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jpeg" ContentType="image/jpeg"/>
  <Override PartName="/ppt/media/image3.jpeg" ContentType="image/jpeg"/>
  <Override PartName="/ppt/notesSlides/notesSlide10.xml" ContentType="application/vnd.openxmlformats-officedocument.presentationml.notesSlide+xml"/>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3.jpe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14.jpeg" ContentType="image/jpeg"/>
  <Override PartName="/ppt/media/image15.jpe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16.jpeg" ContentType="image/jpeg"/>
  <Override PartName="/ppt/media/media1.mov" ContentType="video/unknown"/>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media2.mo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1pPr>
    <a:lvl2pPr marL="0" marR="0" indent="3429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2pPr>
    <a:lvl3pPr marL="0" marR="0" indent="6858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3pPr>
    <a:lvl4pPr marL="0" marR="0" indent="10287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4pPr>
    <a:lvl5pPr marL="0" marR="0" indent="13716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5pPr>
    <a:lvl6pPr marL="0" marR="0" indent="17145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6pPr>
    <a:lvl7pPr marL="0" marR="0" indent="20574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7pPr>
    <a:lvl8pPr marL="0" marR="0" indent="24003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8pPr>
    <a:lvl9pPr marL="0" marR="0" indent="27432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b="def" i="def"/>
      <a:tcStyle>
        <a:tcBdr/>
        <a:fill>
          <a:solidFill>
            <a:srgbClr val="FAFDFD"/>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4A9BC294-FFE2-49D5-8D69-9E1BD2C41BD5}"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BBFC77FB-9ED0-4EC9-95AA-A1379042E64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b="def" i="def"/>
      <a:tcStyle>
        <a:tcBdr/>
        <a:fill>
          <a:solidFill>
            <a:srgbClr val="FAFDFD"/>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3DC5C2F9-1CAC-4260-A1DD-9FCDBB877499}"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p:nvPr>
            <p:ph type="sldImg"/>
          </p:nvPr>
        </p:nvSpPr>
        <p:spPr>
          <a:xfrm>
            <a:off x="1143000" y="685800"/>
            <a:ext cx="4572000" cy="3429000"/>
          </a:xfrm>
          <a:prstGeom prst="rect">
            <a:avLst/>
          </a:prstGeom>
        </p:spPr>
        <p:txBody>
          <a:bodyPr/>
          <a:lstStyle/>
          <a:p>
            <a:pPr/>
          </a:p>
        </p:txBody>
      </p:sp>
      <p:sp>
        <p:nvSpPr>
          <p:cNvPr id="185" name="Shape 18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116.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121.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125.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127.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128.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130.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135.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140.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141.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149.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155.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160.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168.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17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9" name="Shape 429"/>
          <p:cNvSpPr/>
          <p:nvPr>
            <p:ph type="sldImg"/>
          </p:nvPr>
        </p:nvSpPr>
        <p:spPr>
          <a:prstGeom prst="rect">
            <a:avLst/>
          </a:prstGeom>
        </p:spPr>
        <p:txBody>
          <a:bodyPr/>
          <a:lstStyle/>
          <a:p>
            <a:pPr/>
          </a:p>
        </p:txBody>
      </p:sp>
      <p:sp>
        <p:nvSpPr>
          <p:cNvPr id="430" name="Shape 430"/>
          <p:cNvSpPr/>
          <p:nvPr>
            <p:ph type="body" sz="quarter" idx="1"/>
          </p:nvPr>
        </p:nvSpPr>
        <p:spPr>
          <a:prstGeom prst="rect">
            <a:avLst/>
          </a:prstGeom>
        </p:spPr>
        <p:txBody>
          <a:bodyPr/>
          <a:lstStyle>
            <a:lvl1pPr>
              <a:spcBef>
                <a:spcPts val="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uFill>
                  <a:solidFill>
                    <a:srgbClr val="000000"/>
                  </a:solidFill>
                </a:uFill>
                <a:latin typeface="Helvetica"/>
                <a:ea typeface="Helvetica"/>
                <a:cs typeface="Helvetica"/>
                <a:sym typeface="Helvetica"/>
              </a:defRPr>
            </a:lvl1pPr>
          </a:lstStyle>
          <a:p>
            <a:pPr/>
            <a:r>
              <a:t>How did we decide to use those particular visual channels? How many more visual channels are there? What kinds of information and how much information can each channel encode? Are some channels better than others? Can all of the channels be used independently or do they interfere with each other?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8" name="Shape 868"/>
          <p:cNvSpPr/>
          <p:nvPr>
            <p:ph type="sldImg"/>
          </p:nvPr>
        </p:nvSpPr>
        <p:spPr>
          <a:prstGeom prst="rect">
            <a:avLst/>
          </a:prstGeom>
        </p:spPr>
        <p:txBody>
          <a:bodyPr/>
          <a:lstStyle/>
          <a:p>
            <a:pPr/>
          </a:p>
        </p:txBody>
      </p:sp>
      <p:sp>
        <p:nvSpPr>
          <p:cNvPr id="869" name="Shape 869"/>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many techniques using each method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2" name="Shape 972"/>
          <p:cNvSpPr/>
          <p:nvPr>
            <p:ph type="sldImg"/>
          </p:nvPr>
        </p:nvSpPr>
        <p:spPr>
          <a:prstGeom prst="rect">
            <a:avLst/>
          </a:prstGeom>
        </p:spPr>
        <p:txBody>
          <a:bodyPr/>
          <a:lstStyle/>
          <a:p>
            <a:pPr/>
          </a:p>
        </p:txBody>
      </p:sp>
      <p:sp>
        <p:nvSpPr>
          <p:cNvPr id="973" name="Shape 973"/>
          <p:cNvSpPr/>
          <p:nvPr>
            <p:ph type="body" sz="quarter" idx="1"/>
          </p:nvPr>
        </p:nvSpPr>
        <p:spPr>
          <a:prstGeom prst="rect">
            <a:avLst/>
          </a:prstGeom>
        </p:spPr>
        <p:txBody>
          <a:bodyPr/>
          <a:lstStyle/>
          <a:p>
            <a:pPr defTabSz="609600">
              <a:spcBef>
                <a:spcPts val="500"/>
              </a:spcBef>
              <a:buClr>
                <a:srgbClr val="919191"/>
              </a:buClr>
              <a:defRPr sz="1600">
                <a:solidFill>
                  <a:srgbClr val="919191"/>
                </a:solidFill>
                <a:uFill>
                  <a:solidFill>
                    <a:srgbClr val="919191"/>
                  </a:solidFill>
                </a:uFill>
                <a:latin typeface="Arial"/>
                <a:ea typeface="Arial"/>
                <a:cs typeface="Arial"/>
                <a:sym typeface="Arial"/>
              </a:defRPr>
            </a:pPr>
            <a:r>
              <a:t>Focus</a:t>
            </a:r>
            <a:r>
              <a:t> and annotate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6" name="Shape 986"/>
          <p:cNvSpPr/>
          <p:nvPr>
            <p:ph type="sldImg"/>
          </p:nvPr>
        </p:nvSpPr>
        <p:spPr>
          <a:prstGeom prst="rect">
            <a:avLst/>
          </a:prstGeom>
        </p:spPr>
        <p:txBody>
          <a:bodyPr/>
          <a:lstStyle/>
          <a:p>
            <a:pPr/>
          </a:p>
        </p:txBody>
      </p:sp>
      <p:sp>
        <p:nvSpPr>
          <p:cNvPr id="987" name="Shape 987"/>
          <p:cNvSpPr/>
          <p:nvPr>
            <p:ph type="body" sz="quarter" idx="1"/>
          </p:nvPr>
        </p:nvSpPr>
        <p:spPr>
          <a:prstGeom prst="rect">
            <a:avLst/>
          </a:prstGeom>
        </p:spPr>
        <p:txBody>
          <a:bodyPr/>
          <a:lstStyle/>
          <a:p>
            <a:pPr defTabSz="609600">
              <a:spcBef>
                <a:spcPts val="500"/>
              </a:spcBef>
              <a:buClr>
                <a:srgbClr val="797979"/>
              </a:buClr>
              <a:defRPr sz="1600">
                <a:solidFill>
                  <a:srgbClr val="797979"/>
                </a:solidFill>
                <a:uFill>
                  <a:solidFill>
                    <a:srgbClr val="797979"/>
                  </a:solidFill>
                </a:uFill>
                <a:latin typeface="Gill Sans MT"/>
                <a:ea typeface="Gill Sans MT"/>
                <a:cs typeface="Gill Sans MT"/>
                <a:sym typeface="Gill Sans MT"/>
              </a:defRPr>
            </a:pPr>
            <a:r>
              <a:t>Discuss</a:t>
            </a:r>
            <a:r>
              <a:t> what part of the hue space is missing. Note the darkening caused by protan. Note the loss of distinction between yellow, orange, red, green. Blue-purple, and also gray-brown. Could show the Tableau colors here.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2" name="Shape 1022"/>
          <p:cNvSpPr/>
          <p:nvPr>
            <p:ph type="sldImg"/>
          </p:nvPr>
        </p:nvSpPr>
        <p:spPr>
          <a:prstGeom prst="rect">
            <a:avLst/>
          </a:prstGeom>
        </p:spPr>
        <p:txBody>
          <a:bodyPr/>
          <a:lstStyle/>
          <a:p>
            <a:pPr/>
          </a:p>
        </p:txBody>
      </p:sp>
      <p:sp>
        <p:nvSpPr>
          <p:cNvPr id="1023" name="Shape 1023"/>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fix still needed: categorial for qualitative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2" name="Shape 1032"/>
          <p:cNvSpPr/>
          <p:nvPr>
            <p:ph type="sldImg"/>
          </p:nvPr>
        </p:nvSpPr>
        <p:spPr>
          <a:prstGeom prst="rect">
            <a:avLst/>
          </a:prstGeom>
        </p:spPr>
        <p:txBody>
          <a:bodyPr/>
          <a:lstStyle/>
          <a:p>
            <a:pPr/>
          </a:p>
        </p:txBody>
      </p:sp>
      <p:sp>
        <p:nvSpPr>
          <p:cNvPr id="1033" name="Shape 1033"/>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fix still needed: categorial for qualitative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3" name="Shape 1043"/>
          <p:cNvSpPr/>
          <p:nvPr>
            <p:ph type="sldImg"/>
          </p:nvPr>
        </p:nvSpPr>
        <p:spPr>
          <a:prstGeom prst="rect">
            <a:avLst/>
          </a:prstGeom>
        </p:spPr>
        <p:txBody>
          <a:bodyPr/>
          <a:lstStyle/>
          <a:p>
            <a:pPr/>
          </a:p>
        </p:txBody>
      </p:sp>
      <p:sp>
        <p:nvSpPr>
          <p:cNvPr id="1044" name="Shape 1044"/>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fix still needed: categorial for qualitative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2" name="Shape 1052"/>
          <p:cNvSpPr/>
          <p:nvPr>
            <p:ph type="sldImg"/>
          </p:nvPr>
        </p:nvSpPr>
        <p:spPr>
          <a:prstGeom prst="rect">
            <a:avLst/>
          </a:prstGeom>
        </p:spPr>
        <p:txBody>
          <a:bodyPr/>
          <a:lstStyle/>
          <a:p>
            <a:pPr/>
          </a:p>
        </p:txBody>
      </p:sp>
      <p:sp>
        <p:nvSpPr>
          <p:cNvPr id="1053" name="Shape 1053"/>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fix still needed: categorial for qualitative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0" name="Shape 1060"/>
          <p:cNvSpPr/>
          <p:nvPr>
            <p:ph type="sldImg"/>
          </p:nvPr>
        </p:nvSpPr>
        <p:spPr>
          <a:prstGeom prst="rect">
            <a:avLst/>
          </a:prstGeom>
        </p:spPr>
        <p:txBody>
          <a:bodyPr/>
          <a:lstStyle/>
          <a:p>
            <a:pPr/>
          </a:p>
        </p:txBody>
      </p:sp>
      <p:sp>
        <p:nvSpPr>
          <p:cNvPr id="1061" name="Shape 1061"/>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emphasize: greens/blues can't tell apart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51" name="Shape 1151"/>
          <p:cNvSpPr/>
          <p:nvPr>
            <p:ph type="sldImg"/>
          </p:nvPr>
        </p:nvSpPr>
        <p:spPr>
          <a:prstGeom prst="rect">
            <a:avLst/>
          </a:prstGeom>
        </p:spPr>
        <p:txBody>
          <a:bodyPr/>
          <a:lstStyle/>
          <a:p>
            <a:pPr/>
          </a:p>
        </p:txBody>
      </p:sp>
      <p:sp>
        <p:nvSpPr>
          <p:cNvPr id="1152" name="Shape 1152"/>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standin for now: needs to change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57" name="Shape 1157"/>
          <p:cNvSpPr/>
          <p:nvPr>
            <p:ph type="sldImg"/>
          </p:nvPr>
        </p:nvSpPr>
        <p:spPr>
          <a:prstGeom prst="rect">
            <a:avLst/>
          </a:prstGeom>
        </p:spPr>
        <p:txBody>
          <a:bodyPr/>
          <a:lstStyle/>
          <a:p>
            <a:pPr/>
          </a:p>
        </p:txBody>
      </p:sp>
      <p:sp>
        <p:nvSpPr>
          <p:cNvPr id="1158" name="Shape 1158"/>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swap with new linebreak figure if done in time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3" name="Shape 523"/>
          <p:cNvSpPr/>
          <p:nvPr>
            <p:ph type="sldImg"/>
          </p:nvPr>
        </p:nvSpPr>
        <p:spPr>
          <a:prstGeom prst="rect">
            <a:avLst/>
          </a:prstGeom>
        </p:spPr>
        <p:txBody>
          <a:bodyPr/>
          <a:lstStyle/>
          <a:p>
            <a:pPr/>
          </a:p>
        </p:txBody>
      </p:sp>
      <p:sp>
        <p:nvSpPr>
          <p:cNvPr id="524" name="Shape 524"/>
          <p:cNvSpPr/>
          <p:nvPr>
            <p:ph type="body" sz="quarter" idx="1"/>
          </p:nvPr>
        </p:nvSpPr>
        <p:spPr>
          <a:prstGeom prst="rect">
            <a:avLst/>
          </a:prstGeom>
        </p:spPr>
        <p:txBody>
          <a:bodyPr/>
          <a:lstStyle>
            <a:lvl1pPr defTabSz="1219200">
              <a:spcBef>
                <a:spcPts val="500"/>
              </a:spcBef>
              <a:defRPr sz="1400">
                <a:uFill>
                  <a:solidFill>
                    <a:srgbClr val="000000"/>
                  </a:solidFill>
                </a:uFill>
                <a:latin typeface="Arial"/>
                <a:ea typeface="Arial"/>
                <a:cs typeface="Arial"/>
                <a:sym typeface="Arial"/>
              </a:defRPr>
            </a:lvl1pPr>
          </a:lstStyle>
          <a:p>
            <a:pPr/>
            <a:r>
              <a:t>Fig 5.12</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4" name="Shape 1194"/>
          <p:cNvSpPr/>
          <p:nvPr>
            <p:ph type="sldImg"/>
          </p:nvPr>
        </p:nvSpPr>
        <p:spPr>
          <a:prstGeom prst="rect">
            <a:avLst/>
          </a:prstGeom>
        </p:spPr>
        <p:txBody>
          <a:bodyPr/>
          <a:lstStyle/>
          <a:p>
            <a:pPr/>
          </a:p>
        </p:txBody>
      </p:sp>
      <p:sp>
        <p:nvSpPr>
          <p:cNvPr id="1195" name="Shape 1195"/>
          <p:cNvSpPr/>
          <p:nvPr>
            <p:ph type="body" sz="quarter" idx="1"/>
          </p:nvPr>
        </p:nvSpPr>
        <p:spPr>
          <a:prstGeom prst="rect">
            <a:avLst/>
          </a:prstGeom>
        </p:spPr>
        <p:txBody>
          <a:bodyPr/>
          <a:lstStyle/>
          <a:p>
            <a:pPr lvl="1" marL="342900" indent="-342900" defTabSz="1219200">
              <a:spcBef>
                <a:spcPts val="1000"/>
              </a:spcBef>
              <a:buClr>
                <a:srgbClr val="000000"/>
              </a:buClr>
              <a:buSzPct val="100000"/>
              <a:buChar char="•"/>
              <a:defRPr sz="4000">
                <a:uFill>
                  <a:solidFill>
                    <a:srgbClr val="000000"/>
                  </a:solidFill>
                </a:uFill>
                <a:latin typeface="+mj-lt"/>
                <a:ea typeface="+mj-ea"/>
                <a:cs typeface="+mj-cs"/>
                <a:sym typeface="Gill Sans"/>
              </a:defRPr>
            </a:pPr>
            <a:r>
              <a:t>change any of the other choices</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encoding itself</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parameters</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arrange: rearrange, reorder</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aggregation level, what is filtered... </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most obvious, powerful, flexible</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interaction entails change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4" name="Shape 1224"/>
          <p:cNvSpPr/>
          <p:nvPr>
            <p:ph type="sldImg"/>
          </p:nvPr>
        </p:nvSpPr>
        <p:spPr>
          <a:prstGeom prst="rect">
            <a:avLst/>
          </a:prstGeom>
        </p:spPr>
        <p:txBody>
          <a:bodyPr/>
          <a:lstStyle/>
          <a:p>
            <a:pPr/>
          </a:p>
        </p:txBody>
      </p:sp>
      <p:sp>
        <p:nvSpPr>
          <p:cNvPr id="1225" name="Shape 1225"/>
          <p:cNvSpPr/>
          <p:nvPr>
            <p:ph type="body" sz="quarter" idx="1"/>
          </p:nvPr>
        </p:nvSpPr>
        <p:spPr>
          <a:prstGeom prst="rect">
            <a:avLst/>
          </a:prstGeom>
        </p:spPr>
        <p:txBody>
          <a:bodyPr/>
          <a:lstStyle/>
          <a:p>
            <a:pPr defTabSz="1219200">
              <a:spcBef>
                <a:spcPts val="500"/>
              </a:spcBef>
              <a:buClr>
                <a:srgbClr val="000000"/>
              </a:buClr>
              <a:defRPr sz="1400">
                <a:uFill>
                  <a:solidFill>
                    <a:srgbClr val="000000"/>
                  </a:solidFill>
                </a:uFill>
                <a:latin typeface="Arial"/>
                <a:ea typeface="Arial"/>
                <a:cs typeface="Arial"/>
                <a:sym typeface="Arial"/>
              </a:defRPr>
            </a:pPr>
            <a:r>
              <a:t>video: 1:06 to 1:10 fisheye</a:t>
            </a:r>
          </a:p>
          <a:p>
            <a:pPr defTabSz="1219200">
              <a:spcBef>
                <a:spcPts val="500"/>
              </a:spcBef>
              <a:buClr>
                <a:srgbClr val="000000"/>
              </a:buClr>
              <a:defRPr sz="1400">
                <a:uFill>
                  <a:solidFill>
                    <a:srgbClr val="000000"/>
                  </a:solidFill>
                </a:uFill>
                <a:latin typeface="Arial"/>
                <a:ea typeface="Arial"/>
                <a:cs typeface="Arial"/>
                <a:sym typeface="Arial"/>
              </a:defRPr>
            </a:pPr>
            <a:r>
              <a:t>1:31 reorder, 2:04 sort, 2:34 end of reordering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1" name="Shape 1241"/>
          <p:cNvSpPr/>
          <p:nvPr>
            <p:ph type="sldImg"/>
          </p:nvPr>
        </p:nvSpPr>
        <p:spPr>
          <a:prstGeom prst="rect">
            <a:avLst/>
          </a:prstGeom>
        </p:spPr>
        <p:txBody>
          <a:bodyPr/>
          <a:lstStyle/>
          <a:p>
            <a:pPr/>
          </a:p>
        </p:txBody>
      </p:sp>
      <p:sp>
        <p:nvSpPr>
          <p:cNvPr id="1242" name="Shape 1242"/>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jump back 3 slides to show grey selected row</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8" name="Shape 1248"/>
          <p:cNvSpPr/>
          <p:nvPr>
            <p:ph type="sldImg"/>
          </p:nvPr>
        </p:nvSpPr>
        <p:spPr>
          <a:prstGeom prst="rect">
            <a:avLst/>
          </a:prstGeom>
        </p:spPr>
        <p:txBody>
          <a:bodyPr/>
          <a:lstStyle/>
          <a:p>
            <a:pPr/>
          </a:p>
        </p:txBody>
      </p:sp>
      <p:sp>
        <p:nvSpPr>
          <p:cNvPr id="1249" name="Shape 1249"/>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jump back 3 slides to show grey selected row</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5" name="Shape 1265"/>
          <p:cNvSpPr/>
          <p:nvPr>
            <p:ph type="sldImg"/>
          </p:nvPr>
        </p:nvSpPr>
        <p:spPr>
          <a:prstGeom prst="rect">
            <a:avLst/>
          </a:prstGeom>
        </p:spPr>
        <p:txBody>
          <a:bodyPr/>
          <a:lstStyle/>
          <a:p>
            <a:pPr/>
          </a:p>
        </p:txBody>
      </p:sp>
      <p:sp>
        <p:nvSpPr>
          <p:cNvPr id="1266" name="Shape 1266"/>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jump back 3 slides to show grey selected row</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2" name="Shape 1292"/>
          <p:cNvSpPr/>
          <p:nvPr>
            <p:ph type="sldImg"/>
          </p:nvPr>
        </p:nvSpPr>
        <p:spPr>
          <a:prstGeom prst="rect">
            <a:avLst/>
          </a:prstGeom>
        </p:spPr>
        <p:txBody>
          <a:bodyPr/>
          <a:lstStyle/>
          <a:p>
            <a:pPr/>
          </a:p>
        </p:txBody>
      </p:sp>
      <p:sp>
        <p:nvSpPr>
          <p:cNvPr id="1293" name="Shape 1293"/>
          <p:cNvSpPr/>
          <p:nvPr>
            <p:ph type="body" sz="quarter" idx="1"/>
          </p:nvPr>
        </p:nvSpPr>
        <p:spPr>
          <a:prstGeom prst="rect">
            <a:avLst/>
          </a:prstGeom>
        </p:spPr>
        <p:txBody>
          <a:bodyPr/>
          <a:lstStyle>
            <a:lvl1pPr>
              <a:spcBef>
                <a:spcPts val="1200"/>
              </a:spcBef>
              <a:defRPr sz="1900">
                <a:latin typeface="Times"/>
                <a:ea typeface="Times"/>
                <a:cs typeface="Times"/>
                <a:sym typeface="Times"/>
              </a:defRPr>
            </a:lvl1pPr>
          </a:lstStyle>
          <a:p>
            <a:pPr/>
            <a:r>
              <a:t>Linked highlighting between views shows how regions that are contiguous in one view are distributed within another. (a) Selecting the high salaries in the upper right window shows different distributions in the other views. (b) Selecting the bottom group in the Assists-Putouts window shows that the clump corresponds to specific positions played.</a:t>
            </a:r>
            <a:endParaRPr sz="18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3" name="Shape 1333"/>
          <p:cNvSpPr/>
          <p:nvPr>
            <p:ph type="sldImg"/>
          </p:nvPr>
        </p:nvSpPr>
        <p:spPr>
          <a:prstGeom prst="rect">
            <a:avLst/>
          </a:prstGeom>
        </p:spPr>
        <p:txBody>
          <a:bodyPr/>
          <a:lstStyle/>
          <a:p>
            <a:pPr/>
          </a:p>
        </p:txBody>
      </p:sp>
      <p:sp>
        <p:nvSpPr>
          <p:cNvPr id="1334" name="Shape 1334"/>
          <p:cNvSpPr/>
          <p:nvPr>
            <p:ph type="body" sz="quarter" idx="1"/>
          </p:nvPr>
        </p:nvSpPr>
        <p:spPr>
          <a:prstGeom prst="rect">
            <a:avLst/>
          </a:prstGeom>
        </p:spPr>
        <p:txBody>
          <a:bodyPr/>
          <a:lstStyle/>
          <a:p>
            <a:pPr>
              <a:spcBef>
                <a:spcPts val="1200"/>
              </a:spcBef>
              <a:defRPr sz="1900">
                <a:latin typeface="Times"/>
                <a:ea typeface="Times"/>
                <a:cs typeface="Times"/>
                <a:sym typeface="Times"/>
              </a:defRPr>
            </a:pPr>
            <a:r>
              <a:t>geographic and multidimensional table (census data): 1 key attrib (county), many quantitative attribs (demographic information) </a:t>
            </a:r>
            <a:br/>
            <a:r>
              <a:t>views: scatterplot matrix, parallel coordinates, choropleth map with size-coded city points, birdseye map overview, scatterplot, reorderable text lists, text matrix. bivariate sequential-sequential colormap</a:t>
            </a:r>
            <a:br/>
            <a:r>
              <a:t>partition: small-multiple, multiform, overview-detail views; linked highlighting</a:t>
            </a:r>
            <a:endParaRPr sz="18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2" name="Shape 1342"/>
          <p:cNvSpPr/>
          <p:nvPr>
            <p:ph type="sldImg"/>
          </p:nvPr>
        </p:nvSpPr>
        <p:spPr>
          <a:prstGeom prst="rect">
            <a:avLst/>
          </a:prstGeom>
        </p:spPr>
        <p:txBody>
          <a:bodyPr/>
          <a:lstStyle/>
          <a:p>
            <a:pPr/>
          </a:p>
        </p:txBody>
      </p:sp>
      <p:sp>
        <p:nvSpPr>
          <p:cNvPr id="1343" name="Shape 1343"/>
          <p:cNvSpPr/>
          <p:nvPr>
            <p:ph type="body" sz="quarter" idx="1"/>
          </p:nvPr>
        </p:nvSpPr>
        <p:spPr>
          <a:prstGeom prst="rect">
            <a:avLst/>
          </a:prstGeom>
        </p:spPr>
        <p:txBody>
          <a:bodyPr/>
          <a:lstStyle>
            <a:lvl1pPr>
              <a:spcBef>
                <a:spcPts val="1200"/>
              </a:spcBef>
              <a:defRPr sz="1800">
                <a:latin typeface="Times"/>
                <a:ea typeface="Times"/>
                <a:cs typeface="Times"/>
                <a:sym typeface="Times"/>
              </a:defRPr>
            </a:lvl1pPr>
          </a:lstStyle>
          <a:p>
            <a:pPr/>
            <a:r>
              <a:t>Partioning and grouping are inverse terms; the term partitioning is natural when considering starting from the top and gradually refining; the term grouping is more natural when considering a bottom-up process of gradually consolidating. Conditioning is a synonym for partitioning that is used heavily in the statistics literature.</a:t>
            </a:r>
            <a:endParaRPr sz="19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8" name="Shape 1398"/>
          <p:cNvSpPr/>
          <p:nvPr>
            <p:ph type="sldImg"/>
          </p:nvPr>
        </p:nvSpPr>
        <p:spPr>
          <a:prstGeom prst="rect">
            <a:avLst/>
          </a:prstGeom>
        </p:spPr>
        <p:txBody>
          <a:bodyPr/>
          <a:lstStyle/>
          <a:p>
            <a:pPr/>
          </a:p>
        </p:txBody>
      </p:sp>
      <p:sp>
        <p:nvSpPr>
          <p:cNvPr id="1399" name="Shape 1399"/>
          <p:cNvSpPr/>
          <p:nvPr>
            <p:ph type="body" sz="quarter" idx="1"/>
          </p:nvPr>
        </p:nvSpPr>
        <p:spPr>
          <a:prstGeom prst="rect">
            <a:avLst/>
          </a:prstGeom>
        </p:spPr>
        <p:txBody>
          <a:bodyPr/>
          <a:lstStyle/>
          <a:p>
            <a:pPr>
              <a:spcBef>
                <a:spcPts val="1200"/>
              </a:spcBef>
              <a:defRPr sz="2000">
                <a:latin typeface="Times"/>
                <a:ea typeface="Times"/>
                <a:cs typeface="Times"/>
                <a:sym typeface="Times"/>
              </a:defRPr>
            </a:pPr>
            <a:r>
              <a:t>local maximum task of finding the time series with</a:t>
            </a:r>
            <a:r>
              <a:rPr sz="1900"/>
              <a:t> </a:t>
            </a:r>
            <a:r>
              <a:t>the highest value at a specific point in time,</a:t>
            </a:r>
            <a:r>
              <a:rPr sz="1900"/>
              <a:t> </a:t>
            </a:r>
            <a:r>
              <a:t>global slope task of finding the time series with the highest increase during the entire time period, and the global discrimination task to check whether values were higher at different time points across the series.</a:t>
            </a:r>
            <a:endParaRPr sz="19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7" name="Shape 1437"/>
          <p:cNvSpPr/>
          <p:nvPr>
            <p:ph type="sldImg"/>
          </p:nvPr>
        </p:nvSpPr>
        <p:spPr>
          <a:prstGeom prst="rect">
            <a:avLst/>
          </a:prstGeom>
        </p:spPr>
        <p:txBody>
          <a:bodyPr/>
          <a:lstStyle/>
          <a:p>
            <a:pPr/>
          </a:p>
        </p:txBody>
      </p:sp>
      <p:sp>
        <p:nvSpPr>
          <p:cNvPr id="1438" name="Shape 1438"/>
          <p:cNvSpPr/>
          <p:nvPr>
            <p:ph type="body" sz="quarter" idx="1"/>
          </p:nvPr>
        </p:nvSpPr>
        <p:spPr>
          <a:prstGeom prst="rect">
            <a:avLst/>
          </a:prstGeom>
        </p:spPr>
        <p:txBody>
          <a:bodyPr/>
          <a:lstStyle/>
          <a:p>
            <a:pPr>
              <a:spcBef>
                <a:spcPts val="1200"/>
              </a:spcBef>
              <a:defRPr sz="2100">
                <a:latin typeface="Times"/>
                <a:ea typeface="Times"/>
                <a:cs typeface="Times"/>
                <a:sym typeface="Times"/>
              </a:defRPr>
            </a:pPr>
            <a:r>
              <a:t>215 attributes representing word counts and 298 points representing documents in a collection of medical abstracts.</a:t>
            </a:r>
            <a:endParaRPr sz="2000"/>
          </a:p>
          <a:p>
            <a:pPr>
              <a:spcBef>
                <a:spcPts val="1200"/>
              </a:spcBef>
              <a:defRPr sz="2100">
                <a:latin typeface="Times"/>
                <a:ea typeface="Times"/>
                <a:cs typeface="Times"/>
                <a:sym typeface="Times"/>
              </a:defRPr>
            </a:pPr>
            <a:r>
              <a:t>plots after the dimensions are ordered by similarity and filtered by both similarity and importance thresholds. The filtered display does show clear visual patterns.</a:t>
            </a:r>
            <a:endParaRPr sz="20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3" name="Shape 603"/>
          <p:cNvSpPr/>
          <p:nvPr>
            <p:ph type="sldImg"/>
          </p:nvPr>
        </p:nvSpPr>
        <p:spPr>
          <a:prstGeom prst="rect">
            <a:avLst/>
          </a:prstGeom>
        </p:spPr>
        <p:txBody>
          <a:bodyPr/>
          <a:lstStyle/>
          <a:p>
            <a:pPr/>
          </a:p>
        </p:txBody>
      </p:sp>
      <p:sp>
        <p:nvSpPr>
          <p:cNvPr id="604" name="Shape 604"/>
          <p:cNvSpPr/>
          <p:nvPr>
            <p:ph type="body" sz="quarter" idx="1"/>
          </p:nvPr>
        </p:nvSpPr>
        <p:spPr>
          <a:prstGeom prst="rect">
            <a:avLst/>
          </a:prstGeom>
        </p:spPr>
        <p:txBody>
          <a:bodyPr/>
          <a:lstStyle/>
          <a:p>
            <a:pPr defTabSz="1219200">
              <a:spcBef>
                <a:spcPts val="500"/>
              </a:spcBef>
              <a:buClr>
                <a:srgbClr val="000000"/>
              </a:buClr>
              <a:defRPr sz="1400">
                <a:uFill>
                  <a:solidFill>
                    <a:srgbClr val="000000"/>
                  </a:solidFill>
                </a:uFill>
                <a:latin typeface="Arial"/>
                <a:ea typeface="Arial"/>
                <a:cs typeface="Arial"/>
                <a:sym typeface="Arial"/>
              </a:defRPr>
            </a:pPr>
            <a:r>
              <a:t>Figs 7.1, 2.2</a:t>
            </a:r>
          </a:p>
          <a:p>
            <a:pPr defTabSz="1219200">
              <a:spcBef>
                <a:spcPts val="500"/>
              </a:spcBef>
              <a:buClr>
                <a:srgbClr val="000000"/>
              </a:buClr>
              <a:defRPr sz="1400">
                <a:uFill>
                  <a:solidFill>
                    <a:srgbClr val="000000"/>
                  </a:solidFill>
                </a:uFill>
                <a:latin typeface="Arial"/>
                <a:ea typeface="Arial"/>
                <a:cs typeface="Arial"/>
                <a:sym typeface="Arial"/>
              </a:defRPr>
            </a:pPr>
            <a:r>
              <a:t>same small font problem as above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2" name="Shape 1472"/>
          <p:cNvSpPr/>
          <p:nvPr>
            <p:ph type="sldImg"/>
          </p:nvPr>
        </p:nvSpPr>
        <p:spPr>
          <a:prstGeom prst="rect">
            <a:avLst/>
          </a:prstGeom>
        </p:spPr>
        <p:txBody>
          <a:bodyPr/>
          <a:lstStyle/>
          <a:p>
            <a:pPr/>
          </a:p>
        </p:txBody>
      </p:sp>
      <p:sp>
        <p:nvSpPr>
          <p:cNvPr id="1473" name="Shape 1473"/>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8 attribs, 230K items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1" name="Shape 1531"/>
          <p:cNvSpPr/>
          <p:nvPr>
            <p:ph type="sldImg"/>
          </p:nvPr>
        </p:nvSpPr>
        <p:spPr>
          <a:prstGeom prst="rect">
            <a:avLst/>
          </a:prstGeom>
        </p:spPr>
        <p:txBody>
          <a:bodyPr/>
          <a:lstStyle/>
          <a:p>
            <a:pPr/>
          </a:p>
        </p:txBody>
      </p:sp>
      <p:sp>
        <p:nvSpPr>
          <p:cNvPr id="1532" name="Shape 1532"/>
          <p:cNvSpPr/>
          <p:nvPr>
            <p:ph type="body" sz="quarter" idx="1"/>
          </p:nvPr>
        </p:nvSpPr>
        <p:spPr>
          <a:prstGeom prst="rect">
            <a:avLst/>
          </a:prstGeom>
        </p:spPr>
        <p:txBody>
          <a:bodyPr/>
          <a:lstStyle/>
          <a:p>
            <a:pPr defTabSz="1219200">
              <a:spcBef>
                <a:spcPts val="800"/>
              </a:spcBef>
              <a:defRPr sz="1700">
                <a:uFill>
                  <a:solidFill>
                    <a:srgbClr val="000000"/>
                  </a:solidFill>
                </a:uFill>
                <a:latin typeface="+mj-lt"/>
                <a:ea typeface="+mj-ea"/>
                <a:cs typeface="+mj-cs"/>
                <a:sym typeface="Gill Sans"/>
              </a:defRPr>
            </a:pPr>
            <a:r>
              <a:t>up/down and sideways: image plane: acquire more info quickly from eye movements</a:t>
            </a:r>
          </a:p>
          <a:p>
            <a:pPr defTabSz="1219200">
              <a:spcBef>
                <a:spcPts val="800"/>
              </a:spcBef>
              <a:defRPr sz="1700">
                <a:uFill>
                  <a:solidFill>
                    <a:srgbClr val="000000"/>
                  </a:solidFill>
                </a:uFill>
                <a:latin typeface="+mj-lt"/>
                <a:ea typeface="+mj-ea"/>
                <a:cs typeface="+mj-cs"/>
                <a:sym typeface="Gill Sans"/>
              </a:defRPr>
            </a:pPr>
            <a:r>
              <a:t>away: depth into scene: only acquire more info from head/body motion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3" name="Shape 1563"/>
          <p:cNvSpPr/>
          <p:nvPr>
            <p:ph type="sldImg"/>
          </p:nvPr>
        </p:nvSpPr>
        <p:spPr>
          <a:prstGeom prst="rect">
            <a:avLst/>
          </a:prstGeom>
        </p:spPr>
        <p:txBody>
          <a:bodyPr/>
          <a:lstStyle/>
          <a:p>
            <a:pPr/>
          </a:p>
        </p:txBody>
      </p:sp>
      <p:sp>
        <p:nvSpPr>
          <p:cNvPr id="1564" name="Shape 1564"/>
          <p:cNvSpPr/>
          <p:nvPr>
            <p:ph type="body" sz="quarter" idx="1"/>
          </p:nvPr>
        </p:nvSpPr>
        <p:spPr>
          <a:prstGeom prst="rect">
            <a:avLst/>
          </a:prstGeom>
        </p:spPr>
        <p:txBody>
          <a:bodyPr/>
          <a:lstStyle/>
          <a:p>
            <a:pPr defTabSz="1219200">
              <a:spcBef>
                <a:spcPts val="500"/>
              </a:spcBef>
              <a:buClr>
                <a:srgbClr val="000000"/>
              </a:buClr>
              <a:defRPr sz="1400">
                <a:uFill>
                  <a:solidFill>
                    <a:srgbClr val="000000"/>
                  </a:solidFill>
                </a:uFill>
                <a:latin typeface="Arial"/>
                <a:ea typeface="Arial"/>
                <a:cs typeface="Arial"/>
                <a:sym typeface="Arial"/>
              </a:defRPr>
            </a:pPr>
            <a:r>
              <a:t>start with axes explain: power, time of day, day of year</a:t>
            </a:r>
          </a:p>
          <a:p>
            <a:pPr defTabSz="1219200">
              <a:spcBef>
                <a:spcPts val="500"/>
              </a:spcBef>
              <a:buClr>
                <a:srgbClr val="000000"/>
              </a:buClr>
              <a:defRPr sz="1400">
                <a:uFill>
                  <a:solidFill>
                    <a:srgbClr val="000000"/>
                  </a:solidFill>
                </a:uFill>
                <a:latin typeface="Arial"/>
                <a:ea typeface="Arial"/>
                <a:cs typeface="Arial"/>
                <a:sym typeface="Arial"/>
              </a:defRPr>
            </a:pPr>
            <a:r>
              <a:t>then explain problems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5" name="Shape 635"/>
          <p:cNvSpPr/>
          <p:nvPr>
            <p:ph type="sldImg"/>
          </p:nvPr>
        </p:nvSpPr>
        <p:spPr>
          <a:prstGeom prst="rect">
            <a:avLst/>
          </a:prstGeom>
        </p:spPr>
        <p:txBody>
          <a:bodyPr/>
          <a:lstStyle/>
          <a:p>
            <a:pPr/>
          </a:p>
        </p:txBody>
      </p:sp>
      <p:sp>
        <p:nvSpPr>
          <p:cNvPr id="636" name="Shape 636"/>
          <p:cNvSpPr/>
          <p:nvPr>
            <p:ph type="body" sz="quarter" idx="1"/>
          </p:nvPr>
        </p:nvSpPr>
        <p:spPr>
          <a:prstGeom prst="rect">
            <a:avLst/>
          </a:prstGeom>
        </p:spPr>
        <p:txBody>
          <a:bodyPr/>
          <a:lstStyle>
            <a:lvl1pPr defTabSz="1219200">
              <a:spcBef>
                <a:spcPts val="500"/>
              </a:spcBef>
              <a:buClr>
                <a:srgbClr val="000000"/>
              </a:buClr>
              <a:defRPr sz="1900">
                <a:uFill>
                  <a:solidFill>
                    <a:srgbClr val="000000"/>
                  </a:solidFill>
                </a:uFill>
                <a:latin typeface="Arial"/>
                <a:ea typeface="Arial"/>
                <a:cs typeface="Arial"/>
                <a:sym typeface="Arial"/>
              </a:defRPr>
            </a:lvl1pPr>
          </a:lstStyle>
          <a:p>
            <a:pPr/>
            <a:r>
              <a:t>Thor computer memory profiler. The key used to distribute composite bars along the axis is the combination of a processor and a procedure. The key used to stack and color the glyph subcomponents is the type of cache miss; the height of each full bar encodes all cache misses for each processor-procedure combination.</a:t>
            </a:r>
            <a:endParaRPr sz="1700">
              <a:latin typeface="Times"/>
              <a:ea typeface="Times"/>
              <a:cs typeface="Times"/>
              <a:sym typeface="Time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9" name="Shape 649"/>
          <p:cNvSpPr/>
          <p:nvPr>
            <p:ph type="sldImg"/>
          </p:nvPr>
        </p:nvSpPr>
        <p:spPr>
          <a:prstGeom prst="rect">
            <a:avLst/>
          </a:prstGeom>
        </p:spPr>
        <p:txBody>
          <a:bodyPr/>
          <a:lstStyle/>
          <a:p>
            <a:pPr/>
          </a:p>
        </p:txBody>
      </p:sp>
      <p:sp>
        <p:nvSpPr>
          <p:cNvPr id="650" name="Shape 650"/>
          <p:cNvSpPr/>
          <p:nvPr>
            <p:ph type="body" sz="quarter" idx="1"/>
          </p:nvPr>
        </p:nvSpPr>
        <p:spPr>
          <a:prstGeom prst="rect">
            <a:avLst/>
          </a:prstGeom>
        </p:spPr>
        <p:txBody>
          <a:bodyPr/>
          <a:lstStyle/>
          <a:p>
            <a:pPr defTabSz="1219200">
              <a:spcBef>
                <a:spcPts val="500"/>
              </a:spcBef>
              <a:buClr>
                <a:srgbClr val="000000"/>
              </a:buClr>
              <a:defRPr sz="1400">
                <a:uFill>
                  <a:solidFill>
                    <a:srgbClr val="000000"/>
                  </a:solidFill>
                </a:uFill>
                <a:latin typeface="Arial"/>
                <a:ea typeface="Arial"/>
                <a:cs typeface="Arial"/>
                <a:sym typeface="Arial"/>
              </a:defRPr>
            </a:pPr>
            <a:r>
              <a:t>good: height increases with age, 12 year olds are taller than 10 year olds</a:t>
            </a:r>
          </a:p>
          <a:p>
            <a:pPr defTabSz="1219200">
              <a:spcBef>
                <a:spcPts val="500"/>
              </a:spcBef>
              <a:buClr>
                <a:srgbClr val="000000"/>
              </a:buClr>
              <a:defRPr sz="1400">
                <a:uFill>
                  <a:solidFill>
                    <a:srgbClr val="000000"/>
                  </a:solidFill>
                </a:uFill>
                <a:latin typeface="Arial"/>
                <a:ea typeface="Arial"/>
                <a:cs typeface="Arial"/>
                <a:sym typeface="Arial"/>
              </a:defRPr>
            </a:pPr>
            <a:r>
              <a:t>bad: the more male a person is, the taller he or she is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7" name="Shape 777"/>
          <p:cNvSpPr/>
          <p:nvPr>
            <p:ph type="sldImg"/>
          </p:nvPr>
        </p:nvSpPr>
        <p:spPr>
          <a:prstGeom prst="rect">
            <a:avLst/>
          </a:prstGeom>
        </p:spPr>
        <p:txBody>
          <a:bodyPr/>
          <a:lstStyle/>
          <a:p>
            <a:pPr/>
          </a:p>
        </p:txBody>
      </p:sp>
      <p:sp>
        <p:nvSpPr>
          <p:cNvPr id="778" name="Shape 778"/>
          <p:cNvSpPr/>
          <p:nvPr>
            <p:ph type="body" sz="quarter" idx="1"/>
          </p:nvPr>
        </p:nvSpPr>
        <p:spPr>
          <a:prstGeom prst="rect">
            <a:avLst/>
          </a:prstGeom>
        </p:spPr>
        <p:txBody>
          <a:bodyPr/>
          <a:lstStyle/>
          <a:p>
            <a:pPr defTabSz="1219200">
              <a:spcBef>
                <a:spcPts val="500"/>
              </a:spcBef>
              <a:buClr>
                <a:srgbClr val="000000"/>
              </a:buClr>
              <a:defRPr sz="1900">
                <a:uFill>
                  <a:solidFill>
                    <a:srgbClr val="000000"/>
                  </a:solidFill>
                </a:uFill>
                <a:latin typeface="Arial"/>
                <a:ea typeface="Arial"/>
                <a:cs typeface="Arial"/>
                <a:sym typeface="Arial"/>
              </a:defRPr>
            </a:pPr>
            <a:r>
              <a:t>three local glyph idioms, one dense texture idiom, and two geometric idioms using streamlines.</a:t>
            </a:r>
          </a:p>
          <a:p>
            <a:pPr defTabSz="1219200">
              <a:spcBef>
                <a:spcPts val="500"/>
              </a:spcBef>
              <a:buClr>
                <a:srgbClr val="000000"/>
              </a:buClr>
              <a:defRPr sz="1900">
                <a:uFill>
                  <a:solidFill>
                    <a:srgbClr val="000000"/>
                  </a:solidFill>
                </a:uFill>
                <a:latin typeface="Arial"/>
                <a:ea typeface="Arial"/>
                <a:cs typeface="Arial"/>
                <a:sym typeface="Arial"/>
              </a:defRPr>
            </a:pPr>
            <a:r>
              <a:t> a) GRID: arrow glyphs on a regular grid. b) JIT: arrow glyphs on a jittered grid. c) LIT: triangular wedge glyphs inspired by oil painting strokes. d) LIC: dense texture-based idiom. e) OSTR: curved arrow glyphs with image-guided streamline seeding. f) GSTR: curved arrow glyphs with regular grid streamline seeding. From [Laidlaw et al. 05], Fig- ure 1.</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7" name="Shape 787"/>
          <p:cNvSpPr/>
          <p:nvPr>
            <p:ph type="sldImg"/>
          </p:nvPr>
        </p:nvSpPr>
        <p:spPr>
          <a:prstGeom prst="rect">
            <a:avLst/>
          </a:prstGeom>
        </p:spPr>
        <p:txBody>
          <a:bodyPr/>
          <a:lstStyle/>
          <a:p>
            <a:pPr/>
          </a:p>
        </p:txBody>
      </p:sp>
      <p:sp>
        <p:nvSpPr>
          <p:cNvPr id="788" name="Shape 788"/>
          <p:cNvSpPr/>
          <p:nvPr>
            <p:ph type="body" sz="quarter" idx="1"/>
          </p:nvPr>
        </p:nvSpPr>
        <p:spPr>
          <a:prstGeom prst="rect">
            <a:avLst/>
          </a:prstGeom>
        </p:spPr>
        <p:txBody>
          <a:bodyPr/>
          <a:lstStyle/>
          <a:p>
            <a:pPr defTabSz="1219200">
              <a:spcBef>
                <a:spcPts val="500"/>
              </a:spcBef>
              <a:buClr>
                <a:srgbClr val="000000"/>
              </a:buClr>
              <a:defRPr sz="1900">
                <a:uFill>
                  <a:solidFill>
                    <a:srgbClr val="000000"/>
                  </a:solidFill>
                </a:uFill>
                <a:latin typeface="Arial"/>
                <a:ea typeface="Arial"/>
                <a:cs typeface="Arial"/>
                <a:sym typeface="Arial"/>
              </a:defRPr>
            </a:pPr>
            <a:r>
              <a:t>three local glyph idioms, one dense texture idiom, and two geometric idioms using streamlines.</a:t>
            </a:r>
          </a:p>
          <a:p>
            <a:pPr defTabSz="1219200">
              <a:spcBef>
                <a:spcPts val="500"/>
              </a:spcBef>
              <a:buClr>
                <a:srgbClr val="000000"/>
              </a:buClr>
              <a:defRPr sz="1900">
                <a:uFill>
                  <a:solidFill>
                    <a:srgbClr val="000000"/>
                  </a:solidFill>
                </a:uFill>
                <a:latin typeface="Arial"/>
                <a:ea typeface="Arial"/>
                <a:cs typeface="Arial"/>
                <a:sym typeface="Arial"/>
              </a:defRPr>
            </a:pPr>
            <a:r>
              <a:t> a) GRID: arrow glyphs on a regular grid. b) JIT: arrow glyphs on a jittered grid. c) LIT: triangular wedge glyphs inspired by oil painting strokes. d) LIC: dense texture-based idiom. e) OSTR: curved arrow glyphs with image-guided streamline seeding. f) GSTR: curved arrow glyphs with regular grid streamline seeding. From [Laidlaw et al. 05], Fig- ure 1.</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5" name="Shape 795"/>
          <p:cNvSpPr/>
          <p:nvPr>
            <p:ph type="sldImg"/>
          </p:nvPr>
        </p:nvSpPr>
        <p:spPr>
          <a:prstGeom prst="rect">
            <a:avLst/>
          </a:prstGeom>
        </p:spPr>
        <p:txBody>
          <a:bodyPr/>
          <a:lstStyle/>
          <a:p>
            <a:pPr/>
          </a:p>
        </p:txBody>
      </p:sp>
      <p:sp>
        <p:nvSpPr>
          <p:cNvPr id="796" name="Shape 796"/>
          <p:cNvSpPr/>
          <p:nvPr>
            <p:ph type="body" sz="quarter" idx="1"/>
          </p:nvPr>
        </p:nvSpPr>
        <p:spPr>
          <a:prstGeom prst="rect">
            <a:avLst/>
          </a:prstGeom>
        </p:spPr>
        <p:txBody>
          <a:bodyPr/>
          <a:lstStyle/>
          <a:p>
            <a:pPr defTabSz="1219200">
              <a:spcBef>
                <a:spcPts val="500"/>
              </a:spcBef>
              <a:buClr>
                <a:srgbClr val="000000"/>
              </a:buClr>
              <a:defRPr sz="2100">
                <a:uFill>
                  <a:solidFill>
                    <a:srgbClr val="000000"/>
                  </a:solidFill>
                </a:uFill>
                <a:latin typeface="Arial"/>
                <a:ea typeface="Arial"/>
                <a:cs typeface="Arial"/>
                <a:sym typeface="Arial"/>
              </a:defRPr>
            </a:pPr>
            <a:r>
              <a:t>curvature, namely the curve’s deviation from a straight line; torsion, namely how much the curve bends, out of its plane; and tortuosity, namely how twisted the curve is.</a:t>
            </a:r>
          </a:p>
          <a:p>
            <a:pPr defTabSz="1219200">
              <a:spcBef>
                <a:spcPts val="500"/>
              </a:spcBef>
              <a:buClr>
                <a:srgbClr val="000000"/>
              </a:buClr>
              <a:defRPr sz="2100">
                <a:uFill>
                  <a:solidFill>
                    <a:srgbClr val="000000"/>
                  </a:solidFill>
                </a:uFill>
                <a:latin typeface="Arial"/>
                <a:ea typeface="Arial"/>
                <a:cs typeface="Arial"/>
                <a:sym typeface="Arial"/>
              </a:defRPr>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5" name="Shape 825"/>
          <p:cNvSpPr/>
          <p:nvPr>
            <p:ph type="sldImg"/>
          </p:nvPr>
        </p:nvSpPr>
        <p:spPr>
          <a:prstGeom prst="rect">
            <a:avLst/>
          </a:prstGeom>
        </p:spPr>
        <p:txBody>
          <a:bodyPr/>
          <a:lstStyle/>
          <a:p>
            <a:pPr/>
          </a:p>
        </p:txBody>
      </p:sp>
      <p:sp>
        <p:nvSpPr>
          <p:cNvPr id="826" name="Shape 826"/>
          <p:cNvSpPr/>
          <p:nvPr>
            <p:ph type="body" sz="quarter" idx="1"/>
          </p:nvPr>
        </p:nvSpPr>
        <p:spPr>
          <a:prstGeom prst="rect">
            <a:avLst/>
          </a:prstGeom>
        </p:spPr>
        <p:txBody>
          <a:bodyPr/>
          <a:lstStyle>
            <a:lvl1pPr defTabSz="1219200">
              <a:spcBef>
                <a:spcPts val="500"/>
              </a:spcBef>
              <a:buClr>
                <a:srgbClr val="000000"/>
              </a:buClr>
              <a:defRPr sz="2100">
                <a:uFill>
                  <a:solidFill>
                    <a:srgbClr val="000000"/>
                  </a:solidFill>
                </a:uFill>
                <a:latin typeface="Arial"/>
                <a:ea typeface="Arial"/>
                <a:cs typeface="Arial"/>
                <a:sym typeface="Arial"/>
              </a:defRPr>
            </a:lvl1pPr>
          </a:lstStyle>
          <a:p>
            <a:pPr/>
            <a:r>
              <a:t>hairball: 26K nodes, 100K edges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cs.ubc.ca/~tmm/talks.html" TargetMode="Externa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cs.ubc.ca/~tmm/talks.html"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First Slide">
    <p:spTree>
      <p:nvGrpSpPr>
        <p:cNvPr id="1" name=""/>
        <p:cNvGrpSpPr/>
        <p:nvPr/>
      </p:nvGrpSpPr>
      <p:grpSpPr>
        <a:xfrm>
          <a:off x="0" y="0"/>
          <a:ext cx="0" cy="0"/>
          <a:chOff x="0" y="0"/>
          <a:chExt cx="0" cy="0"/>
        </a:xfrm>
      </p:grpSpPr>
      <p:sp>
        <p:nvSpPr>
          <p:cNvPr id="11" name="Shape 11"/>
          <p:cNvSpPr/>
          <p:nvPr/>
        </p:nvSpPr>
        <p:spPr>
          <a:xfrm>
            <a:off x="11620500" y="8127999"/>
            <a:ext cx="315027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600" u="sng">
                <a:latin typeface="Gill Sans SemiBold"/>
                <a:ea typeface="Gill Sans SemiBold"/>
                <a:cs typeface="Gill Sans SemiBold"/>
                <a:sym typeface="Gill Sans SemiBold"/>
              </a:defRPr>
            </a:lvl1pPr>
          </a:lstStyle>
          <a:p>
            <a:pPr>
              <a:defRPr u="none"/>
            </a:pPr>
            <a:r>
              <a:rPr u="sng"/>
              <a:t>@tamaramunzner</a:t>
            </a:r>
          </a:p>
        </p:txBody>
      </p:sp>
      <p:sp>
        <p:nvSpPr>
          <p:cNvPr id="12" name="Shape 12"/>
          <p:cNvSpPr/>
          <p:nvPr>
            <p:ph type="body" sz="quarter" idx="13"/>
          </p:nvPr>
        </p:nvSpPr>
        <p:spPr>
          <a:xfrm>
            <a:off x="431800" y="8127999"/>
            <a:ext cx="11087100" cy="508001"/>
          </a:xfrm>
          <a:prstGeom prst="rect">
            <a:avLst/>
          </a:prstGeom>
        </p:spPr>
        <p:txBody>
          <a:bodyPr lIns="50800" tIns="50800" rIns="50800" bIns="50800" anchor="ctr">
            <a:spAutoFit/>
          </a:bodyPr>
          <a:lstStyle/>
          <a:p>
            <a:pPr lvl="1" marL="0" indent="0">
              <a:spcBef>
                <a:spcPts val="0"/>
              </a:spcBef>
              <a:buSzTx/>
              <a:buNone/>
              <a:defRPr sz="2600">
                <a:latin typeface="Gill Sans SemiBold"/>
                <a:ea typeface="Gill Sans SemiBold"/>
                <a:cs typeface="Gill Sans SemiBold"/>
                <a:sym typeface="Gill Sans SemiBold"/>
              </a:defRPr>
            </a:pPr>
            <a:r>
              <a:rPr u="sng">
                <a:hlinkClick r:id="rId2" invalidUrl="" action="" tgtFrame="" tooltip="" history="1" highlightClick="0" endSnd="0"/>
              </a:rPr>
              <a:t>http://www.cs.ubc.ca/~tmm/talks.html#chicago14</a:t>
            </a:r>
          </a:p>
        </p:txBody>
      </p:sp>
      <p:sp>
        <p:nvSpPr>
          <p:cNvPr id="13" name="Shape 13"/>
          <p:cNvSpPr/>
          <p:nvPr>
            <p:ph type="title"/>
          </p:nvPr>
        </p:nvSpPr>
        <p:spPr>
          <a:xfrm>
            <a:off x="457200" y="139700"/>
            <a:ext cx="15875000" cy="3962400"/>
          </a:xfrm>
          <a:prstGeom prst="rect">
            <a:avLst/>
          </a:prstGeom>
        </p:spPr>
        <p:txBody>
          <a:bodyPr anchor="b"/>
          <a:lstStyle>
            <a:lvl1pPr>
              <a:defRPr sz="7200">
                <a:solidFill>
                  <a:srgbClr val="011993"/>
                </a:solidFill>
                <a:latin typeface="+mn-lt"/>
                <a:ea typeface="+mn-ea"/>
                <a:cs typeface="+mn-cs"/>
                <a:sym typeface="Rockwell"/>
              </a:defRPr>
            </a:lvl1pPr>
          </a:lstStyle>
          <a:p>
            <a:pPr/>
            <a:r>
              <a:t>Title Text</a:t>
            </a:r>
          </a:p>
        </p:txBody>
      </p:sp>
      <p:sp>
        <p:nvSpPr>
          <p:cNvPr id="14" name="Shape 14"/>
          <p:cNvSpPr/>
          <p:nvPr>
            <p:ph type="body" sz="half" idx="1"/>
          </p:nvPr>
        </p:nvSpPr>
        <p:spPr>
          <a:xfrm>
            <a:off x="469900" y="4432300"/>
            <a:ext cx="14236700" cy="3530600"/>
          </a:xfrm>
          <a:prstGeom prst="rect">
            <a:avLst/>
          </a:prstGeom>
        </p:spPr>
        <p:txBody>
          <a:bodyPr lIns="50800" tIns="50800" rIns="50800" bIns="50800"/>
          <a:lstStyle>
            <a:lvl1pPr marL="0" indent="0">
              <a:spcBef>
                <a:spcPts val="0"/>
              </a:spcBef>
              <a:buSzTx/>
              <a:buNone/>
              <a:defRPr sz="4200">
                <a:latin typeface="Gill Sans SemiBold"/>
                <a:ea typeface="Gill Sans SemiBold"/>
                <a:cs typeface="Gill Sans SemiBold"/>
                <a:sym typeface="Gill Sans SemiBold"/>
              </a:defRPr>
            </a:lvl1pPr>
            <a:lvl2pPr marL="0" indent="0">
              <a:spcBef>
                <a:spcPts val="0"/>
              </a:spcBef>
              <a:buSzTx/>
              <a:buNone/>
              <a:defRPr sz="4200">
                <a:latin typeface="Gill Sans Light"/>
                <a:ea typeface="Gill Sans Light"/>
                <a:cs typeface="Gill Sans Light"/>
                <a:sym typeface="Gill Sans Light"/>
              </a:defRPr>
            </a:lvl2pPr>
            <a:lvl3pPr marL="0" indent="0">
              <a:spcBef>
                <a:spcPts val="0"/>
              </a:spcBef>
              <a:buSzTx/>
              <a:buNone/>
              <a:defRPr sz="4200"/>
            </a:lvl3pPr>
            <a:lvl4pPr marL="0" indent="0">
              <a:spcBef>
                <a:spcPts val="0"/>
              </a:spcBef>
              <a:buSzTx/>
              <a:buNone/>
              <a:defRPr i="1" sz="2600">
                <a:latin typeface="Gill Sans Light"/>
                <a:ea typeface="Gill Sans Light"/>
                <a:cs typeface="Gill Sans Light"/>
                <a:sym typeface="Gill Sans Light"/>
              </a:defRPr>
            </a:lvl4pPr>
            <a:lvl5pPr marL="0" indent="0">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5" name="Shape 15"/>
          <p:cNvSpPr/>
          <p:nvPr>
            <p:ph type="sldNum" sz="quarter" idx="2"/>
          </p:nvPr>
        </p:nvSpPr>
        <p:spPr>
          <a:xfrm>
            <a:off x="7950200" y="8674100"/>
            <a:ext cx="317500" cy="342900"/>
          </a:xfrm>
          <a:prstGeom prst="rect">
            <a:avLst/>
          </a:prstGeom>
        </p:spPr>
        <p:txBody>
          <a:bodyPr/>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 Bullets">
    <p:spTree>
      <p:nvGrpSpPr>
        <p:cNvPr id="1" name=""/>
        <p:cNvGrpSpPr/>
        <p:nvPr/>
      </p:nvGrpSpPr>
      <p:grpSpPr>
        <a:xfrm>
          <a:off x="0" y="0"/>
          <a:ext cx="0" cy="0"/>
          <a:chOff x="0" y="0"/>
          <a:chExt cx="0" cy="0"/>
        </a:xfrm>
      </p:grpSpPr>
      <p:sp>
        <p:nvSpPr>
          <p:cNvPr id="93" name="Shape 93"/>
          <p:cNvSpPr/>
          <p:nvPr>
            <p:ph type="title"/>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Title Text</a:t>
            </a:r>
          </a:p>
        </p:txBody>
      </p:sp>
      <p:sp>
        <p:nvSpPr>
          <p:cNvPr id="94" name="Shape 94"/>
          <p:cNvSpPr/>
          <p:nvPr>
            <p:ph type="body" idx="1"/>
          </p:nvPr>
        </p:nvSpPr>
        <p:spPr>
          <a:xfrm>
            <a:off x="419100" y="1104900"/>
            <a:ext cx="15849600" cy="8039100"/>
          </a:xfrm>
          <a:prstGeom prst="rect">
            <a:avLst/>
          </a:prstGeom>
        </p:spPr>
        <p:txBody>
          <a:bodyPr lIns="38100" tIns="38100" rIns="38100" bIns="38100"/>
          <a:lstStyle>
            <a:lvl1pPr marL="342900" indent="-342900" defTabSz="1219200">
              <a:spcBef>
                <a:spcPts val="1000"/>
              </a:spcBef>
              <a:buClr>
                <a:srgbClr val="000000"/>
              </a:buClr>
              <a:defRPr sz="4000">
                <a:uFill>
                  <a:solidFill>
                    <a:srgbClr val="000000"/>
                  </a:solidFill>
                </a:uFill>
              </a:defRPr>
            </a:lvl1pPr>
            <a:lvl2pPr marL="742950" indent="-285750" defTabSz="1219200">
              <a:spcBef>
                <a:spcPts val="800"/>
              </a:spcBef>
              <a:buClr>
                <a:srgbClr val="000000"/>
              </a:buClr>
              <a:buChar char="–"/>
              <a:defRPr sz="3400">
                <a:uFill>
                  <a:solidFill>
                    <a:srgbClr val="000000"/>
                  </a:solidFill>
                </a:uFill>
              </a:defRPr>
            </a:lvl2pPr>
            <a:lvl3pPr marL="1143000" indent="-228600" defTabSz="1219200">
              <a:spcBef>
                <a:spcPts val="700"/>
              </a:spcBef>
              <a:buClr>
                <a:srgbClr val="000000"/>
              </a:buClr>
              <a:defRPr sz="3000">
                <a:uFill>
                  <a:solidFill>
                    <a:srgbClr val="000000"/>
                  </a:solidFill>
                </a:uFill>
              </a:defRPr>
            </a:lvl3pPr>
            <a:lvl4pPr marL="1600200" indent="-228600" defTabSz="1219200">
              <a:spcBef>
                <a:spcPts val="600"/>
              </a:spcBef>
              <a:buClr>
                <a:srgbClr val="000000"/>
              </a:buClr>
              <a:buChar char="–"/>
              <a:defRPr sz="2600">
                <a:uFill>
                  <a:solidFill>
                    <a:srgbClr val="000000"/>
                  </a:solidFill>
                </a:uFill>
              </a:defRPr>
            </a:lvl4pPr>
            <a:lvl5pPr marL="2057400" indent="-228600" defTabSz="1219200">
              <a:spcBef>
                <a:spcPts val="600"/>
              </a:spcBef>
              <a:buClr>
                <a:srgbClr val="000000"/>
              </a:buClr>
              <a:buChar char="»"/>
              <a:defRPr>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95" name="Shape 95"/>
          <p:cNvSpPr/>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wo-Column Bullets">
    <p:spTree>
      <p:nvGrpSpPr>
        <p:cNvPr id="1" name=""/>
        <p:cNvGrpSpPr/>
        <p:nvPr/>
      </p:nvGrpSpPr>
      <p:grpSpPr>
        <a:xfrm>
          <a:off x="0" y="0"/>
          <a:ext cx="0" cy="0"/>
          <a:chOff x="0" y="0"/>
          <a:chExt cx="0" cy="0"/>
        </a:xfrm>
      </p:grpSpPr>
      <p:sp>
        <p:nvSpPr>
          <p:cNvPr id="102" name="Shape 102"/>
          <p:cNvSpPr/>
          <p:nvPr>
            <p:ph type="title"/>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Title Text</a:t>
            </a:r>
          </a:p>
        </p:txBody>
      </p:sp>
      <p:sp>
        <p:nvSpPr>
          <p:cNvPr id="103" name="Shape 103"/>
          <p:cNvSpPr/>
          <p:nvPr>
            <p:ph type="body" idx="1"/>
          </p:nvPr>
        </p:nvSpPr>
        <p:spPr>
          <a:xfrm>
            <a:off x="419100" y="1104900"/>
            <a:ext cx="15849600" cy="8039100"/>
          </a:xfrm>
          <a:prstGeom prst="rect">
            <a:avLst/>
          </a:prstGeom>
        </p:spPr>
        <p:txBody>
          <a:bodyPr lIns="38100" tIns="38100" rIns="38100" bIns="38100" numCol="2" spcCol="792480"/>
          <a:lstStyle>
            <a:lvl1pPr marL="342900" indent="-342900" defTabSz="1219200">
              <a:spcBef>
                <a:spcPts val="1000"/>
              </a:spcBef>
              <a:buClr>
                <a:srgbClr val="000000"/>
              </a:buClr>
              <a:defRPr sz="4000">
                <a:uFill>
                  <a:solidFill>
                    <a:srgbClr val="000000"/>
                  </a:solidFill>
                </a:uFill>
              </a:defRPr>
            </a:lvl1pPr>
            <a:lvl2pPr marL="742950" indent="-285750" defTabSz="1219200">
              <a:spcBef>
                <a:spcPts val="800"/>
              </a:spcBef>
              <a:buClr>
                <a:srgbClr val="000000"/>
              </a:buClr>
              <a:buChar char="–"/>
              <a:defRPr sz="3400">
                <a:uFill>
                  <a:solidFill>
                    <a:srgbClr val="000000"/>
                  </a:solidFill>
                </a:uFill>
              </a:defRPr>
            </a:lvl2pPr>
            <a:lvl3pPr marL="1143000" indent="-228600" defTabSz="1219200">
              <a:spcBef>
                <a:spcPts val="700"/>
              </a:spcBef>
              <a:buClr>
                <a:srgbClr val="000000"/>
              </a:buClr>
              <a:defRPr sz="3000">
                <a:uFill>
                  <a:solidFill>
                    <a:srgbClr val="000000"/>
                  </a:solidFill>
                </a:uFill>
              </a:defRPr>
            </a:lvl3pPr>
            <a:lvl4pPr marL="1600200" indent="-228600" defTabSz="1219200">
              <a:spcBef>
                <a:spcPts val="600"/>
              </a:spcBef>
              <a:buClr>
                <a:srgbClr val="000000"/>
              </a:buClr>
              <a:buChar char="–"/>
              <a:defRPr sz="2600">
                <a:uFill>
                  <a:solidFill>
                    <a:srgbClr val="000000"/>
                  </a:solidFill>
                </a:uFill>
              </a:defRPr>
            </a:lvl4pPr>
            <a:lvl5pPr marL="2057400" indent="-228600" defTabSz="1219200">
              <a:spcBef>
                <a:spcPts val="600"/>
              </a:spcBef>
              <a:buClr>
                <a:srgbClr val="000000"/>
              </a:buClr>
              <a:buChar char="»"/>
              <a:defRPr>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04" name="Shape 104"/>
          <p:cNvSpPr/>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111" name="Shape 111"/>
          <p:cNvSpPr/>
          <p:nvPr>
            <p:ph type="title"/>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Title Text</a:t>
            </a:r>
          </a:p>
        </p:txBody>
      </p:sp>
      <p:sp>
        <p:nvSpPr>
          <p:cNvPr id="112" name="Shape 112"/>
          <p:cNvSpPr/>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Empty">
    <p:spTree>
      <p:nvGrpSpPr>
        <p:cNvPr id="1" name=""/>
        <p:cNvGrpSpPr/>
        <p:nvPr/>
      </p:nvGrpSpPr>
      <p:grpSpPr>
        <a:xfrm>
          <a:off x="0" y="0"/>
          <a:ext cx="0" cy="0"/>
          <a:chOff x="0" y="0"/>
          <a:chExt cx="0" cy="0"/>
        </a:xfrm>
      </p:grpSpPr>
      <p:sp>
        <p:nvSpPr>
          <p:cNvPr id="119" name="Shape 119"/>
          <p:cNvSpPr/>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spTree>
      <p:nvGrpSpPr>
        <p:cNvPr id="1" name=""/>
        <p:cNvGrpSpPr/>
        <p:nvPr/>
      </p:nvGrpSpPr>
      <p:grpSpPr>
        <a:xfrm>
          <a:off x="0" y="0"/>
          <a:ext cx="0" cy="0"/>
          <a:chOff x="0" y="0"/>
          <a:chExt cx="0" cy="0"/>
        </a:xfrm>
      </p:grpSpPr>
      <p:sp>
        <p:nvSpPr>
          <p:cNvPr id="126" name="Shape 126"/>
          <p:cNvSpPr/>
          <p:nvPr>
            <p:ph type="title"/>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Title Text</a:t>
            </a:r>
          </a:p>
        </p:txBody>
      </p:sp>
      <p:sp>
        <p:nvSpPr>
          <p:cNvPr id="127" name="Shape 127"/>
          <p:cNvSpPr/>
          <p:nvPr>
            <p:ph type="body" idx="1"/>
          </p:nvPr>
        </p:nvSpPr>
        <p:spPr>
          <a:xfrm>
            <a:off x="419100" y="1104900"/>
            <a:ext cx="15849600" cy="8039100"/>
          </a:xfrm>
          <a:prstGeom prst="rect">
            <a:avLst/>
          </a:prstGeom>
        </p:spPr>
        <p:txBody>
          <a:bodyPr lIns="38100" tIns="38100" rIns="38100" bIns="38100"/>
          <a:lstStyle>
            <a:lvl1pPr marL="342900" indent="-342900" defTabSz="1219200">
              <a:spcBef>
                <a:spcPts val="1000"/>
              </a:spcBef>
              <a:buClr>
                <a:srgbClr val="000000"/>
              </a:buClr>
              <a:defRPr sz="4000">
                <a:uFill>
                  <a:solidFill>
                    <a:srgbClr val="000000"/>
                  </a:solidFill>
                </a:uFill>
              </a:defRPr>
            </a:lvl1pPr>
            <a:lvl2pPr marL="742950" indent="-285750" defTabSz="1219200">
              <a:spcBef>
                <a:spcPts val="800"/>
              </a:spcBef>
              <a:buClr>
                <a:srgbClr val="000000"/>
              </a:buClr>
              <a:buChar char="–"/>
              <a:defRPr sz="3400">
                <a:uFill>
                  <a:solidFill>
                    <a:srgbClr val="000000"/>
                  </a:solidFill>
                </a:uFill>
              </a:defRPr>
            </a:lvl2pPr>
            <a:lvl3pPr marL="1143000" indent="-228600" defTabSz="1219200">
              <a:spcBef>
                <a:spcPts val="700"/>
              </a:spcBef>
              <a:buClr>
                <a:srgbClr val="000000"/>
              </a:buClr>
              <a:defRPr sz="3000">
                <a:uFill>
                  <a:solidFill>
                    <a:srgbClr val="000000"/>
                  </a:solidFill>
                </a:uFill>
              </a:defRPr>
            </a:lvl3pPr>
            <a:lvl4pPr marL="1600200" indent="-228600" defTabSz="1219200">
              <a:spcBef>
                <a:spcPts val="600"/>
              </a:spcBef>
              <a:buClr>
                <a:srgbClr val="000000"/>
              </a:buClr>
              <a:buChar char="–"/>
              <a:defRPr sz="2600">
                <a:uFill>
                  <a:solidFill>
                    <a:srgbClr val="000000"/>
                  </a:solidFill>
                </a:uFill>
              </a:defRPr>
            </a:lvl4pPr>
            <a:lvl5pPr marL="2057400" indent="-228600" defTabSz="1219200">
              <a:spcBef>
                <a:spcPts val="600"/>
              </a:spcBef>
              <a:buClr>
                <a:srgbClr val="000000"/>
              </a:buClr>
              <a:buChar char="»"/>
              <a:defRPr>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28" name="Shape 128"/>
          <p:cNvSpPr/>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35" name="Shape 135"/>
          <p:cNvSpPr/>
          <p:nvPr>
            <p:ph type="title"/>
          </p:nvPr>
        </p:nvSpPr>
        <p:spPr>
          <a:prstGeom prst="rect">
            <a:avLst/>
          </a:prstGeom>
        </p:spPr>
        <p:txBody>
          <a:bodyPr/>
          <a:lstStyle/>
          <a:p>
            <a:pPr/>
            <a:r>
              <a:t>Title Text</a:t>
            </a:r>
          </a:p>
        </p:txBody>
      </p:sp>
      <p:sp>
        <p:nvSpPr>
          <p:cNvPr id="136" name="Shape 136"/>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7" name="Shape 13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44" name="Shape 144"/>
          <p:cNvSpPr/>
          <p:nvPr>
            <p:ph type="sldNum" sz="quarter" idx="2"/>
          </p:nvPr>
        </p:nvSpPr>
        <p:spPr>
          <a:xfrm>
            <a:off x="13577329" y="8533130"/>
            <a:ext cx="384205" cy="401321"/>
          </a:xfrm>
          <a:prstGeom prst="rect">
            <a:avLst/>
          </a:prstGeom>
        </p:spPr>
        <p:txBody>
          <a:bodyPr lIns="60959" tIns="60959" rIns="60959" bIns="60959" anchor="b"/>
          <a:lstStyle>
            <a:lvl1pPr algn="r" defTabSz="609600">
              <a:defRPr sz="1800">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Default - header + image">
    <p:spTree>
      <p:nvGrpSpPr>
        <p:cNvPr id="1" name=""/>
        <p:cNvGrpSpPr/>
        <p:nvPr/>
      </p:nvGrpSpPr>
      <p:grpSpPr>
        <a:xfrm>
          <a:off x="0" y="0"/>
          <a:ext cx="0" cy="0"/>
          <a:chOff x="0" y="0"/>
          <a:chExt cx="0" cy="0"/>
        </a:xfrm>
      </p:grpSpPr>
      <p:sp>
        <p:nvSpPr>
          <p:cNvPr id="151" name="Shape 151"/>
          <p:cNvSpPr/>
          <p:nvPr>
            <p:ph type="title"/>
          </p:nvPr>
        </p:nvSpPr>
        <p:spPr>
          <a:xfrm>
            <a:off x="812800" y="344626"/>
            <a:ext cx="14630400" cy="1083932"/>
          </a:xfrm>
          <a:prstGeom prst="rect">
            <a:avLst/>
          </a:prstGeom>
          <a:ln w="9525">
            <a:round/>
          </a:ln>
        </p:spPr>
        <p:txBody>
          <a:bodyPr lIns="38100" tIns="38100" rIns="38100" bIns="38100" anchor="t"/>
          <a:lstStyle>
            <a:lvl1pPr defTabSz="609600">
              <a:defRPr sz="4200">
                <a:solidFill>
                  <a:srgbClr val="004C83"/>
                </a:solidFill>
                <a:uFill>
                  <a:solidFill>
                    <a:srgbClr val="004C83"/>
                  </a:solidFill>
                </a:uFill>
                <a:latin typeface="Arial"/>
                <a:ea typeface="Arial"/>
                <a:cs typeface="Arial"/>
                <a:sym typeface="Arial"/>
              </a:defRPr>
            </a:lvl1pPr>
          </a:lstStyle>
          <a:p>
            <a:pPr/>
            <a:r>
              <a:t>Title Text</a:t>
            </a:r>
          </a:p>
        </p:txBody>
      </p:sp>
      <p:sp>
        <p:nvSpPr>
          <p:cNvPr id="152" name="Shape 152"/>
          <p:cNvSpPr/>
          <p:nvPr>
            <p:ph type="body" idx="1"/>
          </p:nvPr>
        </p:nvSpPr>
        <p:spPr>
          <a:xfrm>
            <a:off x="812800" y="1428557"/>
            <a:ext cx="14630400" cy="7715444"/>
          </a:xfrm>
          <a:prstGeom prst="rect">
            <a:avLst/>
          </a:prstGeom>
          <a:ln w="9525">
            <a:round/>
          </a:ln>
        </p:spPr>
        <p:txBody>
          <a:bodyPr lIns="38100" tIns="38100" rIns="38100" bIns="38100"/>
          <a:lstStyle>
            <a:lvl1pPr marL="457200" indent="-457200" defTabSz="609600">
              <a:spcBef>
                <a:spcPts val="700"/>
              </a:spcBef>
              <a:buClr>
                <a:srgbClr val="004C83"/>
              </a:buClr>
              <a:buSzTx/>
              <a:buNone/>
              <a:defRPr>
                <a:solidFill>
                  <a:srgbClr val="004C83"/>
                </a:solidFill>
                <a:uFill>
                  <a:solidFill>
                    <a:srgbClr val="004C83"/>
                  </a:solidFill>
                </a:uFill>
                <a:latin typeface="Arial"/>
                <a:ea typeface="Arial"/>
                <a:cs typeface="Arial"/>
                <a:sym typeface="Arial"/>
              </a:defRPr>
            </a:lvl1pPr>
            <a:lvl2pPr marL="742950" indent="-285750" defTabSz="609600">
              <a:spcBef>
                <a:spcPts val="500"/>
              </a:spcBef>
              <a:buClr>
                <a:srgbClr val="919191"/>
              </a:buClr>
              <a:buChar char="–"/>
              <a:defRPr sz="2400">
                <a:solidFill>
                  <a:srgbClr val="919191"/>
                </a:solidFill>
                <a:uFill>
                  <a:solidFill>
                    <a:srgbClr val="919191"/>
                  </a:solidFill>
                </a:uFill>
                <a:latin typeface="Arial"/>
                <a:ea typeface="Arial"/>
                <a:cs typeface="Arial"/>
                <a:sym typeface="Arial"/>
              </a:defRPr>
            </a:lvl2pPr>
            <a:lvl3pPr marL="1143000" indent="-228600" defTabSz="609600">
              <a:spcBef>
                <a:spcPts val="500"/>
              </a:spcBef>
              <a:buClr>
                <a:srgbClr val="919191"/>
              </a:buClr>
              <a:buSzPct val="80000"/>
              <a:defRPr sz="2000">
                <a:solidFill>
                  <a:srgbClr val="919191"/>
                </a:solidFill>
                <a:uFill>
                  <a:solidFill>
                    <a:srgbClr val="919191"/>
                  </a:solidFill>
                </a:uFill>
                <a:latin typeface="Arial"/>
                <a:ea typeface="Arial"/>
                <a:cs typeface="Arial"/>
                <a:sym typeface="Arial"/>
              </a:defRPr>
            </a:lvl3pPr>
            <a:lvl4pPr marL="1600200" indent="-228600" defTabSz="609600">
              <a:spcBef>
                <a:spcPts val="500"/>
              </a:spcBef>
              <a:buClr>
                <a:srgbClr val="919191"/>
              </a:buClr>
              <a:buChar char="–"/>
              <a:defRPr sz="2000">
                <a:solidFill>
                  <a:srgbClr val="919191"/>
                </a:solidFill>
                <a:uFill>
                  <a:solidFill>
                    <a:srgbClr val="919191"/>
                  </a:solidFill>
                </a:uFill>
                <a:latin typeface="Arial"/>
                <a:ea typeface="Arial"/>
                <a:cs typeface="Arial"/>
                <a:sym typeface="Arial"/>
              </a:defRPr>
            </a:lvl4pPr>
            <a:lvl5pPr marL="2057400" indent="-228600" defTabSz="609600">
              <a:spcBef>
                <a:spcPts val="500"/>
              </a:spcBef>
              <a:buClr>
                <a:srgbClr val="919191"/>
              </a:buClr>
              <a:buChar char="»"/>
              <a:defRPr sz="2000">
                <a:solidFill>
                  <a:srgbClr val="919191"/>
                </a:solidFill>
                <a:uFill>
                  <a:solidFill>
                    <a:srgbClr val="919191"/>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53" name="Shape 153"/>
          <p:cNvSpPr/>
          <p:nvPr>
            <p:ph type="sldNum" sz="quarter" idx="2"/>
          </p:nvPr>
        </p:nvSpPr>
        <p:spPr>
          <a:xfrm>
            <a:off x="15125700" y="8614833"/>
            <a:ext cx="317500" cy="342901"/>
          </a:xfrm>
          <a:prstGeom prst="rect">
            <a:avLst/>
          </a:prstGeom>
        </p:spPr>
        <p:txBody>
          <a:bodyPr/>
          <a:lstStyle>
            <a:lvl1pPr algn="r" defTabSz="609600">
              <a:defRPr sz="1600">
                <a:solidFill>
                  <a:srgbClr val="919191"/>
                </a:solidFill>
                <a:uFill>
                  <a:solidFill>
                    <a:srgbClr val="919191"/>
                  </a:solidFill>
                </a:uFill>
                <a:latin typeface="Gill Sans MT"/>
                <a:ea typeface="Gill Sans MT"/>
                <a:cs typeface="Gill Sans MT"/>
                <a:sym typeface="Gill Sans M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Default - 1_Title Only">
    <p:spTree>
      <p:nvGrpSpPr>
        <p:cNvPr id="1" name=""/>
        <p:cNvGrpSpPr/>
        <p:nvPr/>
      </p:nvGrpSpPr>
      <p:grpSpPr>
        <a:xfrm>
          <a:off x="0" y="0"/>
          <a:ext cx="0" cy="0"/>
          <a:chOff x="0" y="0"/>
          <a:chExt cx="0" cy="0"/>
        </a:xfrm>
      </p:grpSpPr>
      <p:sp>
        <p:nvSpPr>
          <p:cNvPr id="160" name="Shape 160"/>
          <p:cNvSpPr/>
          <p:nvPr>
            <p:ph type="title"/>
          </p:nvPr>
        </p:nvSpPr>
        <p:spPr>
          <a:xfrm>
            <a:off x="558800" y="609600"/>
            <a:ext cx="14884400" cy="1524000"/>
          </a:xfrm>
          <a:prstGeom prst="rect">
            <a:avLst/>
          </a:prstGeom>
          <a:ln>
            <a:round/>
          </a:ln>
        </p:spPr>
        <p:txBody>
          <a:bodyPr lIns="38100" tIns="38100" rIns="38100" bIns="38100" anchor="t"/>
          <a:lstStyle>
            <a:lvl1pPr defTabSz="609600">
              <a:defRPr sz="4000">
                <a:solidFill>
                  <a:srgbClr val="005493"/>
                </a:solidFill>
                <a:uFill>
                  <a:solidFill>
                    <a:srgbClr val="005493"/>
                  </a:solidFill>
                </a:uFill>
                <a:latin typeface="Arial"/>
                <a:ea typeface="Arial"/>
                <a:cs typeface="Arial"/>
                <a:sym typeface="Arial"/>
              </a:defRPr>
            </a:lvl1pPr>
          </a:lstStyle>
          <a:p>
            <a:pPr/>
            <a:r>
              <a:t>Title Text</a:t>
            </a:r>
          </a:p>
        </p:txBody>
      </p:sp>
      <p:sp>
        <p:nvSpPr>
          <p:cNvPr id="161" name="Shape 161"/>
          <p:cNvSpPr/>
          <p:nvPr>
            <p:ph type="sldNum" sz="quarter" idx="2"/>
          </p:nvPr>
        </p:nvSpPr>
        <p:spPr>
          <a:xfrm>
            <a:off x="14902260" y="8428566"/>
            <a:ext cx="540942" cy="532806"/>
          </a:xfrm>
          <a:prstGeom prst="rect">
            <a:avLst/>
          </a:prstGeom>
          <a:ln w="9525">
            <a:round/>
          </a:ln>
        </p:spPr>
        <p:txBody>
          <a:bodyPr lIns="38100" tIns="38100" rIns="38100" bIns="38100"/>
          <a:lstStyle>
            <a:lvl1pPr algn="r" defTabSz="609600">
              <a:defRPr sz="3200">
                <a:solidFill>
                  <a:srgbClr val="797979"/>
                </a:solidFill>
                <a:uFill>
                  <a:solidFill>
                    <a:srgbClr val="797979"/>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Only">
    <p:spTree>
      <p:nvGrpSpPr>
        <p:cNvPr id="1" name=""/>
        <p:cNvGrpSpPr/>
        <p:nvPr/>
      </p:nvGrpSpPr>
      <p:grpSpPr>
        <a:xfrm>
          <a:off x="0" y="0"/>
          <a:ext cx="0" cy="0"/>
          <a:chOff x="0" y="0"/>
          <a:chExt cx="0" cy="0"/>
        </a:xfrm>
      </p:grpSpPr>
      <p:sp>
        <p:nvSpPr>
          <p:cNvPr id="168" name="Shape 168"/>
          <p:cNvSpPr/>
          <p:nvPr>
            <p:ph type="title"/>
          </p:nvPr>
        </p:nvSpPr>
        <p:spPr>
          <a:xfrm>
            <a:off x="558800" y="609600"/>
            <a:ext cx="14884400" cy="1057552"/>
          </a:xfrm>
          <a:prstGeom prst="rect">
            <a:avLst/>
          </a:prstGeom>
          <a:ln>
            <a:round/>
          </a:ln>
        </p:spPr>
        <p:txBody>
          <a:bodyPr lIns="38100" tIns="38100" rIns="38100" bIns="38100" anchor="t"/>
          <a:lstStyle>
            <a:lvl1pPr defTabSz="609600">
              <a:defRPr sz="4000">
                <a:solidFill>
                  <a:srgbClr val="005493"/>
                </a:solidFill>
                <a:uFill>
                  <a:solidFill>
                    <a:srgbClr val="005493"/>
                  </a:solidFill>
                </a:uFill>
                <a:latin typeface="Arial"/>
                <a:ea typeface="Arial"/>
                <a:cs typeface="Arial"/>
                <a:sym typeface="Arial"/>
              </a:defRPr>
            </a:lvl1pPr>
          </a:lstStyle>
          <a:p>
            <a:pPr/>
            <a:r>
              <a:t>Title Text</a:t>
            </a:r>
          </a:p>
        </p:txBody>
      </p:sp>
      <p:sp>
        <p:nvSpPr>
          <p:cNvPr id="169" name="Shape 169"/>
          <p:cNvSpPr/>
          <p:nvPr>
            <p:ph type="body" idx="1"/>
          </p:nvPr>
        </p:nvSpPr>
        <p:spPr>
          <a:xfrm>
            <a:off x="1081677" y="1667151"/>
            <a:ext cx="14020801" cy="7476850"/>
          </a:xfrm>
          <a:prstGeom prst="rect">
            <a:avLst/>
          </a:prstGeom>
          <a:ln>
            <a:round/>
          </a:ln>
        </p:spPr>
        <p:txBody>
          <a:bodyPr lIns="38100" tIns="38100" rIns="38100" bIns="38100"/>
          <a:lstStyle>
            <a:lvl1pPr marL="342900" indent="-342900" defTabSz="609600">
              <a:spcBef>
                <a:spcPts val="700"/>
              </a:spcBef>
              <a:buClr>
                <a:srgbClr val="83A2C6"/>
              </a:buClr>
              <a:defRPr>
                <a:solidFill>
                  <a:srgbClr val="515151"/>
                </a:solidFill>
                <a:uFill>
                  <a:solidFill>
                    <a:srgbClr val="515151"/>
                  </a:solidFill>
                </a:uFill>
                <a:latin typeface="Arial"/>
                <a:ea typeface="Arial"/>
                <a:cs typeface="Arial"/>
                <a:sym typeface="Arial"/>
              </a:defRPr>
            </a:lvl1pPr>
            <a:lvl2pPr marL="742950" indent="-285750" defTabSz="609600">
              <a:spcBef>
                <a:spcPts val="700"/>
              </a:spcBef>
              <a:buClr>
                <a:srgbClr val="83A2C6"/>
              </a:buClr>
              <a:buChar char="•"/>
              <a:defRPr sz="2800">
                <a:solidFill>
                  <a:srgbClr val="515151"/>
                </a:solidFill>
                <a:uFill>
                  <a:solidFill>
                    <a:srgbClr val="515151"/>
                  </a:solidFill>
                </a:uFill>
                <a:latin typeface="Arial"/>
                <a:ea typeface="Arial"/>
                <a:cs typeface="Arial"/>
                <a:sym typeface="Arial"/>
              </a:defRPr>
            </a:lvl2pPr>
            <a:lvl3pPr marL="1143000" indent="-228600" defTabSz="609600">
              <a:spcBef>
                <a:spcPts val="600"/>
              </a:spcBef>
              <a:buClr>
                <a:srgbClr val="83A2C6"/>
              </a:buClr>
              <a:defRPr sz="2600">
                <a:solidFill>
                  <a:srgbClr val="515151"/>
                </a:solidFill>
                <a:uFill>
                  <a:solidFill>
                    <a:srgbClr val="515151"/>
                  </a:solidFill>
                </a:uFill>
                <a:latin typeface="Arial"/>
                <a:ea typeface="Arial"/>
                <a:cs typeface="Arial"/>
                <a:sym typeface="Arial"/>
              </a:defRPr>
            </a:lvl3pPr>
            <a:lvl4pPr marL="1600200" indent="-228600" defTabSz="609600">
              <a:spcBef>
                <a:spcPts val="500"/>
              </a:spcBef>
              <a:buClr>
                <a:srgbClr val="83A2C6"/>
              </a:buClr>
              <a:buChar char="•"/>
              <a:defRPr sz="2400">
                <a:solidFill>
                  <a:srgbClr val="515151"/>
                </a:solidFill>
                <a:uFill>
                  <a:solidFill>
                    <a:srgbClr val="515151"/>
                  </a:solidFill>
                </a:uFill>
                <a:latin typeface="Arial"/>
                <a:ea typeface="Arial"/>
                <a:cs typeface="Arial"/>
                <a:sym typeface="Arial"/>
              </a:defRPr>
            </a:lvl4pPr>
            <a:lvl5pPr marL="2057400" indent="-228600" defTabSz="609600">
              <a:spcBef>
                <a:spcPts val="500"/>
              </a:spcBef>
              <a:buClr>
                <a:srgbClr val="83A2C6"/>
              </a:buClr>
              <a:defRPr sz="2000">
                <a:solidFill>
                  <a:srgbClr val="515151"/>
                </a:solidFill>
                <a:uFill>
                  <a:solidFill>
                    <a:srgbClr val="515151"/>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70" name="Shape 170"/>
          <p:cNvSpPr/>
          <p:nvPr>
            <p:ph type="sldNum" sz="quarter" idx="2"/>
          </p:nvPr>
        </p:nvSpPr>
        <p:spPr>
          <a:xfrm>
            <a:off x="15125700" y="8614833"/>
            <a:ext cx="317500" cy="342901"/>
          </a:xfrm>
          <a:prstGeom prst="rect">
            <a:avLst/>
          </a:prstGeom>
        </p:spPr>
        <p:txBody>
          <a:bodyPr/>
          <a:lstStyle>
            <a:lvl1pPr algn="r" defTabSz="609600">
              <a:defRPr sz="1600">
                <a:solidFill>
                  <a:srgbClr val="797979"/>
                </a:solidFill>
                <a:uFill>
                  <a:solidFill>
                    <a:srgbClr val="797979"/>
                  </a:solidFill>
                </a:uFill>
                <a:latin typeface="Gill Sans MT"/>
                <a:ea typeface="Gill Sans MT"/>
                <a:cs typeface="Gill Sans MT"/>
                <a:sym typeface="Gill Sans M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 Bullets">
    <p:spTree>
      <p:nvGrpSpPr>
        <p:cNvPr id="1" name=""/>
        <p:cNvGrpSpPr/>
        <p:nvPr/>
      </p:nvGrpSpPr>
      <p:grpSpPr>
        <a:xfrm>
          <a:off x="0" y="0"/>
          <a:ext cx="0" cy="0"/>
          <a:chOff x="0" y="0"/>
          <a:chExt cx="0" cy="0"/>
        </a:xfrm>
      </p:grpSpPr>
      <p:sp>
        <p:nvSpPr>
          <p:cNvPr id="22" name="Shape 22"/>
          <p:cNvSpPr/>
          <p:nvPr>
            <p:ph type="title"/>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Title Text</a:t>
            </a:r>
          </a:p>
        </p:txBody>
      </p:sp>
      <p:sp>
        <p:nvSpPr>
          <p:cNvPr id="23" name="Shape 23"/>
          <p:cNvSpPr/>
          <p:nvPr>
            <p:ph type="body" idx="1"/>
          </p:nvPr>
        </p:nvSpPr>
        <p:spPr>
          <a:xfrm>
            <a:off x="419100" y="1104900"/>
            <a:ext cx="15849600" cy="8039100"/>
          </a:xfrm>
          <a:prstGeom prst="rect">
            <a:avLst/>
          </a:prstGeom>
        </p:spPr>
        <p:txBody>
          <a:bodyPr lIns="38100" tIns="38100" rIns="38100" bIns="38100"/>
          <a:lstStyle>
            <a:lvl1pPr marL="342900" indent="-342900" defTabSz="1219200">
              <a:spcBef>
                <a:spcPts val="1000"/>
              </a:spcBef>
              <a:defRPr sz="4000">
                <a:uFill>
                  <a:solidFill>
                    <a:srgbClr val="000000"/>
                  </a:solidFill>
                </a:uFill>
              </a:defRPr>
            </a:lvl1pPr>
            <a:lvl2pPr marL="742950" indent="-285750" defTabSz="1219200">
              <a:spcBef>
                <a:spcPts val="800"/>
              </a:spcBef>
              <a:buChar char="–"/>
              <a:defRPr sz="3400">
                <a:uFill>
                  <a:solidFill>
                    <a:srgbClr val="000000"/>
                  </a:solidFill>
                </a:uFill>
              </a:defRPr>
            </a:lvl2pPr>
            <a:lvl3pPr marL="1143000" indent="-228600" defTabSz="1219200">
              <a:spcBef>
                <a:spcPts val="700"/>
              </a:spcBef>
              <a:defRPr sz="3000">
                <a:uFill>
                  <a:solidFill>
                    <a:srgbClr val="000000"/>
                  </a:solidFill>
                </a:uFill>
              </a:defRPr>
            </a:lvl3pPr>
            <a:lvl4pPr marL="1600200" indent="-228600" defTabSz="1219200">
              <a:spcBef>
                <a:spcPts val="600"/>
              </a:spcBef>
              <a:buChar char="–"/>
              <a:defRPr sz="2600">
                <a:uFill>
                  <a:solidFill>
                    <a:srgbClr val="000000"/>
                  </a:solidFill>
                </a:uFill>
              </a:defRPr>
            </a:lvl4pPr>
            <a:lvl5pPr marL="2057400" indent="-228600" defTabSz="1219200">
              <a:spcBef>
                <a:spcPts val="600"/>
              </a:spcBef>
              <a:buChar char="»"/>
              <a:defRPr>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24" name="Shape 24"/>
          <p:cNvSpPr/>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Default - header only">
    <p:spTree>
      <p:nvGrpSpPr>
        <p:cNvPr id="1" name=""/>
        <p:cNvGrpSpPr/>
        <p:nvPr/>
      </p:nvGrpSpPr>
      <p:grpSpPr>
        <a:xfrm>
          <a:off x="0" y="0"/>
          <a:ext cx="0" cy="0"/>
          <a:chOff x="0" y="0"/>
          <a:chExt cx="0" cy="0"/>
        </a:xfrm>
      </p:grpSpPr>
      <p:sp>
        <p:nvSpPr>
          <p:cNvPr id="177" name="Shape 177"/>
          <p:cNvSpPr/>
          <p:nvPr>
            <p:ph type="title"/>
          </p:nvPr>
        </p:nvSpPr>
        <p:spPr>
          <a:xfrm>
            <a:off x="812800" y="344626"/>
            <a:ext cx="14630400" cy="4074975"/>
          </a:xfrm>
          <a:prstGeom prst="rect">
            <a:avLst/>
          </a:prstGeom>
          <a:ln w="9525">
            <a:round/>
          </a:ln>
        </p:spPr>
        <p:txBody>
          <a:bodyPr lIns="38100" tIns="38100" rIns="38100" bIns="38100" anchor="t"/>
          <a:lstStyle>
            <a:lvl1pPr defTabSz="609600">
              <a:defRPr sz="4200">
                <a:solidFill>
                  <a:srgbClr val="004C83"/>
                </a:solidFill>
                <a:uFill>
                  <a:solidFill>
                    <a:srgbClr val="004C83"/>
                  </a:solidFill>
                </a:uFill>
                <a:latin typeface="Arial"/>
                <a:ea typeface="Arial"/>
                <a:cs typeface="Arial"/>
                <a:sym typeface="Arial"/>
              </a:defRPr>
            </a:lvl1pPr>
          </a:lstStyle>
          <a:p>
            <a:pPr/>
            <a:r>
              <a:t>Title Text</a:t>
            </a:r>
          </a:p>
        </p:txBody>
      </p:sp>
      <p:sp>
        <p:nvSpPr>
          <p:cNvPr id="178" name="Shape 178"/>
          <p:cNvSpPr/>
          <p:nvPr>
            <p:ph type="sldNum" sz="quarter" idx="2"/>
          </p:nvPr>
        </p:nvSpPr>
        <p:spPr>
          <a:xfrm>
            <a:off x="15125700" y="8614833"/>
            <a:ext cx="317500" cy="342901"/>
          </a:xfrm>
          <a:prstGeom prst="rect">
            <a:avLst/>
          </a:prstGeom>
        </p:spPr>
        <p:txBody>
          <a:bodyPr/>
          <a:lstStyle>
            <a:lvl1pPr algn="r" defTabSz="609600">
              <a:defRPr sz="1600">
                <a:solidFill>
                  <a:srgbClr val="919191"/>
                </a:solidFill>
                <a:uFill>
                  <a:solidFill>
                    <a:srgbClr val="919191"/>
                  </a:solidFill>
                </a:uFill>
                <a:latin typeface="Gill Sans MT"/>
                <a:ea typeface="Gill Sans MT"/>
                <a:cs typeface="Gill Sans MT"/>
                <a:sym typeface="Gill Sans M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wo-Column Bullets">
    <p:spTree>
      <p:nvGrpSpPr>
        <p:cNvPr id="1" name=""/>
        <p:cNvGrpSpPr/>
        <p:nvPr/>
      </p:nvGrpSpPr>
      <p:grpSpPr>
        <a:xfrm>
          <a:off x="0" y="0"/>
          <a:ext cx="0" cy="0"/>
          <a:chOff x="0" y="0"/>
          <a:chExt cx="0" cy="0"/>
        </a:xfrm>
      </p:grpSpPr>
      <p:sp>
        <p:nvSpPr>
          <p:cNvPr id="31" name="Shape 31"/>
          <p:cNvSpPr/>
          <p:nvPr>
            <p:ph type="title"/>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Title Text</a:t>
            </a:r>
          </a:p>
        </p:txBody>
      </p:sp>
      <p:sp>
        <p:nvSpPr>
          <p:cNvPr id="32" name="Shape 32"/>
          <p:cNvSpPr/>
          <p:nvPr>
            <p:ph type="body" idx="1"/>
          </p:nvPr>
        </p:nvSpPr>
        <p:spPr>
          <a:xfrm>
            <a:off x="419100" y="1104900"/>
            <a:ext cx="15849600" cy="8039100"/>
          </a:xfrm>
          <a:prstGeom prst="rect">
            <a:avLst/>
          </a:prstGeom>
        </p:spPr>
        <p:txBody>
          <a:bodyPr lIns="38100" tIns="38100" rIns="38100" bIns="38100" numCol="2" spcCol="792480"/>
          <a:lstStyle>
            <a:lvl1pPr marL="342900" indent="-342900" defTabSz="1219200">
              <a:spcBef>
                <a:spcPts val="1000"/>
              </a:spcBef>
              <a:defRPr sz="4000">
                <a:uFill>
                  <a:solidFill>
                    <a:srgbClr val="000000"/>
                  </a:solidFill>
                </a:uFill>
              </a:defRPr>
            </a:lvl1pPr>
            <a:lvl2pPr marL="742950" indent="-285750" defTabSz="1219200">
              <a:spcBef>
                <a:spcPts val="800"/>
              </a:spcBef>
              <a:buChar char="–"/>
              <a:defRPr sz="3400">
                <a:uFill>
                  <a:solidFill>
                    <a:srgbClr val="000000"/>
                  </a:solidFill>
                </a:uFill>
              </a:defRPr>
            </a:lvl2pPr>
            <a:lvl3pPr marL="1143000" indent="-228600" defTabSz="1219200">
              <a:spcBef>
                <a:spcPts val="700"/>
              </a:spcBef>
              <a:defRPr sz="3000">
                <a:uFill>
                  <a:solidFill>
                    <a:srgbClr val="000000"/>
                  </a:solidFill>
                </a:uFill>
              </a:defRPr>
            </a:lvl3pPr>
            <a:lvl4pPr marL="1600200" indent="-228600" defTabSz="1219200">
              <a:spcBef>
                <a:spcPts val="600"/>
              </a:spcBef>
              <a:buChar char="–"/>
              <a:defRPr sz="2600">
                <a:uFill>
                  <a:solidFill>
                    <a:srgbClr val="000000"/>
                  </a:solidFill>
                </a:uFill>
              </a:defRPr>
            </a:lvl4pPr>
            <a:lvl5pPr marL="2057400" indent="-228600" defTabSz="1219200">
              <a:spcBef>
                <a:spcPts val="600"/>
              </a:spcBef>
              <a:buChar char="»"/>
              <a:defRPr>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33" name="Shape 33"/>
          <p:cNvSpPr/>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40" name="Shape 40"/>
          <p:cNvSpPr/>
          <p:nvPr>
            <p:ph type="title"/>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Title Text</a:t>
            </a:r>
          </a:p>
        </p:txBody>
      </p:sp>
      <p:sp>
        <p:nvSpPr>
          <p:cNvPr id="41" name="Shape 41"/>
          <p:cNvSpPr/>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Middle">
    <p:spTree>
      <p:nvGrpSpPr>
        <p:cNvPr id="1" name=""/>
        <p:cNvGrpSpPr/>
        <p:nvPr/>
      </p:nvGrpSpPr>
      <p:grpSpPr>
        <a:xfrm>
          <a:off x="0" y="0"/>
          <a:ext cx="0" cy="0"/>
          <a:chOff x="0" y="0"/>
          <a:chExt cx="0" cy="0"/>
        </a:xfrm>
      </p:grpSpPr>
      <p:sp>
        <p:nvSpPr>
          <p:cNvPr id="48" name="Shape 48"/>
          <p:cNvSpPr/>
          <p:nvPr>
            <p:ph type="title"/>
          </p:nvPr>
        </p:nvSpPr>
        <p:spPr>
          <a:xfrm>
            <a:off x="203200" y="4038600"/>
            <a:ext cx="15849600" cy="1054100"/>
          </a:xfrm>
          <a:prstGeom prst="rect">
            <a:avLst/>
          </a:prstGeom>
        </p:spPr>
        <p:txBody>
          <a:bodyPr lIns="38100" tIns="38100" rIns="38100" bIns="38100"/>
          <a:lstStyle>
            <a:lvl1pPr algn="ctr" defTabSz="1219200">
              <a:defRPr sz="6400">
                <a:solidFill>
                  <a:srgbClr val="011993"/>
                </a:solidFill>
                <a:uFill>
                  <a:solidFill>
                    <a:srgbClr val="011993"/>
                  </a:solidFill>
                </a:uFill>
                <a:latin typeface="+mn-lt"/>
                <a:ea typeface="+mn-ea"/>
                <a:cs typeface="+mn-cs"/>
                <a:sym typeface="Rockwell"/>
              </a:defRPr>
            </a:lvl1pPr>
          </a:lstStyle>
          <a:p>
            <a:pPr/>
            <a:r>
              <a:t>Title Text</a:t>
            </a:r>
          </a:p>
        </p:txBody>
      </p:sp>
      <p:sp>
        <p:nvSpPr>
          <p:cNvPr id="49" name="Shape 49"/>
          <p:cNvSpPr/>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Empty">
    <p:spTree>
      <p:nvGrpSpPr>
        <p:cNvPr id="1" name=""/>
        <p:cNvGrpSpPr/>
        <p:nvPr/>
      </p:nvGrpSpPr>
      <p:grpSpPr>
        <a:xfrm>
          <a:off x="0" y="0"/>
          <a:ext cx="0" cy="0"/>
          <a:chOff x="0" y="0"/>
          <a:chExt cx="0" cy="0"/>
        </a:xfrm>
      </p:grpSpPr>
      <p:sp>
        <p:nvSpPr>
          <p:cNvPr id="56" name="Shape 56"/>
          <p:cNvSpPr/>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SubBold+Bullets">
    <p:spTree>
      <p:nvGrpSpPr>
        <p:cNvPr id="1" name=""/>
        <p:cNvGrpSpPr/>
        <p:nvPr/>
      </p:nvGrpSpPr>
      <p:grpSpPr>
        <a:xfrm>
          <a:off x="0" y="0"/>
          <a:ext cx="0" cy="0"/>
          <a:chOff x="0" y="0"/>
          <a:chExt cx="0" cy="0"/>
        </a:xfrm>
      </p:grpSpPr>
      <p:sp>
        <p:nvSpPr>
          <p:cNvPr id="63" name="Shape 63"/>
          <p:cNvSpPr/>
          <p:nvPr>
            <p:ph type="body" sz="quarter" idx="13"/>
          </p:nvPr>
        </p:nvSpPr>
        <p:spPr>
          <a:xfrm>
            <a:off x="431800" y="1041400"/>
            <a:ext cx="15849600" cy="1384300"/>
          </a:xfrm>
          <a:prstGeom prst="rect">
            <a:avLst/>
          </a:prstGeom>
        </p:spPr>
        <p:txBody>
          <a:bodyPr lIns="38100" tIns="38100" rIns="38100" bIns="38100">
            <a:spAutoFit/>
          </a:bodyPr>
          <a:lstStyle>
            <a:lvl1pPr marL="0" indent="0" defTabSz="1219200">
              <a:spcBef>
                <a:spcPts val="1000"/>
              </a:spcBef>
              <a:buSzTx/>
              <a:buNone/>
              <a:defRPr b="1" sz="4000">
                <a:uFill>
                  <a:solidFill>
                    <a:srgbClr val="000000"/>
                  </a:solidFill>
                </a:uFill>
              </a:defRPr>
            </a:lvl1pPr>
          </a:lstStyle>
          <a:p>
            <a:pPr/>
            <a:r>
              <a:t>Body Level One</a:t>
            </a:r>
          </a:p>
        </p:txBody>
      </p:sp>
      <p:sp>
        <p:nvSpPr>
          <p:cNvPr id="64" name="Shape 64"/>
          <p:cNvSpPr/>
          <p:nvPr>
            <p:ph type="title"/>
          </p:nvPr>
        </p:nvSpPr>
        <p:spPr>
          <a:xfrm>
            <a:off x="419100" y="0"/>
            <a:ext cx="15849600" cy="1054100"/>
          </a:xfrm>
          <a:prstGeom prst="rect">
            <a:avLst/>
          </a:prstGeom>
        </p:spPr>
        <p:txBody>
          <a:bodyPr lIns="38100" tIns="38100" rIns="38100" bIns="38100" anchor="t"/>
          <a:lstStyle>
            <a:lvl1pPr defTabSz="1219200">
              <a:defRPr sz="4600">
                <a:solidFill>
                  <a:srgbClr val="011993"/>
                </a:solidFill>
                <a:uFill>
                  <a:solidFill>
                    <a:srgbClr val="011993"/>
                  </a:solidFill>
                </a:uFill>
              </a:defRPr>
            </a:lvl1pPr>
          </a:lstStyle>
          <a:p>
            <a:pPr/>
            <a:r>
              <a:t>Title Text</a:t>
            </a:r>
          </a:p>
        </p:txBody>
      </p:sp>
      <p:sp>
        <p:nvSpPr>
          <p:cNvPr id="65" name="Shape 65"/>
          <p:cNvSpPr/>
          <p:nvPr>
            <p:ph type="body" idx="1"/>
          </p:nvPr>
        </p:nvSpPr>
        <p:spPr>
          <a:xfrm>
            <a:off x="419100" y="2133600"/>
            <a:ext cx="15849600" cy="7010400"/>
          </a:xfrm>
          <a:prstGeom prst="rect">
            <a:avLst/>
          </a:prstGeom>
        </p:spPr>
        <p:txBody>
          <a:bodyPr lIns="38100" tIns="38100" rIns="38100" bIns="38100"/>
          <a:lstStyle>
            <a:lvl1pPr marL="342900" indent="-342900" defTabSz="1219200">
              <a:spcBef>
                <a:spcPts val="1000"/>
              </a:spcBef>
              <a:defRPr sz="4000">
                <a:uFill>
                  <a:solidFill>
                    <a:srgbClr val="000000"/>
                  </a:solidFill>
                </a:uFill>
              </a:defRPr>
            </a:lvl1pPr>
            <a:lvl2pPr marL="742950" indent="-285750" defTabSz="1219200">
              <a:spcBef>
                <a:spcPts val="800"/>
              </a:spcBef>
              <a:buChar char="–"/>
              <a:defRPr sz="3400">
                <a:uFill>
                  <a:solidFill>
                    <a:srgbClr val="000000"/>
                  </a:solidFill>
                </a:uFill>
              </a:defRPr>
            </a:lvl2pPr>
            <a:lvl3pPr marL="1143000" indent="-228600" defTabSz="1219200">
              <a:spcBef>
                <a:spcPts val="700"/>
              </a:spcBef>
              <a:defRPr sz="3000">
                <a:uFill>
                  <a:solidFill>
                    <a:srgbClr val="000000"/>
                  </a:solidFill>
                </a:uFill>
              </a:defRPr>
            </a:lvl3pPr>
            <a:lvl4pPr marL="1600200" indent="-228600" defTabSz="1219200">
              <a:spcBef>
                <a:spcPts val="600"/>
              </a:spcBef>
              <a:buChar char="–"/>
              <a:defRPr sz="2600">
                <a:uFill>
                  <a:solidFill>
                    <a:srgbClr val="000000"/>
                  </a:solidFill>
                </a:uFill>
              </a:defRPr>
            </a:lvl4pPr>
            <a:lvl5pPr marL="2057400" indent="-228600" defTabSz="1219200">
              <a:spcBef>
                <a:spcPts val="600"/>
              </a:spcBef>
              <a:buChar char="»"/>
              <a:defRPr>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66" name="Shape 66"/>
          <p:cNvSpPr/>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Tit+Sub+Bullets+Pix">
    <p:spTree>
      <p:nvGrpSpPr>
        <p:cNvPr id="1" name=""/>
        <p:cNvGrpSpPr/>
        <p:nvPr/>
      </p:nvGrpSpPr>
      <p:grpSpPr>
        <a:xfrm>
          <a:off x="0" y="0"/>
          <a:ext cx="0" cy="0"/>
          <a:chOff x="0" y="0"/>
          <a:chExt cx="0" cy="0"/>
        </a:xfrm>
      </p:grpSpPr>
      <p:sp>
        <p:nvSpPr>
          <p:cNvPr id="73" name="Shape 73"/>
          <p:cNvSpPr/>
          <p:nvPr>
            <p:ph type="body" sz="quarter" idx="13"/>
          </p:nvPr>
        </p:nvSpPr>
        <p:spPr>
          <a:xfrm>
            <a:off x="431800" y="1041400"/>
            <a:ext cx="15849600" cy="1384300"/>
          </a:xfrm>
          <a:prstGeom prst="rect">
            <a:avLst/>
          </a:prstGeom>
        </p:spPr>
        <p:txBody>
          <a:bodyPr lIns="38100" tIns="38100" rIns="38100" bIns="38100">
            <a:spAutoFit/>
          </a:bodyPr>
          <a:lstStyle>
            <a:lvl1pPr marL="0" indent="0" defTabSz="1219200">
              <a:spcBef>
                <a:spcPts val="1000"/>
              </a:spcBef>
              <a:buSzTx/>
              <a:buNone/>
              <a:defRPr b="1" sz="4000">
                <a:uFill>
                  <a:solidFill>
                    <a:srgbClr val="000000"/>
                  </a:solidFill>
                </a:uFill>
              </a:defRPr>
            </a:lvl1pPr>
          </a:lstStyle>
          <a:p>
            <a:pPr/>
            <a:r>
              <a:t>Body Level One</a:t>
            </a:r>
          </a:p>
        </p:txBody>
      </p:sp>
      <p:sp>
        <p:nvSpPr>
          <p:cNvPr id="74" name="Shape 74"/>
          <p:cNvSpPr/>
          <p:nvPr>
            <p:ph type="title"/>
          </p:nvPr>
        </p:nvSpPr>
        <p:spPr>
          <a:xfrm>
            <a:off x="419100" y="0"/>
            <a:ext cx="15849600" cy="1054100"/>
          </a:xfrm>
          <a:prstGeom prst="rect">
            <a:avLst/>
          </a:prstGeom>
        </p:spPr>
        <p:txBody>
          <a:bodyPr lIns="38100" tIns="38100" rIns="38100" bIns="38100" anchor="t"/>
          <a:lstStyle>
            <a:lvl1pPr defTabSz="1219200">
              <a:defRPr sz="4600">
                <a:solidFill>
                  <a:srgbClr val="011993"/>
                </a:solidFill>
                <a:uFill>
                  <a:solidFill>
                    <a:srgbClr val="011993"/>
                  </a:solidFill>
                </a:uFill>
              </a:defRPr>
            </a:lvl1pPr>
          </a:lstStyle>
          <a:p>
            <a:pPr/>
            <a:r>
              <a:t>Title Text</a:t>
            </a:r>
          </a:p>
        </p:txBody>
      </p:sp>
      <p:sp>
        <p:nvSpPr>
          <p:cNvPr id="75" name="Shape 75"/>
          <p:cNvSpPr/>
          <p:nvPr>
            <p:ph type="body" sz="half" idx="1"/>
          </p:nvPr>
        </p:nvSpPr>
        <p:spPr>
          <a:xfrm>
            <a:off x="419100" y="2133600"/>
            <a:ext cx="7848600" cy="7010400"/>
          </a:xfrm>
          <a:prstGeom prst="rect">
            <a:avLst/>
          </a:prstGeom>
        </p:spPr>
        <p:txBody>
          <a:bodyPr lIns="38100" tIns="38100" rIns="38100" bIns="38100"/>
          <a:lstStyle>
            <a:lvl1pPr marL="342900" indent="-342900" defTabSz="1219200">
              <a:spcBef>
                <a:spcPts val="1000"/>
              </a:spcBef>
              <a:defRPr sz="4000">
                <a:uFill>
                  <a:solidFill>
                    <a:srgbClr val="000000"/>
                  </a:solidFill>
                </a:uFill>
              </a:defRPr>
            </a:lvl1pPr>
            <a:lvl2pPr marL="742950" indent="-285750" defTabSz="1219200">
              <a:spcBef>
                <a:spcPts val="800"/>
              </a:spcBef>
              <a:buChar char="–"/>
              <a:defRPr sz="3400">
                <a:uFill>
                  <a:solidFill>
                    <a:srgbClr val="000000"/>
                  </a:solidFill>
                </a:uFill>
              </a:defRPr>
            </a:lvl2pPr>
            <a:lvl3pPr marL="1143000" indent="-228600" defTabSz="1219200">
              <a:spcBef>
                <a:spcPts val="700"/>
              </a:spcBef>
              <a:defRPr sz="3000">
                <a:uFill>
                  <a:solidFill>
                    <a:srgbClr val="000000"/>
                  </a:solidFill>
                </a:uFill>
              </a:defRPr>
            </a:lvl3pPr>
            <a:lvl4pPr marL="1600200" indent="-228600" defTabSz="1219200">
              <a:spcBef>
                <a:spcPts val="600"/>
              </a:spcBef>
              <a:buChar char="–"/>
              <a:defRPr sz="2600">
                <a:uFill>
                  <a:solidFill>
                    <a:srgbClr val="000000"/>
                  </a:solidFill>
                </a:uFill>
              </a:defRPr>
            </a:lvl4pPr>
            <a:lvl5pPr marL="2057400" indent="-228600" defTabSz="1219200">
              <a:spcBef>
                <a:spcPts val="600"/>
              </a:spcBef>
              <a:buChar char="»"/>
              <a:defRPr>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First Slide">
    <p:spTree>
      <p:nvGrpSpPr>
        <p:cNvPr id="1" name=""/>
        <p:cNvGrpSpPr/>
        <p:nvPr/>
      </p:nvGrpSpPr>
      <p:grpSpPr>
        <a:xfrm>
          <a:off x="0" y="0"/>
          <a:ext cx="0" cy="0"/>
          <a:chOff x="0" y="0"/>
          <a:chExt cx="0" cy="0"/>
        </a:xfrm>
      </p:grpSpPr>
      <p:sp>
        <p:nvSpPr>
          <p:cNvPr id="83" name="Shape 83"/>
          <p:cNvSpPr/>
          <p:nvPr>
            <p:ph type="body" sz="quarter" idx="13"/>
          </p:nvPr>
        </p:nvSpPr>
        <p:spPr>
          <a:xfrm>
            <a:off x="431800" y="8147050"/>
            <a:ext cx="7061200" cy="469900"/>
          </a:xfrm>
          <a:prstGeom prst="rect">
            <a:avLst/>
          </a:prstGeom>
        </p:spPr>
        <p:txBody>
          <a:bodyPr lIns="50800" tIns="50800" rIns="50800" bIns="50800" anchor="ctr">
            <a:spAutoFit/>
          </a:bodyPr>
          <a:lstStyle/>
          <a:p>
            <a:pPr lvl="1" marL="0" indent="0">
              <a:spcBef>
                <a:spcPts val="0"/>
              </a:spcBef>
              <a:buSzTx/>
              <a:buNone/>
              <a:defRPr sz="2600">
                <a:latin typeface="Gill Sans Light"/>
                <a:ea typeface="Gill Sans Light"/>
                <a:cs typeface="Gill Sans Light"/>
                <a:sym typeface="Gill Sans Light"/>
              </a:defRPr>
            </a:pPr>
            <a:r>
              <a:rPr u="sng">
                <a:hlinkClick r:id="rId2" invalidUrl="" action="" tgtFrame="" tooltip="" history="1" highlightClick="0" endSnd="0"/>
              </a:rPr>
              <a:t>http://www.cs.ubc.ca/~tmm/talks.html#chicago14</a:t>
            </a:r>
          </a:p>
        </p:txBody>
      </p:sp>
      <p:sp>
        <p:nvSpPr>
          <p:cNvPr id="84" name="Shape 84"/>
          <p:cNvSpPr/>
          <p:nvPr>
            <p:ph type="title"/>
          </p:nvPr>
        </p:nvSpPr>
        <p:spPr>
          <a:xfrm>
            <a:off x="457200" y="139700"/>
            <a:ext cx="15875000" cy="3962400"/>
          </a:xfrm>
          <a:prstGeom prst="rect">
            <a:avLst/>
          </a:prstGeom>
        </p:spPr>
        <p:txBody>
          <a:bodyPr anchor="b"/>
          <a:lstStyle>
            <a:lvl1pPr>
              <a:defRPr sz="7200">
                <a:solidFill>
                  <a:srgbClr val="011993"/>
                </a:solidFill>
                <a:latin typeface="+mn-lt"/>
                <a:ea typeface="+mn-ea"/>
                <a:cs typeface="+mn-cs"/>
                <a:sym typeface="Rockwell"/>
              </a:defRPr>
            </a:lvl1pPr>
          </a:lstStyle>
          <a:p>
            <a:pPr/>
            <a:r>
              <a:t>Title Text</a:t>
            </a:r>
          </a:p>
        </p:txBody>
      </p:sp>
      <p:sp>
        <p:nvSpPr>
          <p:cNvPr id="85" name="Shape 85"/>
          <p:cNvSpPr/>
          <p:nvPr>
            <p:ph type="body" sz="half" idx="1"/>
          </p:nvPr>
        </p:nvSpPr>
        <p:spPr>
          <a:xfrm>
            <a:off x="469900" y="4432300"/>
            <a:ext cx="14236700" cy="3530600"/>
          </a:xfrm>
          <a:prstGeom prst="rect">
            <a:avLst/>
          </a:prstGeom>
        </p:spPr>
        <p:txBody>
          <a:bodyPr lIns="50800" tIns="50800" rIns="50800" bIns="50800"/>
          <a:lstStyle>
            <a:lvl1pPr marL="0" indent="0">
              <a:spcBef>
                <a:spcPts val="0"/>
              </a:spcBef>
              <a:buSzTx/>
              <a:buNone/>
              <a:defRPr sz="4200">
                <a:latin typeface="Gill Sans SemiBold"/>
                <a:ea typeface="Gill Sans SemiBold"/>
                <a:cs typeface="Gill Sans SemiBold"/>
                <a:sym typeface="Gill Sans SemiBold"/>
              </a:defRPr>
            </a:lvl1pPr>
            <a:lvl2pPr marL="0" indent="0">
              <a:spcBef>
                <a:spcPts val="0"/>
              </a:spcBef>
              <a:buSzTx/>
              <a:buNone/>
              <a:defRPr sz="4200">
                <a:latin typeface="Gill Sans Light"/>
                <a:ea typeface="Gill Sans Light"/>
                <a:cs typeface="Gill Sans Light"/>
                <a:sym typeface="Gill Sans Light"/>
              </a:defRPr>
            </a:lvl2pPr>
            <a:lvl3pPr marL="0" indent="0">
              <a:spcBef>
                <a:spcPts val="0"/>
              </a:spcBef>
              <a:buSzTx/>
              <a:buNone/>
              <a:defRPr sz="4200"/>
            </a:lvl3pPr>
            <a:lvl4pPr marL="0" indent="0">
              <a:spcBef>
                <a:spcPts val="0"/>
              </a:spcBef>
              <a:buSzTx/>
              <a:buNone/>
              <a:defRPr i="1" sz="2600">
                <a:latin typeface="Gill Sans Light"/>
                <a:ea typeface="Gill Sans Light"/>
                <a:cs typeface="Gill Sans Light"/>
                <a:sym typeface="Gill Sans Light"/>
              </a:defRPr>
            </a:lvl4pPr>
            <a:lvl5pPr marL="0" indent="0">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86" name="Shape 86"/>
          <p:cNvSpPr/>
          <p:nvPr>
            <p:ph type="sldNum" sz="quarter" idx="2"/>
          </p:nvPr>
        </p:nvSpPr>
        <p:spPr>
          <a:xfrm>
            <a:off x="7950200" y="8674100"/>
            <a:ext cx="317500" cy="342900"/>
          </a:xfrm>
          <a:prstGeom prst="rect">
            <a:avLst/>
          </a:prstGeom>
        </p:spPr>
        <p:txBody>
          <a:bodyPr/>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635000" y="241300"/>
            <a:ext cx="15379700" cy="1155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3" name="Shape 3"/>
          <p:cNvSpPr/>
          <p:nvPr>
            <p:ph type="body" idx="1"/>
          </p:nvPr>
        </p:nvSpPr>
        <p:spPr>
          <a:xfrm>
            <a:off x="635000" y="1371600"/>
            <a:ext cx="15379700" cy="7696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marL="1143000" indent="-381000">
              <a:buChar char="-"/>
              <a:defRPr sz="3000"/>
            </a:lvl2pPr>
            <a:lvl3pPr marL="1587500" indent="-381000">
              <a:defRPr sz="2800"/>
            </a:lvl3pPr>
            <a:lvl4pPr marL="2032000" indent="-381000">
              <a:buChar char="-"/>
              <a:defRPr sz="2800"/>
            </a:lvl4pPr>
            <a:lvl5pPr marL="2476500" indent="-381000">
              <a:defRPr sz="2600"/>
            </a:lvl5p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5647987" y="8750300"/>
            <a:ext cx="292101" cy="304800"/>
          </a:xfrm>
          <a:prstGeom prst="rect">
            <a:avLst/>
          </a:prstGeom>
          <a:ln w="12700">
            <a:miter lim="400000"/>
          </a:ln>
        </p:spPr>
        <p:txBody>
          <a:bodyPr wrap="none" lIns="50800" tIns="50800" rIns="50800" bIns="50800">
            <a:spAutoFit/>
          </a:bodyPr>
          <a:lstStyle>
            <a:lvl1pP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transition xmlns:p14="http://schemas.microsoft.com/office/powerpoint/2010/main" spd="med" advClick="1"/>
  <p:txStyles>
    <p:titleStyle>
      <a:lvl1pPr marL="0" marR="0" indent="0" algn="l" defTabSz="546100" rtl="0" latinLnBrk="0">
        <a:lnSpc>
          <a:spcPct val="100000"/>
        </a:lnSpc>
        <a:spcBef>
          <a:spcPts val="0"/>
        </a:spcBef>
        <a:spcAft>
          <a:spcPts val="0"/>
        </a:spcAft>
        <a:buClrTx/>
        <a:buSzTx/>
        <a:buFontTx/>
        <a:buNone/>
        <a:tabLst/>
        <a:defRPr b="0" baseline="0" cap="none" i="0" spc="0" strike="noStrike" sz="5800" u="none">
          <a:ln>
            <a:noFill/>
          </a:ln>
          <a:solidFill>
            <a:srgbClr val="000000"/>
          </a:solidFill>
          <a:uFillTx/>
          <a:latin typeface="+mj-lt"/>
          <a:ea typeface="+mj-ea"/>
          <a:cs typeface="+mj-cs"/>
          <a:sym typeface="Gill Sans"/>
        </a:defRPr>
      </a:lvl1pPr>
      <a:lvl2pPr marL="0" marR="0" indent="228600" algn="l" defTabSz="546100" rtl="0" latinLnBrk="0">
        <a:lnSpc>
          <a:spcPct val="100000"/>
        </a:lnSpc>
        <a:spcBef>
          <a:spcPts val="0"/>
        </a:spcBef>
        <a:spcAft>
          <a:spcPts val="0"/>
        </a:spcAft>
        <a:buClrTx/>
        <a:buSzTx/>
        <a:buFontTx/>
        <a:buNone/>
        <a:tabLst/>
        <a:defRPr b="0" baseline="0" cap="none" i="0" spc="0" strike="noStrike" sz="5800" u="none">
          <a:ln>
            <a:noFill/>
          </a:ln>
          <a:solidFill>
            <a:srgbClr val="000000"/>
          </a:solidFill>
          <a:uFillTx/>
          <a:latin typeface="+mj-lt"/>
          <a:ea typeface="+mj-ea"/>
          <a:cs typeface="+mj-cs"/>
          <a:sym typeface="Gill Sans"/>
        </a:defRPr>
      </a:lvl2pPr>
      <a:lvl3pPr marL="0" marR="0" indent="457200" algn="l" defTabSz="546100" rtl="0" latinLnBrk="0">
        <a:lnSpc>
          <a:spcPct val="100000"/>
        </a:lnSpc>
        <a:spcBef>
          <a:spcPts val="0"/>
        </a:spcBef>
        <a:spcAft>
          <a:spcPts val="0"/>
        </a:spcAft>
        <a:buClrTx/>
        <a:buSzTx/>
        <a:buFontTx/>
        <a:buNone/>
        <a:tabLst/>
        <a:defRPr b="0" baseline="0" cap="none" i="0" spc="0" strike="noStrike" sz="5800" u="none">
          <a:ln>
            <a:noFill/>
          </a:ln>
          <a:solidFill>
            <a:srgbClr val="000000"/>
          </a:solidFill>
          <a:uFillTx/>
          <a:latin typeface="+mj-lt"/>
          <a:ea typeface="+mj-ea"/>
          <a:cs typeface="+mj-cs"/>
          <a:sym typeface="Gill Sans"/>
        </a:defRPr>
      </a:lvl3pPr>
      <a:lvl4pPr marL="0" marR="0" indent="685800" algn="l" defTabSz="546100" rtl="0" latinLnBrk="0">
        <a:lnSpc>
          <a:spcPct val="100000"/>
        </a:lnSpc>
        <a:spcBef>
          <a:spcPts val="0"/>
        </a:spcBef>
        <a:spcAft>
          <a:spcPts val="0"/>
        </a:spcAft>
        <a:buClrTx/>
        <a:buSzTx/>
        <a:buFontTx/>
        <a:buNone/>
        <a:tabLst/>
        <a:defRPr b="0" baseline="0" cap="none" i="0" spc="0" strike="noStrike" sz="5800" u="none">
          <a:ln>
            <a:noFill/>
          </a:ln>
          <a:solidFill>
            <a:srgbClr val="000000"/>
          </a:solidFill>
          <a:uFillTx/>
          <a:latin typeface="+mj-lt"/>
          <a:ea typeface="+mj-ea"/>
          <a:cs typeface="+mj-cs"/>
          <a:sym typeface="Gill Sans"/>
        </a:defRPr>
      </a:lvl4pPr>
      <a:lvl5pPr marL="0" marR="0" indent="914400" algn="l" defTabSz="546100" rtl="0" latinLnBrk="0">
        <a:lnSpc>
          <a:spcPct val="100000"/>
        </a:lnSpc>
        <a:spcBef>
          <a:spcPts val="0"/>
        </a:spcBef>
        <a:spcAft>
          <a:spcPts val="0"/>
        </a:spcAft>
        <a:buClrTx/>
        <a:buSzTx/>
        <a:buFontTx/>
        <a:buNone/>
        <a:tabLst/>
        <a:defRPr b="0" baseline="0" cap="none" i="0" spc="0" strike="noStrike" sz="5800" u="none">
          <a:ln>
            <a:noFill/>
          </a:ln>
          <a:solidFill>
            <a:srgbClr val="000000"/>
          </a:solidFill>
          <a:uFillTx/>
          <a:latin typeface="+mj-lt"/>
          <a:ea typeface="+mj-ea"/>
          <a:cs typeface="+mj-cs"/>
          <a:sym typeface="Gill Sans"/>
        </a:defRPr>
      </a:lvl5pPr>
      <a:lvl6pPr marL="0" marR="0" indent="1143000" algn="l" defTabSz="546100" rtl="0" latinLnBrk="0">
        <a:lnSpc>
          <a:spcPct val="100000"/>
        </a:lnSpc>
        <a:spcBef>
          <a:spcPts val="0"/>
        </a:spcBef>
        <a:spcAft>
          <a:spcPts val="0"/>
        </a:spcAft>
        <a:buClrTx/>
        <a:buSzTx/>
        <a:buFontTx/>
        <a:buNone/>
        <a:tabLst/>
        <a:defRPr b="0" baseline="0" cap="none" i="0" spc="0" strike="noStrike" sz="5800" u="none">
          <a:ln>
            <a:noFill/>
          </a:ln>
          <a:solidFill>
            <a:srgbClr val="000000"/>
          </a:solidFill>
          <a:uFillTx/>
          <a:latin typeface="+mj-lt"/>
          <a:ea typeface="+mj-ea"/>
          <a:cs typeface="+mj-cs"/>
          <a:sym typeface="Gill Sans"/>
        </a:defRPr>
      </a:lvl6pPr>
      <a:lvl7pPr marL="0" marR="0" indent="1371600" algn="l" defTabSz="546100" rtl="0" latinLnBrk="0">
        <a:lnSpc>
          <a:spcPct val="100000"/>
        </a:lnSpc>
        <a:spcBef>
          <a:spcPts val="0"/>
        </a:spcBef>
        <a:spcAft>
          <a:spcPts val="0"/>
        </a:spcAft>
        <a:buClrTx/>
        <a:buSzTx/>
        <a:buFontTx/>
        <a:buNone/>
        <a:tabLst/>
        <a:defRPr b="0" baseline="0" cap="none" i="0" spc="0" strike="noStrike" sz="5800" u="none">
          <a:ln>
            <a:noFill/>
          </a:ln>
          <a:solidFill>
            <a:srgbClr val="000000"/>
          </a:solidFill>
          <a:uFillTx/>
          <a:latin typeface="+mj-lt"/>
          <a:ea typeface="+mj-ea"/>
          <a:cs typeface="+mj-cs"/>
          <a:sym typeface="Gill Sans"/>
        </a:defRPr>
      </a:lvl7pPr>
      <a:lvl8pPr marL="0" marR="0" indent="1600200" algn="l" defTabSz="546100" rtl="0" latinLnBrk="0">
        <a:lnSpc>
          <a:spcPct val="100000"/>
        </a:lnSpc>
        <a:spcBef>
          <a:spcPts val="0"/>
        </a:spcBef>
        <a:spcAft>
          <a:spcPts val="0"/>
        </a:spcAft>
        <a:buClrTx/>
        <a:buSzTx/>
        <a:buFontTx/>
        <a:buNone/>
        <a:tabLst/>
        <a:defRPr b="0" baseline="0" cap="none" i="0" spc="0" strike="noStrike" sz="5800" u="none">
          <a:ln>
            <a:noFill/>
          </a:ln>
          <a:solidFill>
            <a:srgbClr val="000000"/>
          </a:solidFill>
          <a:uFillTx/>
          <a:latin typeface="+mj-lt"/>
          <a:ea typeface="+mj-ea"/>
          <a:cs typeface="+mj-cs"/>
          <a:sym typeface="Gill Sans"/>
        </a:defRPr>
      </a:lvl8pPr>
      <a:lvl9pPr marL="0" marR="0" indent="1828800" algn="l" defTabSz="546100" rtl="0" latinLnBrk="0">
        <a:lnSpc>
          <a:spcPct val="100000"/>
        </a:lnSpc>
        <a:spcBef>
          <a:spcPts val="0"/>
        </a:spcBef>
        <a:spcAft>
          <a:spcPts val="0"/>
        </a:spcAft>
        <a:buClrTx/>
        <a:buSzTx/>
        <a:buFontTx/>
        <a:buNone/>
        <a:tabLst/>
        <a:defRPr b="0" baseline="0" cap="none" i="0" spc="0" strike="noStrike" sz="5800" u="none">
          <a:ln>
            <a:noFill/>
          </a:ln>
          <a:solidFill>
            <a:srgbClr val="000000"/>
          </a:solidFill>
          <a:uFillTx/>
          <a:latin typeface="+mj-lt"/>
          <a:ea typeface="+mj-ea"/>
          <a:cs typeface="+mj-cs"/>
          <a:sym typeface="Gill Sans"/>
        </a:defRPr>
      </a:lvl9pPr>
    </p:titleStyle>
    <p:bodyStyle>
      <a:lvl1pPr marL="698500" marR="0" indent="-381000" algn="l" defTabSz="546100" rtl="0" latinLnBrk="0">
        <a:lnSpc>
          <a:spcPct val="100000"/>
        </a:lnSpc>
        <a:spcBef>
          <a:spcPts val="23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Gill Sans"/>
        </a:defRPr>
      </a:lvl1pPr>
      <a:lvl2pPr marL="1168400" marR="0" indent="-406400" algn="l" defTabSz="546100" rtl="0" latinLnBrk="0">
        <a:lnSpc>
          <a:spcPct val="100000"/>
        </a:lnSpc>
        <a:spcBef>
          <a:spcPts val="23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Gill Sans"/>
        </a:defRPr>
      </a:lvl2pPr>
      <a:lvl3pPr marL="1641928" marR="0" indent="-435428" algn="l" defTabSz="546100" rtl="0" latinLnBrk="0">
        <a:lnSpc>
          <a:spcPct val="100000"/>
        </a:lnSpc>
        <a:spcBef>
          <a:spcPts val="23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Gill Sans"/>
        </a:defRPr>
      </a:lvl3pPr>
      <a:lvl4pPr marL="2086428" marR="0" indent="-435428" algn="l" defTabSz="546100" rtl="0" latinLnBrk="0">
        <a:lnSpc>
          <a:spcPct val="100000"/>
        </a:lnSpc>
        <a:spcBef>
          <a:spcPts val="23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Gill Sans"/>
        </a:defRPr>
      </a:lvl4pPr>
      <a:lvl5pPr marL="2564423" marR="0" indent="-468923" algn="l" defTabSz="546100" rtl="0" latinLnBrk="0">
        <a:lnSpc>
          <a:spcPct val="100000"/>
        </a:lnSpc>
        <a:spcBef>
          <a:spcPts val="23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Gill Sans"/>
        </a:defRPr>
      </a:lvl5pPr>
      <a:lvl6pPr marL="2920023" marR="0" indent="-468923" algn="l" defTabSz="546100" rtl="0" latinLnBrk="0">
        <a:lnSpc>
          <a:spcPct val="100000"/>
        </a:lnSpc>
        <a:spcBef>
          <a:spcPts val="23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Gill Sans"/>
        </a:defRPr>
      </a:lvl6pPr>
      <a:lvl7pPr marL="3275622" marR="0" indent="-468922" algn="l" defTabSz="546100" rtl="0" latinLnBrk="0">
        <a:lnSpc>
          <a:spcPct val="100000"/>
        </a:lnSpc>
        <a:spcBef>
          <a:spcPts val="23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Gill Sans"/>
        </a:defRPr>
      </a:lvl7pPr>
      <a:lvl8pPr marL="3631222" marR="0" indent="-468922" algn="l" defTabSz="546100" rtl="0" latinLnBrk="0">
        <a:lnSpc>
          <a:spcPct val="100000"/>
        </a:lnSpc>
        <a:spcBef>
          <a:spcPts val="23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Gill Sans"/>
        </a:defRPr>
      </a:lvl8pPr>
      <a:lvl9pPr marL="3986822" marR="0" indent="-468922" algn="l" defTabSz="546100" rtl="0" latinLnBrk="0">
        <a:lnSpc>
          <a:spcPct val="100000"/>
        </a:lnSpc>
        <a:spcBef>
          <a:spcPts val="2300"/>
        </a:spcBef>
        <a:spcAft>
          <a:spcPts val="0"/>
        </a:spcAft>
        <a:buClrTx/>
        <a:buSzPct val="100000"/>
        <a:buFontTx/>
        <a:buChar char="•"/>
        <a:tabLst/>
        <a:defRPr b="0" baseline="0" cap="none" i="0" spc="0" strike="noStrike" sz="3200" u="none">
          <a:ln>
            <a:noFill/>
          </a:ln>
          <a:solidFill>
            <a:srgbClr val="000000"/>
          </a:solidFill>
          <a:uFillTx/>
          <a:latin typeface="+mj-lt"/>
          <a:ea typeface="+mj-ea"/>
          <a:cs typeface="+mj-cs"/>
          <a:sym typeface="Gill Sans"/>
        </a:defRPr>
      </a:lvl9pPr>
    </p:bodyStyle>
    <p:otherStyle>
      <a:lvl1pPr marL="0" marR="0" indent="0" algn="ctr" defTabSz="5461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5461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5461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5461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5461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5461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5461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5461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5461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s.ubc.ca/~tmm/talks.html#vad16act" TargetMode="External"/><Relationship Id="rId3"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9.png"/></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0.png"/></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0.png"/></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hyperlink" Target="http://win.vergari.com/acquariofilia/salmastro02.asp" TargetMode="External"/><Relationship Id="rId4" Type="http://schemas.openxmlformats.org/officeDocument/2006/relationships/image" Target="../media/image131.png"/><Relationship Id="rId5" Type="http://schemas.openxmlformats.org/officeDocument/2006/relationships/image" Target="../media/image132.png"/></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hyperlink" Target="http://win.vergari.com/acquariofilia/salmastro02.asp" TargetMode="External"/><Relationship Id="rId4" Type="http://schemas.openxmlformats.org/officeDocument/2006/relationships/image" Target="../media/image131.png"/><Relationship Id="rId5" Type="http://schemas.openxmlformats.org/officeDocument/2006/relationships/image" Target="../media/image132.png"/></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hyperlink" Target="http://win.vergari.com/acquariofilia/salmastro02.asp" TargetMode="External"/><Relationship Id="rId4" Type="http://schemas.openxmlformats.org/officeDocument/2006/relationships/image" Target="../media/image131.png"/><Relationship Id="rId5" Type="http://schemas.openxmlformats.org/officeDocument/2006/relationships/image" Target="../media/image132.png"/><Relationship Id="rId6" Type="http://schemas.openxmlformats.org/officeDocument/2006/relationships/image" Target="../media/image133.png"/></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hyperlink" Target="http://win.vergari.com/acquariofilia/salmastro02.asp" TargetMode="External"/><Relationship Id="rId4" Type="http://schemas.openxmlformats.org/officeDocument/2006/relationships/image" Target="../media/image131.png"/><Relationship Id="rId5" Type="http://schemas.openxmlformats.org/officeDocument/2006/relationships/image" Target="../media/image132.png"/></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34.png"/><Relationship Id="rId4" Type="http://schemas.openxmlformats.org/officeDocument/2006/relationships/hyperlink" Target="http://win.vergari.com/acquariofilia/salmastro02.asp" TargetMode="External"/></Relationships>

</file>

<file path=ppt/slides/_rels/slide10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www.colorbrewer2.org" TargetMode="External"/><Relationship Id="rId3" Type="http://schemas.openxmlformats.org/officeDocument/2006/relationships/image" Target="../media/image135.png"/><Relationship Id="rId4" Type="http://schemas.openxmlformats.org/officeDocument/2006/relationships/image" Target="../media/image136.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7.png"/><Relationship Id="rId3" Type="http://schemas.openxmlformats.org/officeDocument/2006/relationships/hyperlink" Target="http://win.vergari.com/acquariofilia/salmastro02.asp" TargetMode="External"/><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38.png"/></Relationships>

</file>

<file path=ppt/slides/_rels/slide11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7.png"/><Relationship Id="rId3" Type="http://schemas.openxmlformats.org/officeDocument/2006/relationships/hyperlink" Target="http://win.vergari.com/acquariofilia/salmastro02.asp" TargetMode="External"/><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38.png"/></Relationships>

</file>

<file path=ppt/slides/_rels/slide11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7.png"/><Relationship Id="rId3" Type="http://schemas.openxmlformats.org/officeDocument/2006/relationships/hyperlink" Target="http://win.vergari.com/acquariofilia/salmastro02.asp" TargetMode="External"/><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38.png"/></Relationships>

</file>

<file path=ppt/slides/_rels/slide11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7.png"/><Relationship Id="rId3" Type="http://schemas.openxmlformats.org/officeDocument/2006/relationships/image" Target="../media/image139.png"/><Relationship Id="rId4" Type="http://schemas.openxmlformats.org/officeDocument/2006/relationships/hyperlink" Target="http://win.vergari.com/acquariofilia/salmastro02.asp" TargetMode="External"/><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38.png"/></Relationships>

</file>

<file path=ppt/slides/_rels/slide11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0.png"/><Relationship Id="rId3" Type="http://schemas.openxmlformats.org/officeDocument/2006/relationships/image" Target="../media/image141.png"/><Relationship Id="rId4" Type="http://schemas.openxmlformats.org/officeDocument/2006/relationships/image" Target="../media/image142.png"/><Relationship Id="rId5" Type="http://schemas.openxmlformats.org/officeDocument/2006/relationships/image" Target="../media/image143.png"/></Relationships>

</file>

<file path=ppt/slides/_rels/slide11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131.png"/></Relationships>

</file>

<file path=ppt/slides/_rels/slide11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144.png"/></Relationships>

</file>

<file path=ppt/slides/_rels/slide11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www.colorbrewer2.org" TargetMode="External"/><Relationship Id="rId3" Type="http://schemas.openxmlformats.org/officeDocument/2006/relationships/hyperlink" Target="Http://www.stonesc.com/Vis06" TargetMode="External"/><Relationship Id="rId4" Type="http://schemas.openxmlformats.org/officeDocument/2006/relationships/hyperlink" Target="https://cran.r-project.org/web/packages/viridis/vignettes/intro-to-viridis.html" TargetMode="External"/></Relationships>

</file>

<file path=ppt/slides/_rels/slide1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6act" TargetMode="External"/></Relationships>

</file>

<file path=ppt/slides/_rels/slide11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145.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6act" TargetMode="External"/></Relationships>

</file>

<file path=ppt/slides/_rels/slide1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png"/><Relationship Id="rId3" Type="http://schemas.openxmlformats.org/officeDocument/2006/relationships/image" Target="../media/image34.png"/></Relationships>

</file>

<file path=ppt/slides/_rels/slide1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46.png"/><Relationship Id="rId4" Type="http://schemas.openxmlformats.org/officeDocument/2006/relationships/image" Target="../media/image147.png"/></Relationships>

</file>

<file path=ppt/slides/_rels/slide122.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8.png"/><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51.png"/><Relationship Id="rId6" Type="http://schemas.openxmlformats.org/officeDocument/2006/relationships/hyperlink" Target="http://tableausoftware.com" TargetMode="External"/></Relationships>

</file>

<file path=ppt/slides/_rels/slide12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2.png"/></Relationships>

</file>

<file path=ppt/slides/_rels/slide12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153.png"/><Relationship Id="rId4" Type="http://schemas.openxmlformats.org/officeDocument/2006/relationships/image" Target="../media/image154.png"/></Relationships>

</file>

<file path=ppt/slides/_rels/slide12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s://vimeo.com/19278444" TargetMode="External"/><Relationship Id="rId3" Type="http://schemas.openxmlformats.org/officeDocument/2006/relationships/image" Target="../media/image155.png"/><Relationship Id="rId4" Type="http://schemas.openxmlformats.org/officeDocument/2006/relationships/image" Target="../media/image156.png"/><Relationship Id="rId5" Type="http://schemas.openxmlformats.org/officeDocument/2006/relationships/image" Target="../media/image157.png"/><Relationship Id="rId6" Type="http://schemas.openxmlformats.org/officeDocument/2006/relationships/image" Target="../media/image158.png"/><Relationship Id="rId7" Type="http://schemas.openxmlformats.org/officeDocument/2006/relationships/image" Target="../media/image159.png"/></Relationships>

</file>

<file path=ppt/slides/_rels/slide12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146.png"/></Relationships>

</file>

<file path=ppt/slides/_rels/slide12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146.png"/></Relationships>

</file>

<file path=ppt/slides/_rels/slide12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0.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0.png"/></Relationships>

</file>

<file path=ppt/slides/_rels/slide13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image" Target="../media/image146.png"/></Relationships>

</file>

<file path=ppt/slides/_rels/slide131.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1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6act" TargetMode="External"/></Relationships>

</file>

<file path=ppt/slides/_rels/slide13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png"/></Relationships>

</file>

<file path=ppt/slides/_rels/slide13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3.png"/></Relationships>

</file>

<file path=ppt/slides/_rels/slide13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164.png"/></Relationships>

</file>

<file path=ppt/slides/_rels/slide13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jpeg"/></Relationships>

</file>

<file path=ppt/slides/_rels/slide13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5.png"/><Relationship Id="rId3" Type="http://schemas.openxmlformats.org/officeDocument/2006/relationships/image" Target="../media/image166.png"/><Relationship Id="rId4" Type="http://schemas.openxmlformats.org/officeDocument/2006/relationships/image" Target="../media/image167.png"/><Relationship Id="rId5" Type="http://schemas.openxmlformats.org/officeDocument/2006/relationships/image" Target="../media/image168.png"/><Relationship Id="rId6" Type="http://schemas.openxmlformats.org/officeDocument/2006/relationships/image" Target="../media/image169.png"/></Relationships>

</file>

<file path=ppt/slides/_rels/slide13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0.png"/></Relationships>

</file>

<file path=ppt/slides/_rels/slide13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17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4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3.tif"/></Relationships>

</file>

<file path=ppt/slides/_rels/slide14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172.png"/><Relationship Id="rId4" Type="http://schemas.openxmlformats.org/officeDocument/2006/relationships/image" Target="../media/image44.png"/><Relationship Id="rId5" Type="http://schemas.openxmlformats.org/officeDocument/2006/relationships/image" Target="../media/image173.png"/></Relationships>

</file>

<file path=ppt/slides/_rels/slide14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74.png"/></Relationships>

</file>

<file path=ppt/slides/_rels/slide14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5.png"/></Relationships>

</file>

<file path=ppt/slides/_rels/slide14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6.png"/></Relationships>

</file>

<file path=ppt/slides/_rels/slide14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7.png"/></Relationships>

</file>

<file path=ppt/slides/_rels/slide14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8.png"/></Relationships>

</file>

<file path=ppt/slides/_rels/slide14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3.png"/></Relationships>

</file>

<file path=ppt/slides/_rels/slide14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9.png"/><Relationship Id="rId3" Type="http://schemas.openxmlformats.org/officeDocument/2006/relationships/image" Target="../media/image180.png"/><Relationship Id="rId4" Type="http://schemas.openxmlformats.org/officeDocument/2006/relationships/hyperlink" Target="http://www.stonesc.com/wordpress/2010/03/get-it-right-in-black-" TargetMode="External"/></Relationships>

</file>

<file path=ppt/slides/_rels/slide14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s>

</file>

<file path=ppt/slides/_rels/slide15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4.png"/></Relationships>

</file>

<file path=ppt/slides/_rels/slide151.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15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6act" TargetMode="External"/></Relationships>

</file>

<file path=ppt/slides/_rels/slide15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5.png"/></Relationships>

</file>

<file path=ppt/slides/_rels/slide15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6.png"/><Relationship Id="rId3" Type="http://schemas.openxmlformats.org/officeDocument/2006/relationships/image" Target="../media/image187.png"/></Relationships>

</file>

<file path=ppt/slides/_rels/slide15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188.png"/><Relationship Id="rId4" Type="http://schemas.openxmlformats.org/officeDocument/2006/relationships/image" Target="../media/image189.png"/></Relationships>

</file>

<file path=ppt/slides/_rels/slide15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0.png"/></Relationships>

</file>

<file path=ppt/slides/_rels/slide15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1.png"/></Relationships>

</file>

<file path=ppt/slides/_rels/slide15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2.png"/><Relationship Id="rId3" Type="http://schemas.openxmlformats.org/officeDocument/2006/relationships/image" Target="../media/image193.png"/></Relationships>

</file>

<file path=ppt/slides/_rels/slide15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4.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 Id="rId3" Type="http://schemas.openxmlformats.org/officeDocument/2006/relationships/image" Target="../media/image26.png"/></Relationships>

</file>

<file path=ppt/slides/_rels/slide16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195.png"/><Relationship Id="rId4" Type="http://schemas.openxmlformats.org/officeDocument/2006/relationships/image" Target="../media/image196.png"/><Relationship Id="rId5" Type="http://schemas.openxmlformats.org/officeDocument/2006/relationships/image" Target="../media/image197.png"/></Relationships>

</file>

<file path=ppt/slides/_rels/slide16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8.png"/><Relationship Id="rId3" Type="http://schemas.openxmlformats.org/officeDocument/2006/relationships/image" Target="../media/image199.png"/><Relationship Id="rId4" Type="http://schemas.openxmlformats.org/officeDocument/2006/relationships/image" Target="../media/image200.png"/><Relationship Id="rId5" Type="http://schemas.openxmlformats.org/officeDocument/2006/relationships/hyperlink" Target="http://www.e-education.psu/edu/geog486/l4_p7.html" TargetMode="External"/></Relationships>

</file>

<file path=ppt/slides/_rels/slide16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01.png"/><Relationship Id="rId3" Type="http://schemas.openxmlformats.org/officeDocument/2006/relationships/image" Target="../media/image202.png"/><Relationship Id="rId4" Type="http://schemas.openxmlformats.org/officeDocument/2006/relationships/image" Target="../media/image203.png"/></Relationships>

</file>

<file path=ppt/slides/_rels/slide16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4.png"/></Relationships>

</file>

<file path=ppt/slides/_rels/slide164.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16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6act" TargetMode="External"/></Relationships>

</file>

<file path=ppt/slides/_rels/slide166.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16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7.png"/><Relationship Id="rId3" Type="http://schemas.openxmlformats.org/officeDocument/2006/relationships/image" Target="../media/image50.png"/></Relationships>

</file>

<file path=ppt/slides/_rels/slide16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205.png"/></Relationships>

</file>

<file path=ppt/slides/_rels/slide16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06.png"/><Relationship Id="rId3" Type="http://schemas.openxmlformats.org/officeDocument/2006/relationships/hyperlink" Target="http://win.vergari.com/acquariofilia/salmastro02.asp" TargetMode="Externa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s>

</file>

<file path=ppt/slides/_rels/slide17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07.png"/><Relationship Id="rId3" Type="http://schemas.openxmlformats.org/officeDocument/2006/relationships/hyperlink" Target="http://win.vergari.com/acquariofilia/salmastro02.asp" TargetMode="External"/></Relationships>

</file>

<file path=ppt/slides/_rels/slide17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08.png"/><Relationship Id="rId3" Type="http://schemas.openxmlformats.org/officeDocument/2006/relationships/hyperlink" Target="http://win.vergari.com/acquariofilia/salmastro02.asp" TargetMode="External"/></Relationships>

</file>

<file path=ppt/slides/_rels/slide17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09.png"/><Relationship Id="rId3" Type="http://schemas.openxmlformats.org/officeDocument/2006/relationships/hyperlink" Target="http://win.vergari.com/acquariofilia/salmastro02.asp" TargetMode="External"/></Relationships>

</file>

<file path=ppt/slides/_rels/slide17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210.png"/><Relationship Id="rId4" Type="http://schemas.openxmlformats.org/officeDocument/2006/relationships/hyperlink" Target="http://win.vergari.com/acquariofilia/salmastro02.asp" TargetMode="External"/></Relationships>

</file>

<file path=ppt/slides/_rels/slide17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win.vergari.com/acquariofilia/salmastro02.asp" TargetMode="External"/><Relationship Id="rId3" Type="http://schemas.openxmlformats.org/officeDocument/2006/relationships/image" Target="../media/image211.png"/></Relationships>

</file>

<file path=ppt/slides/_rels/slide17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12.png"/><Relationship Id="rId3" Type="http://schemas.openxmlformats.org/officeDocument/2006/relationships/image" Target="../media/image213.png"/></Relationships>

</file>

<file path=ppt/slides/_rels/slide17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14.png"/><Relationship Id="rId3" Type="http://schemas.openxmlformats.org/officeDocument/2006/relationships/hyperlink" Target="http://www.nytimes.com/interactive/2015/03/19/upshot/3d-yield-curve-economic-growth.html" TargetMode="External"/></Relationships>

</file>

<file path=ppt/slides/_rels/slide17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15.png"/><Relationship Id="rId3" Type="http://schemas.openxmlformats.org/officeDocument/2006/relationships/hyperlink" Target="http://win.vergari.com/acquariofilia/salmastro02.asp" TargetMode="External"/></Relationships>

</file>

<file path=ppt/slides/_rels/slide17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16.png"/></Relationships>

</file>

<file path=ppt/slides/_rels/slide179.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s>

</file>

<file path=ppt/slides/_rels/slide18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17.png"/><Relationship Id="rId3" Type="http://schemas.openxmlformats.org/officeDocument/2006/relationships/image" Target="../media/image218.png"/></Relationships>

</file>

<file path=ppt/slides/_rels/slide18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video" Target="../media/media2.mov"/><Relationship Id="rId3" Type="http://schemas.microsoft.com/office/2007/relationships/media" Target="../media/media2.mov"/><Relationship Id="rId4" Type="http://schemas.openxmlformats.org/officeDocument/2006/relationships/image" Target="../media/image171.png"/></Relationships>

</file>

<file path=ppt/slides/_rels/slide182.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18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19.png"/><Relationship Id="rId3" Type="http://schemas.openxmlformats.org/officeDocument/2006/relationships/image" Target="../media/image220.png"/><Relationship Id="rId4" Type="http://schemas.openxmlformats.org/officeDocument/2006/relationships/hyperlink" Target="http://win.vergari.com/acquariofilia/salmastro02.asp" TargetMode="External"/></Relationships>

</file>

<file path=ppt/slides/_rels/slide18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win.vergari.com/acquariofilia/salmastro02.asp" TargetMode="External"/><Relationship Id="rId3" Type="http://schemas.openxmlformats.org/officeDocument/2006/relationships/image" Target="../media/image34.png"/></Relationships>

</file>

<file path=ppt/slides/_rels/slide185.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186.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18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www.cs.ubc.ca/~tmm/talks.html#vad16act" TargetMode="External"/><Relationship Id="rId3" Type="http://schemas.openxmlformats.org/officeDocument/2006/relationships/hyperlink" Target="http://www.cs.ubc.ca/~tmm" TargetMode="External"/><Relationship Id="rId4" Type="http://schemas.openxmlformats.org/officeDocument/2006/relationships/hyperlink" Target="http://www.crcpress.com/product/isbn/9781466508910" TargetMode="External"/><Relationship Id="rId5" Type="http://schemas.openxmlformats.org/officeDocument/2006/relationships/hyperlink" Target="http://www.cs.ubc.ca/group/infovis" TargetMode="External"/><Relationship Id="rId6" Type="http://schemas.openxmlformats.org/officeDocument/2006/relationships/image" Target="../media/image221.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6act" TargetMode="Externa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6act" TargetMode="Externa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47.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profs.etsmtl.ca/mmcguffin/" TargetMode="External"/><Relationship Id="rId3" Type="http://schemas.openxmlformats.org/officeDocument/2006/relationships/image" Target="../media/image51.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 Id="rId3" Type="http://schemas.openxmlformats.org/officeDocument/2006/relationships/hyperlink" Target="http://win.vergari.com/acquariofilia/salmastro02.asp" TargetMode="Externa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9.png"/><Relationship Id="rId4" Type="http://schemas.openxmlformats.org/officeDocument/2006/relationships/image" Target="../media/image60.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61.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hyperlink" Target="http://persci.mit.edu/gallery/checkershadow" TargetMode="Externa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ersci.mit.edu/gallery/checkershadow" TargetMode="External"/><Relationship Id="rId3" Type="http://schemas.openxmlformats.org/officeDocument/2006/relationships/image" Target="../media/image63.png"/><Relationship Id="rId4" Type="http://schemas.openxmlformats.org/officeDocument/2006/relationships/image" Target="../media/image64.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c.ncsu.edu/faculty/healey/PP" TargetMode="Externa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6act" TargetMode="Externa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65.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hyperlink" Target="http://www.cs.ubc.ca/labs/imager/tr/2008/cerebral/" TargetMode="External"/><Relationship Id="rId5" Type="http://schemas.openxmlformats.org/officeDocument/2006/relationships/hyperlink" Target="http://www.cs.ubc.ca/~barskya" TargetMode="External"/><Relationship Id="rId6" Type="http://schemas.openxmlformats.org/officeDocument/2006/relationships/hyperlink" Target="http://www.cs.ubc.ca/~tmm" TargetMode="External"/><Relationship Id="rId7" Type="http://schemas.openxmlformats.org/officeDocument/2006/relationships/hyperlink" Target="http://www.cmdr.ubc.ca/~jennifer/" TargetMode="External"/><Relationship Id="rId8" Type="http://schemas.openxmlformats.org/officeDocument/2006/relationships/hyperlink" Target="http://rkincaid.net/" TargetMode="External"/><Relationship Id="rId9" Type="http://schemas.openxmlformats.org/officeDocument/2006/relationships/image" Target="../media/image8.png"/><Relationship Id="rId10" Type="http://schemas.openxmlformats.org/officeDocument/2006/relationships/image" Target="../media/image9.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67.png"/><Relationship Id="rId4" Type="http://schemas.openxmlformats.org/officeDocument/2006/relationships/image" Target="../media/image66.png"/><Relationship Id="rId5" Type="http://schemas.openxmlformats.org/officeDocument/2006/relationships/image" Target="../media/image27.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4.png"/><Relationship Id="rId3" Type="http://schemas.openxmlformats.org/officeDocument/2006/relationships/image" Target="../media/image68.png"/><Relationship Id="rId4" Type="http://schemas.openxmlformats.org/officeDocument/2006/relationships/image" Target="../media/image66.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7.png"/><Relationship Id="rId3" Type="http://schemas.openxmlformats.org/officeDocument/2006/relationships/image" Target="../media/image66.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9.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0.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71.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2.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73.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4.png"/><Relationship Id="rId3" Type="http://schemas.openxmlformats.org/officeDocument/2006/relationships/image" Target="../media/image75.png"/><Relationship Id="rId4" Type="http://schemas.openxmlformats.org/officeDocument/2006/relationships/image" Target="../media/image67.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6.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www.michaelmcguffin.com/courses/vis/" TargetMode="External"/><Relationship Id="rId3" Type="http://schemas.openxmlformats.org/officeDocument/2006/relationships/image" Target="../media/image76.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7.png"/><Relationship Id="rId3" Type="http://schemas.openxmlformats.org/officeDocument/2006/relationships/image" Target="../media/image68.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8.png"/><Relationship Id="rId3" Type="http://schemas.openxmlformats.org/officeDocument/2006/relationships/image" Target="../media/image79.png"/><Relationship Id="rId4" Type="http://schemas.openxmlformats.org/officeDocument/2006/relationships/image" Target="../media/image80.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1.png"/><Relationship Id="rId3" Type="http://schemas.openxmlformats.org/officeDocument/2006/relationships/image" Target="../media/image82.png"/><Relationship Id="rId4" Type="http://schemas.openxmlformats.org/officeDocument/2006/relationships/image" Target="../media/image83.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bl.ocks.org/mbostock/3887235" TargetMode="External"/><Relationship Id="rId3" Type="http://schemas.openxmlformats.org/officeDocument/2006/relationships/hyperlink" Target="http://bl.ocks.org/mbostock/3886208" TargetMode="External"/><Relationship Id="rId4" Type="http://schemas.openxmlformats.org/officeDocument/2006/relationships/hyperlink" Target="http://bl.ocks.org/mbostock/3886394" TargetMode="External"/><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7.png"/><Relationship Id="rId3" Type="http://schemas.openxmlformats.org/officeDocument/2006/relationships/image" Target="../media/image88.png"/><Relationship Id="rId4" Type="http://schemas.openxmlformats.org/officeDocument/2006/relationships/image" Target="../media/image66.png"/><Relationship Id="rId5" Type="http://schemas.openxmlformats.org/officeDocument/2006/relationships/image" Target="../media/image89.png"/><Relationship Id="rId6" Type="http://schemas.openxmlformats.org/officeDocument/2006/relationships/image" Target="../media/image90.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6.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png"/><Relationship Id="rId3" Type="http://schemas.openxmlformats.org/officeDocument/2006/relationships/image" Target="../media/image91.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www.datavis.ca/milestones" TargetMode="Externa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6act" TargetMode="External"/></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2.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3.png"/><Relationship Id="rId3" Type="http://schemas.openxmlformats.org/officeDocument/2006/relationships/hyperlink" Target="http://bl.ocks.org/mbostock/4060606" TargetMode="External"/></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bl.ocks.org/mbostock/4060606" TargetMode="External"/><Relationship Id="rId3" Type="http://schemas.openxmlformats.org/officeDocument/2006/relationships/image" Target="../media/image94.pn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bl.ocks.org/mbostock/4060606" TargetMode="External"/><Relationship Id="rId3" Type="http://schemas.openxmlformats.org/officeDocument/2006/relationships/image" Target="../media/image95.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6.png"/><Relationship Id="rId3" Type="http://schemas.openxmlformats.org/officeDocument/2006/relationships/hyperlink" Target="http://bl.ocks.org/mbostock/4060606" TargetMode="External"/><Relationship Id="rId4" Type="http://schemas.openxmlformats.org/officeDocument/2006/relationships/image" Target="../media/image97.pn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98.png"/><Relationship Id="rId4" Type="http://schemas.openxmlformats.org/officeDocument/2006/relationships/image" Target="../media/image99.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98.png"/><Relationship Id="rId4" Type="http://schemas.openxmlformats.org/officeDocument/2006/relationships/image" Target="../media/image99.pn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00.pn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6act" TargetMode="External"/></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1.pn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mbostock.github.com/d3/ex/tree.html" TargetMode="External"/><Relationship Id="rId3" Type="http://schemas.openxmlformats.org/officeDocument/2006/relationships/image" Target="../media/image102.pn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hyperlink" Target="http://www.cs.ubc.ca/~tmm/startup.html" TargetMode="External"/></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5.png"/><Relationship Id="rId3" Type="http://schemas.openxmlformats.org/officeDocument/2006/relationships/image" Target="../media/image106.png"/><Relationship Id="rId4" Type="http://schemas.openxmlformats.org/officeDocument/2006/relationships/image" Target="../media/image2.jpeg"/><Relationship Id="rId5" Type="http://schemas.openxmlformats.org/officeDocument/2006/relationships/image" Target="../media/image3.jpe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tif"/><Relationship Id="rId3" Type="http://schemas.openxmlformats.org/officeDocument/2006/relationships/hyperlink" Target="http://www.michaelmcguffin.com/courses/vis/patternsInAdjacencyMatrix.png" TargetMode="External"/></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mbostock.github.com/d3/ex/tree.html" TargetMode="External"/><Relationship Id="rId3" Type="http://schemas.openxmlformats.org/officeDocument/2006/relationships/image" Target="../media/image107.pn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mbostock.github.com/d3/ex/tree.html" TargetMode="External"/><Relationship Id="rId3" Type="http://schemas.openxmlformats.org/officeDocument/2006/relationships/image" Target="../media/image108.pn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2.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www.treevis.net" TargetMode="External"/></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s.ubc.ca/~tmm/talks.html#vad16act" TargetMode="External"/></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3.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114.pn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5.png"/><Relationship Id="rId3" Type="http://schemas.openxmlformats.org/officeDocument/2006/relationships/image" Target="../media/image116.png"/><Relationship Id="rId4" Type="http://schemas.openxmlformats.org/officeDocument/2006/relationships/image" Target="../media/image117.pn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8.png"/><Relationship Id="rId3" Type="http://schemas.openxmlformats.org/officeDocument/2006/relationships/image" Target="../media/image119.png"/><Relationship Id="rId4" Type="http://schemas.openxmlformats.org/officeDocument/2006/relationships/image" Target="../media/image120.png"/></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1.png"/></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122.png"/></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jpeg"/><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jpeg"/><Relationship Id="rId9" Type="http://schemas.openxmlformats.org/officeDocument/2006/relationships/hyperlink" Target="http://rehue.net" TargetMode="External"/></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3.png"/><Relationship Id="rId4" Type="http://schemas.openxmlformats.org/officeDocument/2006/relationships/image" Target="../media/image124.png"/></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128.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nvSpPr>
        <p:spPr>
          <a:xfrm>
            <a:off x="11620500" y="8127999"/>
            <a:ext cx="315027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600" u="sng">
                <a:latin typeface="Gill Sans SemiBold"/>
                <a:ea typeface="Gill Sans SemiBold"/>
                <a:cs typeface="Gill Sans SemiBold"/>
                <a:sym typeface="Gill Sans SemiBold"/>
              </a:defRPr>
            </a:lvl1pPr>
          </a:lstStyle>
          <a:p>
            <a:pPr>
              <a:defRPr u="none"/>
            </a:pPr>
            <a:r>
              <a:rPr u="sng"/>
              <a:t>@tamaramunzner</a:t>
            </a:r>
          </a:p>
        </p:txBody>
      </p:sp>
      <p:sp>
        <p:nvSpPr>
          <p:cNvPr id="188" name="Shape 188"/>
          <p:cNvSpPr/>
          <p:nvPr>
            <p:ph type="body" idx="13"/>
          </p:nvPr>
        </p:nvSpPr>
        <p:spPr>
          <a:xfrm>
            <a:off x="431800" y="8127999"/>
            <a:ext cx="10477500" cy="508001"/>
          </a:xfrm>
          <a:prstGeom prst="rect">
            <a:avLst/>
          </a:prstGeom>
        </p:spPr>
        <p:txBody>
          <a:bodyPr/>
          <a:lstStyle>
            <a:lvl1pPr marL="0" indent="0">
              <a:spcBef>
                <a:spcPts val="0"/>
              </a:spcBef>
              <a:buSzTx/>
              <a:buNone/>
              <a:defRPr sz="2600" u="sng">
                <a:latin typeface="Gill Sans SemiBold"/>
                <a:ea typeface="Gill Sans SemiBold"/>
                <a:cs typeface="Gill Sans SemiBold"/>
                <a:sym typeface="Gill Sans SemiBold"/>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http://www.cs.ubc.ca/~tmm/talks.html#vad16act</a:t>
            </a:r>
          </a:p>
        </p:txBody>
      </p:sp>
      <p:sp>
        <p:nvSpPr>
          <p:cNvPr id="189" name="Shape 189"/>
          <p:cNvSpPr/>
          <p:nvPr>
            <p:ph type="ctrTitle"/>
          </p:nvPr>
        </p:nvSpPr>
        <p:spPr>
          <a:xfrm>
            <a:off x="457200" y="139700"/>
            <a:ext cx="15875000" cy="3136900"/>
          </a:xfrm>
          <a:prstGeom prst="rect">
            <a:avLst/>
          </a:prstGeom>
        </p:spPr>
        <p:txBody>
          <a:bodyPr/>
          <a:lstStyle/>
          <a:p>
            <a:pPr/>
            <a:r>
              <a:t>Visualization Analysis &amp; Design</a:t>
            </a:r>
          </a:p>
          <a:p>
            <a:pPr>
              <a:defRPr i="1"/>
            </a:pPr>
            <a:r>
              <a:t>Full-Day Tutorial</a:t>
            </a:r>
          </a:p>
        </p:txBody>
      </p:sp>
      <p:sp>
        <p:nvSpPr>
          <p:cNvPr id="190" name="Shape 190"/>
          <p:cNvSpPr/>
          <p:nvPr>
            <p:ph type="subTitle" sz="half" idx="1"/>
          </p:nvPr>
        </p:nvSpPr>
        <p:spPr>
          <a:prstGeom prst="rect">
            <a:avLst/>
          </a:prstGeom>
        </p:spPr>
        <p:txBody>
          <a:bodyPr/>
          <a:lstStyle/>
          <a:p>
            <a:pPr/>
            <a:r>
              <a:t>Tamara Munzner</a:t>
            </a:r>
          </a:p>
          <a:p>
            <a:pPr lvl="1"/>
            <a:r>
              <a:t>Department of Computer Science</a:t>
            </a:r>
          </a:p>
          <a:p>
            <a:pPr lvl="2"/>
            <a:r>
              <a:t>University of British Columbia</a:t>
            </a:r>
          </a:p>
          <a:p>
            <a:pPr lvl="3"/>
            <a:r>
              <a:t>ACT</a:t>
            </a:r>
          </a:p>
          <a:p>
            <a:pPr lvl="3"/>
            <a:r>
              <a:t>August 2016, Iowa City IA </a:t>
            </a:r>
          </a:p>
        </p:txBody>
      </p:sp>
      <p:pic>
        <p:nvPicPr>
          <p:cNvPr id="191" name="frontcover-final.med.png"/>
          <p:cNvPicPr>
            <a:picLocks noChangeAspect="1"/>
          </p:cNvPicPr>
          <p:nvPr/>
        </p:nvPicPr>
        <p:blipFill>
          <a:blip r:embed="rId3">
            <a:extLst/>
          </a:blip>
          <a:stretch>
            <a:fillRect/>
          </a:stretch>
        </p:blipFill>
        <p:spPr>
          <a:xfrm>
            <a:off x="10477500" y="2743200"/>
            <a:ext cx="4178300" cy="5080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Shape 260"/>
          <p:cNvSpPr/>
          <p:nvPr>
            <p:ph type="title"/>
          </p:nvPr>
        </p:nvSpPr>
        <p:spPr>
          <a:prstGeom prst="rect">
            <a:avLst/>
          </a:prstGeom>
        </p:spPr>
        <p:txBody>
          <a:bodyPr/>
          <a:lstStyle/>
          <a:p>
            <a:pPr/>
            <a:r>
              <a:t>Why analyze?</a:t>
            </a:r>
          </a:p>
        </p:txBody>
      </p:sp>
      <p:sp>
        <p:nvSpPr>
          <p:cNvPr id="261" name="Shape 261"/>
          <p:cNvSpPr/>
          <p:nvPr>
            <p:ph type="body" idx="1"/>
          </p:nvPr>
        </p:nvSpPr>
        <p:spPr>
          <a:xfrm>
            <a:off x="419100" y="762000"/>
            <a:ext cx="7826500" cy="8039100"/>
          </a:xfrm>
          <a:prstGeom prst="rect">
            <a:avLst/>
          </a:prstGeom>
        </p:spPr>
        <p:txBody>
          <a:bodyPr/>
          <a:lstStyle/>
          <a:p>
            <a:pPr marL="793376" indent="-336176"/>
            <a:r>
              <a:t>imposes structure on huge design space</a:t>
            </a:r>
          </a:p>
          <a:p>
            <a:pPr lvl="1" marL="1173480" indent="-259080"/>
            <a:r>
              <a:t>scaffold to help you think systematically about choices</a:t>
            </a:r>
          </a:p>
          <a:p>
            <a:pPr lvl="1" marL="1173480" indent="-259080"/>
            <a:r>
              <a:t>analyzing existing as stepping stone to designing new</a:t>
            </a:r>
          </a:p>
          <a:p>
            <a:pPr lvl="1" marL="1173480" indent="-259080"/>
            <a:r>
              <a:t>most possibilities ineffective for particular task/data combination</a:t>
            </a:r>
          </a:p>
        </p:txBody>
      </p:sp>
      <p:sp>
        <p:nvSpPr>
          <p:cNvPr id="262" name="Shape 26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69" name="Group 269"/>
          <p:cNvGrpSpPr/>
          <p:nvPr/>
        </p:nvGrpSpPr>
        <p:grpSpPr>
          <a:xfrm>
            <a:off x="8076874" y="379094"/>
            <a:ext cx="7515906" cy="5422139"/>
            <a:chOff x="0" y="0"/>
            <a:chExt cx="7515904" cy="5422138"/>
          </a:xfrm>
        </p:grpSpPr>
        <p:pic>
          <p:nvPicPr>
            <p:cNvPr id="263" name="spacetree-kangaroo-crop.png"/>
            <p:cNvPicPr>
              <a:picLocks noChangeAspect="1"/>
            </p:cNvPicPr>
            <p:nvPr/>
          </p:nvPicPr>
          <p:blipFill>
            <a:blip r:embed="rId2">
              <a:extLst/>
            </a:blip>
            <a:stretch>
              <a:fillRect/>
            </a:stretch>
          </p:blipFill>
          <p:spPr>
            <a:xfrm>
              <a:off x="298560" y="486530"/>
              <a:ext cx="2681983" cy="3678951"/>
            </a:xfrm>
            <a:prstGeom prst="rect">
              <a:avLst/>
            </a:prstGeom>
            <a:ln w="12700" cap="flat">
              <a:noFill/>
              <a:miter lim="400000"/>
            </a:ln>
            <a:effectLst/>
          </p:spPr>
        </p:pic>
        <p:sp>
          <p:nvSpPr>
            <p:cNvPr id="264" name="Shape 264"/>
            <p:cNvSpPr/>
            <p:nvPr/>
          </p:nvSpPr>
          <p:spPr>
            <a:xfrm>
              <a:off x="0" y="4317238"/>
              <a:ext cx="3263900" cy="1054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95400">
                <a:spcBef>
                  <a:spcPts val="900"/>
                </a:spcBef>
                <a:defRPr i="1" sz="1400">
                  <a:uFill>
                    <a:solidFill>
                      <a:srgbClr val="000000"/>
                    </a:solidFill>
                  </a:uFill>
                </a:defRPr>
              </a:lvl1pPr>
            </a:lstStyle>
            <a:p>
              <a:pPr/>
              <a:r>
                <a:t>[SpaceTree: Supporting Exploration in Large Node Link Tree, Design Evolution and Empirical Evaluation. Grosjean, Plaisant, and Bederson. Proc. InfoVis 2002, p 57–64.]</a:t>
              </a:r>
            </a:p>
          </p:txBody>
        </p:sp>
        <p:sp>
          <p:nvSpPr>
            <p:cNvPr id="265" name="Shape 265"/>
            <p:cNvSpPr/>
            <p:nvPr/>
          </p:nvSpPr>
          <p:spPr>
            <a:xfrm>
              <a:off x="234683" y="38100"/>
              <a:ext cx="2498802" cy="6551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1D2157"/>
                </a:buClr>
                <a:defRPr sz="2800">
                  <a:uFill>
                    <a:solidFill>
                      <a:srgbClr val="000000"/>
                    </a:solidFill>
                  </a:uFill>
                  <a:latin typeface="+mn-lt"/>
                  <a:ea typeface="+mn-ea"/>
                  <a:cs typeface="+mn-cs"/>
                  <a:sym typeface="Rockwell"/>
                </a:defRPr>
              </a:lvl1pPr>
            </a:lstStyle>
            <a:p>
              <a:pPr/>
              <a:r>
                <a:t>SpaceTree</a:t>
              </a:r>
            </a:p>
          </p:txBody>
        </p:sp>
        <p:pic>
          <p:nvPicPr>
            <p:cNvPr id="266" name="treejuxtaposer-crop.png"/>
            <p:cNvPicPr>
              <a:picLocks noChangeAspect="1"/>
            </p:cNvPicPr>
            <p:nvPr/>
          </p:nvPicPr>
          <p:blipFill>
            <a:blip r:embed="rId3">
              <a:extLst/>
            </a:blip>
            <a:stretch>
              <a:fillRect/>
            </a:stretch>
          </p:blipFill>
          <p:spPr>
            <a:xfrm>
              <a:off x="3692495" y="501423"/>
              <a:ext cx="3650760" cy="3643459"/>
            </a:xfrm>
            <a:prstGeom prst="rect">
              <a:avLst/>
            </a:prstGeom>
            <a:ln w="12700" cap="flat">
              <a:noFill/>
              <a:miter lim="400000"/>
            </a:ln>
            <a:effectLst/>
          </p:spPr>
        </p:pic>
        <p:sp>
          <p:nvSpPr>
            <p:cNvPr id="267" name="Shape 267"/>
            <p:cNvSpPr/>
            <p:nvPr/>
          </p:nvSpPr>
          <p:spPr>
            <a:xfrm>
              <a:off x="3693204" y="4368038"/>
              <a:ext cx="3822701" cy="1054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95400">
                <a:spcBef>
                  <a:spcPts val="900"/>
                </a:spcBef>
                <a:defRPr i="1" sz="1400">
                  <a:uFill>
                    <a:solidFill>
                      <a:srgbClr val="000000"/>
                    </a:solidFill>
                  </a:uFill>
                </a:defRPr>
              </a:lvl1pPr>
            </a:lstStyle>
            <a:p>
              <a:pPr/>
              <a:r>
                <a:t>[TreeJuxtaposer: Scalable Tree Comparison Using Focus+Context With Guaranteed Visibility. ACM Trans. on Graphics (Proc. SIGGRAPH) 22:453– 462, 2003.]</a:t>
              </a:r>
            </a:p>
          </p:txBody>
        </p:sp>
        <p:sp>
          <p:nvSpPr>
            <p:cNvPr id="268" name="Shape 268"/>
            <p:cNvSpPr/>
            <p:nvPr/>
          </p:nvSpPr>
          <p:spPr>
            <a:xfrm>
              <a:off x="3641507" y="0"/>
              <a:ext cx="3414510" cy="7703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1D2157"/>
                </a:buClr>
                <a:defRPr sz="2800">
                  <a:uFill>
                    <a:solidFill>
                      <a:srgbClr val="000000"/>
                    </a:solidFill>
                  </a:uFill>
                  <a:latin typeface="+mn-lt"/>
                  <a:ea typeface="+mn-ea"/>
                  <a:cs typeface="+mn-cs"/>
                  <a:sym typeface="Rockwell"/>
                </a:defRPr>
              </a:lvl1pPr>
            </a:lstStyle>
            <a:p>
              <a:pPr/>
              <a:r>
                <a:t>TreeJuxtaposer</a:t>
              </a:r>
            </a:p>
          </p:txBody>
        </p:sp>
      </p:grpSp>
      <p:grpSp>
        <p:nvGrpSpPr>
          <p:cNvPr id="272" name="Group 272"/>
          <p:cNvGrpSpPr/>
          <p:nvPr/>
        </p:nvGrpSpPr>
        <p:grpSpPr>
          <a:xfrm>
            <a:off x="546100" y="5321300"/>
            <a:ext cx="15447292" cy="3735131"/>
            <a:chOff x="0" y="0"/>
            <a:chExt cx="15447291" cy="3735130"/>
          </a:xfrm>
        </p:grpSpPr>
        <p:pic>
          <p:nvPicPr>
            <p:cNvPr id="270" name="pasted-image.pdf"/>
            <p:cNvPicPr>
              <a:picLocks noChangeAspect="1"/>
            </p:cNvPicPr>
            <p:nvPr/>
          </p:nvPicPr>
          <p:blipFill>
            <a:blip r:embed="rId4">
              <a:extLst/>
            </a:blip>
            <a:stretch>
              <a:fillRect/>
            </a:stretch>
          </p:blipFill>
          <p:spPr>
            <a:xfrm>
              <a:off x="13457907" y="911316"/>
              <a:ext cx="1989385" cy="1987368"/>
            </a:xfrm>
            <a:prstGeom prst="rect">
              <a:avLst/>
            </a:prstGeom>
            <a:ln w="12700" cap="flat">
              <a:noFill/>
              <a:miter lim="400000"/>
            </a:ln>
            <a:effectLst/>
          </p:spPr>
        </p:pic>
        <p:pic>
          <p:nvPicPr>
            <p:cNvPr id="271" name="fig3.9.pdf"/>
            <p:cNvPicPr>
              <a:picLocks noChangeAspect="1"/>
            </p:cNvPicPr>
            <p:nvPr/>
          </p:nvPicPr>
          <p:blipFill>
            <a:blip r:embed="rId5">
              <a:extLst/>
            </a:blip>
            <a:stretch>
              <a:fillRect/>
            </a:stretch>
          </p:blipFill>
          <p:spPr>
            <a:xfrm>
              <a:off x="0" y="0"/>
              <a:ext cx="13004800" cy="3735131"/>
            </a:xfrm>
            <a:prstGeom prst="rect">
              <a:avLst/>
            </a:prstGeom>
            <a:ln w="12700" cap="flat">
              <a:noFill/>
              <a:miter lim="400000"/>
            </a:ln>
            <a:effectLst/>
          </p:spPr>
        </p:pic>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2" grpId="2"/>
      <p:bldP build="whole" bldLvl="1" animBg="1" rev="0" advAuto="0" spid="269" grpId="1"/>
    </p:bldLst>
  </p:timing>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9" name="Shape 989"/>
          <p:cNvSpPr/>
          <p:nvPr>
            <p:ph type="title"/>
          </p:nvPr>
        </p:nvSpPr>
        <p:spPr>
          <a:prstGeom prst="rect">
            <a:avLst/>
          </a:prstGeom>
        </p:spPr>
        <p:txBody>
          <a:bodyPr/>
          <a:lstStyle/>
          <a:p>
            <a:pPr/>
            <a:r>
              <a:t>Designing for color deficiency: Blue-Orange is safe</a:t>
            </a:r>
          </a:p>
        </p:txBody>
      </p:sp>
      <p:sp>
        <p:nvSpPr>
          <p:cNvPr id="990" name="Shape 990"/>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1" name="image60.png"/>
          <p:cNvPicPr>
            <a:picLocks noChangeAspect="1"/>
          </p:cNvPicPr>
          <p:nvPr/>
        </p:nvPicPr>
        <p:blipFill>
          <a:blip r:embed="rId2">
            <a:extLst/>
          </a:blip>
          <a:stretch>
            <a:fillRect/>
          </a:stretch>
        </p:blipFill>
        <p:spPr>
          <a:xfrm>
            <a:off x="3376511" y="1054100"/>
            <a:ext cx="9384340" cy="7340604"/>
          </a:xfrm>
          <a:prstGeom prst="rect">
            <a:avLst/>
          </a:prstGeom>
          <a:ln w="12700">
            <a:miter lim="400000"/>
          </a:ln>
        </p:spPr>
      </p:pic>
      <p:sp>
        <p:nvSpPr>
          <p:cNvPr id="992" name="Shape 992"/>
          <p:cNvSpPr/>
          <p:nvPr/>
        </p:nvSpPr>
        <p:spPr>
          <a:xfrm>
            <a:off x="1789116" y="8559800"/>
            <a:ext cx="12551349"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defRPr i="1" sz="2100"/>
            </a:pPr>
            <a:r>
              <a:t>[Seriously Colorful:  Advanced Color Principles &amp; Practices. Stone.Tableau Customer Conference 2014.] </a:t>
            </a:r>
          </a:p>
        </p:txBody>
      </p:sp>
    </p:spTree>
  </p:cSld>
  <p:clrMapOvr>
    <a:masterClrMapping/>
  </p:clrMapOvr>
  <p:transition xmlns:p14="http://schemas.microsoft.com/office/powerpoint/2010/main" spd="med" advClick="1" p14:dur="1000"/>
</p:sld>
</file>

<file path=ppt/slides/slide10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94" name="Shape 994"/>
          <p:cNvSpPr/>
          <p:nvPr/>
        </p:nvSpPr>
        <p:spPr>
          <a:xfrm>
            <a:off x="1219200" y="2590800"/>
            <a:ext cx="13436600" cy="5791200"/>
          </a:xfrm>
          <a:prstGeom prst="rect">
            <a:avLst/>
          </a:prstGeom>
          <a:solidFill>
            <a:srgbClr val="929292"/>
          </a:solidFill>
          <a:ln>
            <a:solidFill>
              <a:srgbClr val="919191"/>
            </a:solidFill>
            <a:miter lim="400000"/>
          </a:ln>
        </p:spPr>
        <p:txBody>
          <a:bodyPr lIns="38100" tIns="38100" rIns="38100" bIns="38100" anchor="ctr"/>
          <a:lstStyle/>
          <a:p>
            <a:pPr defTabSz="774700">
              <a:buClr>
                <a:srgbClr val="919191"/>
              </a:buClr>
              <a:defRPr sz="5200">
                <a:solidFill>
                  <a:srgbClr val="FFFFFF"/>
                </a:solidFill>
                <a:effectLst>
                  <a:outerShdw sx="100000" sy="100000" kx="0" ky="0" algn="b" rotWithShape="0" blurRad="38100" dist="12700" dir="5400000">
                    <a:srgbClr val="000000">
                      <a:alpha val="50000"/>
                    </a:srgbClr>
                  </a:outerShdw>
                </a:effectLst>
                <a:latin typeface="Gill Sans MT"/>
                <a:ea typeface="Gill Sans MT"/>
                <a:cs typeface="Gill Sans MT"/>
                <a:sym typeface="Gill Sans MT"/>
              </a:defRPr>
            </a:pPr>
          </a:p>
        </p:txBody>
      </p:sp>
      <p:sp>
        <p:nvSpPr>
          <p:cNvPr id="995" name="Shape 995"/>
          <p:cNvSpPr/>
          <p:nvPr>
            <p:ph type="title"/>
          </p:nvPr>
        </p:nvSpPr>
        <p:spPr>
          <a:prstGeom prst="rect">
            <a:avLst/>
          </a:prstGeom>
        </p:spPr>
        <p:txBody>
          <a:bodyPr/>
          <a:lstStyle/>
          <a:p>
            <a:pPr/>
            <a:r>
              <a:t>Bezold Effect: Outlines matter</a:t>
            </a:r>
          </a:p>
        </p:txBody>
      </p:sp>
      <p:sp>
        <p:nvSpPr>
          <p:cNvPr id="996" name="Shape 996"/>
          <p:cNvSpPr/>
          <p:nvPr>
            <p:ph type="body" idx="1"/>
          </p:nvPr>
        </p:nvSpPr>
        <p:spPr>
          <a:prstGeom prst="rect">
            <a:avLst/>
          </a:prstGeom>
        </p:spPr>
        <p:txBody>
          <a:bodyPr/>
          <a:lstStyle/>
          <a:p>
            <a:pPr/>
            <a:r>
              <a:t>color constancy: simultaneous contrast effect</a:t>
            </a:r>
          </a:p>
        </p:txBody>
      </p:sp>
      <p:sp>
        <p:nvSpPr>
          <p:cNvPr id="997" name="Shape 997"/>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8" name="image35.jpg"/>
          <p:cNvPicPr>
            <a:picLocks noChangeAspect="1"/>
          </p:cNvPicPr>
          <p:nvPr/>
        </p:nvPicPr>
        <p:blipFill>
          <a:blip r:embed="rId2">
            <a:extLst/>
          </a:blip>
          <a:stretch>
            <a:fillRect/>
          </a:stretch>
        </p:blipFill>
        <p:spPr>
          <a:xfrm>
            <a:off x="3251200" y="2895600"/>
            <a:ext cx="9385300" cy="5257800"/>
          </a:xfrm>
          <a:prstGeom prst="rect">
            <a:avLst/>
          </a:prstGeom>
          <a:ln w="12700">
            <a:miter lim="400000"/>
          </a:ln>
        </p:spPr>
      </p:pic>
      <p:sp>
        <p:nvSpPr>
          <p:cNvPr id="999" name="Shape 999"/>
          <p:cNvSpPr/>
          <p:nvPr/>
        </p:nvSpPr>
        <p:spPr>
          <a:xfrm>
            <a:off x="779290" y="8445500"/>
            <a:ext cx="15260811"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algn="l" defTabSz="1219200">
              <a:spcBef>
                <a:spcPts val="800"/>
              </a:spcBef>
              <a:defRPr i="1" sz="2800">
                <a:uFill>
                  <a:solidFill>
                    <a:srgbClr val="000000"/>
                  </a:solidFill>
                </a:uFill>
              </a:defRPr>
            </a:pPr>
            <a:r>
              <a:t>[Seriously Colorful:  Advanced Color Principles &amp; Practices. Stone.Tableau Customer Conference 2014.] </a:t>
            </a:r>
          </a:p>
        </p:txBody>
      </p:sp>
    </p:spTree>
  </p:cSld>
  <p:clrMapOvr>
    <a:masterClrMapping/>
  </p:clrMapOvr>
  <p:transition xmlns:p14="http://schemas.microsoft.com/office/powerpoint/2010/main" spd="med" advClick="1" p14:dur="1000"/>
</p:sld>
</file>

<file path=ppt/slides/slide10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1" name="Shape 1001"/>
          <p:cNvSpPr/>
          <p:nvPr>
            <p:ph type="title"/>
          </p:nvPr>
        </p:nvSpPr>
        <p:spPr>
          <a:prstGeom prst="rect">
            <a:avLst/>
          </a:prstGeom>
        </p:spPr>
        <p:txBody>
          <a:bodyPr>
            <a:normAutofit fontScale="100000" lnSpcReduction="0"/>
          </a:bodyPr>
          <a:lstStyle/>
          <a:p>
            <a:pPr/>
            <a:r>
              <a:t>Color/Lightness constancy: Illumination conditions</a:t>
            </a:r>
          </a:p>
        </p:txBody>
      </p:sp>
      <p:sp>
        <p:nvSpPr>
          <p:cNvPr id="1002" name="Shape 1002"/>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3" name="mccann.png" descr="mccann"/>
          <p:cNvPicPr>
            <a:picLocks noChangeAspect="1"/>
          </p:cNvPicPr>
          <p:nvPr/>
        </p:nvPicPr>
        <p:blipFill>
          <a:blip r:embed="rId2">
            <a:extLst/>
          </a:blip>
          <a:srcRect l="0" t="0" r="462" b="7695"/>
          <a:stretch>
            <a:fillRect/>
          </a:stretch>
        </p:blipFill>
        <p:spPr>
          <a:xfrm>
            <a:off x="3342216" y="1843616"/>
            <a:ext cx="9584268" cy="6347884"/>
          </a:xfrm>
          <a:prstGeom prst="rect">
            <a:avLst/>
          </a:prstGeom>
          <a:ln w="12700">
            <a:miter lim="400000"/>
          </a:ln>
        </p:spPr>
      </p:pic>
      <p:sp>
        <p:nvSpPr>
          <p:cNvPr id="1004" name="Shape 1004"/>
          <p:cNvSpPr/>
          <p:nvPr/>
        </p:nvSpPr>
        <p:spPr>
          <a:xfrm>
            <a:off x="5689600" y="8201558"/>
            <a:ext cx="4888178" cy="504818"/>
          </a:xfrm>
          <a:prstGeom prst="rect">
            <a:avLst/>
          </a:prstGeom>
          <a:ln w="12700">
            <a:miter lim="400000"/>
          </a:ln>
          <a:extLst>
            <a:ext uri="{C572A759-6A51-4108-AA02-DFA0A04FC94B}">
              <ma14:wrappingTextBoxFlag xmlns:ma14="http://schemas.microsoft.com/office/mac/drawingml/2011/main" val="1"/>
            </a:ext>
          </a:extLst>
        </p:spPr>
        <p:txBody>
          <a:bodyPr wrap="none" lIns="60959" tIns="60959" rIns="60959" bIns="60959" anchor="ctr">
            <a:spAutoFit/>
          </a:bodyPr>
          <a:lstStyle>
            <a:lvl1pPr algn="l" defTabSz="1016000">
              <a:defRPr sz="2600">
                <a:latin typeface="Arial"/>
                <a:ea typeface="Arial"/>
                <a:cs typeface="Arial"/>
                <a:sym typeface="Arial"/>
              </a:defRPr>
            </a:lvl1pPr>
          </a:lstStyle>
          <a:p>
            <a:pPr/>
            <a:r>
              <a:t>Image courtesy of John McCann</a:t>
            </a:r>
          </a:p>
        </p:txBody>
      </p:sp>
    </p:spTree>
  </p:cSld>
  <p:clrMapOvr>
    <a:masterClrMapping/>
  </p:clrMapOvr>
  <p:transition xmlns:p14="http://schemas.microsoft.com/office/powerpoint/2010/main" spd="med" advClick="1" p14:dur="1000"/>
</p:sld>
</file>

<file path=ppt/slides/slide10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6" name="Shape 1006"/>
          <p:cNvSpPr/>
          <p:nvPr>
            <p:ph type="title"/>
          </p:nvPr>
        </p:nvSpPr>
        <p:spPr>
          <a:prstGeom prst="rect">
            <a:avLst/>
          </a:prstGeom>
        </p:spPr>
        <p:txBody>
          <a:bodyPr>
            <a:normAutofit fontScale="100000" lnSpcReduction="0"/>
          </a:bodyPr>
          <a:lstStyle/>
          <a:p>
            <a:pPr/>
            <a:r>
              <a:t>Color/Lightness constancy: Illumination conditions</a:t>
            </a:r>
          </a:p>
        </p:txBody>
      </p:sp>
      <p:sp>
        <p:nvSpPr>
          <p:cNvPr id="1007" name="Shape 1007"/>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8" name="mccann.png" descr="mccann"/>
          <p:cNvPicPr>
            <a:picLocks noChangeAspect="1"/>
          </p:cNvPicPr>
          <p:nvPr/>
        </p:nvPicPr>
        <p:blipFill>
          <a:blip r:embed="rId2">
            <a:extLst/>
          </a:blip>
          <a:srcRect l="0" t="0" r="462" b="7695"/>
          <a:stretch>
            <a:fillRect/>
          </a:stretch>
        </p:blipFill>
        <p:spPr>
          <a:xfrm>
            <a:off x="3342216" y="1843616"/>
            <a:ext cx="9584268" cy="6347884"/>
          </a:xfrm>
          <a:prstGeom prst="rect">
            <a:avLst/>
          </a:prstGeom>
          <a:ln w="12700">
            <a:miter lim="400000"/>
          </a:ln>
        </p:spPr>
      </p:pic>
      <p:sp>
        <p:nvSpPr>
          <p:cNvPr id="1009" name="Shape 1009"/>
          <p:cNvSpPr/>
          <p:nvPr/>
        </p:nvSpPr>
        <p:spPr>
          <a:xfrm>
            <a:off x="5848350" y="4066116"/>
            <a:ext cx="1242484" cy="1107018"/>
          </a:xfrm>
          <a:prstGeom prst="rect">
            <a:avLst/>
          </a:prstGeom>
          <a:ln w="673100">
            <a:solidFill>
              <a:srgbClr val="ACD2EC"/>
            </a:solidFill>
          </a:ln>
        </p:spPr>
        <p:txBody>
          <a:bodyPr lIns="0" tIns="0" rIns="0" bIns="0" anchor="ctr"/>
          <a:lstStyle/>
          <a:p>
            <a:pPr algn="l" defTabSz="609600">
              <a:spcBef>
                <a:spcPts val="1400"/>
              </a:spcBef>
              <a:defRPr sz="2400">
                <a:latin typeface="Arial"/>
                <a:ea typeface="Arial"/>
                <a:cs typeface="Arial"/>
                <a:sym typeface="Arial"/>
              </a:defRPr>
            </a:pPr>
          </a:p>
        </p:txBody>
      </p:sp>
      <p:sp>
        <p:nvSpPr>
          <p:cNvPr id="1010" name="Shape 1010"/>
          <p:cNvSpPr/>
          <p:nvPr/>
        </p:nvSpPr>
        <p:spPr>
          <a:xfrm>
            <a:off x="10816166" y="3321050"/>
            <a:ext cx="1242485" cy="1107017"/>
          </a:xfrm>
          <a:prstGeom prst="rect">
            <a:avLst/>
          </a:prstGeom>
          <a:ln w="673100">
            <a:solidFill>
              <a:srgbClr val="ACD2EC"/>
            </a:solidFill>
          </a:ln>
        </p:spPr>
        <p:txBody>
          <a:bodyPr lIns="0" tIns="0" rIns="0" bIns="0" anchor="ctr"/>
          <a:lstStyle/>
          <a:p>
            <a:pPr algn="l" defTabSz="609600">
              <a:spcBef>
                <a:spcPts val="1400"/>
              </a:spcBef>
              <a:defRPr sz="2400">
                <a:latin typeface="Arial"/>
                <a:ea typeface="Arial"/>
                <a:cs typeface="Arial"/>
                <a:sym typeface="Arial"/>
              </a:defRPr>
            </a:pPr>
          </a:p>
        </p:txBody>
      </p:sp>
      <p:sp>
        <p:nvSpPr>
          <p:cNvPr id="1011" name="Shape 1011"/>
          <p:cNvSpPr/>
          <p:nvPr/>
        </p:nvSpPr>
        <p:spPr>
          <a:xfrm>
            <a:off x="5689600" y="8201558"/>
            <a:ext cx="4888178" cy="504818"/>
          </a:xfrm>
          <a:prstGeom prst="rect">
            <a:avLst/>
          </a:prstGeom>
          <a:ln w="12700">
            <a:miter lim="400000"/>
          </a:ln>
          <a:extLst>
            <a:ext uri="{C572A759-6A51-4108-AA02-DFA0A04FC94B}">
              <ma14:wrappingTextBoxFlag xmlns:ma14="http://schemas.microsoft.com/office/mac/drawingml/2011/main" val="1"/>
            </a:ext>
          </a:extLst>
        </p:spPr>
        <p:txBody>
          <a:bodyPr wrap="none" lIns="60959" tIns="60959" rIns="60959" bIns="60959" anchor="ctr">
            <a:spAutoFit/>
          </a:bodyPr>
          <a:lstStyle>
            <a:lvl1pPr algn="l" defTabSz="1016000">
              <a:defRPr sz="2600">
                <a:latin typeface="Arial"/>
                <a:ea typeface="Arial"/>
                <a:cs typeface="Arial"/>
                <a:sym typeface="Arial"/>
              </a:defRPr>
            </a:lvl1pPr>
          </a:lstStyle>
          <a:p>
            <a:pPr/>
            <a:r>
              <a:t>Image courtesy of John McCann</a:t>
            </a:r>
          </a:p>
        </p:txBody>
      </p:sp>
    </p:spTree>
  </p:cSld>
  <p:clrMapOvr>
    <a:masterClrMapping/>
  </p:clrMapOvr>
  <p:transition xmlns:p14="http://schemas.microsoft.com/office/powerpoint/2010/main" spd="med" advClick="1" p14:dur="1000"/>
</p:sld>
</file>

<file path=ppt/slides/slide10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3" name="Shape 1013"/>
          <p:cNvSpPr/>
          <p:nvPr>
            <p:ph type="title"/>
          </p:nvPr>
        </p:nvSpPr>
        <p:spPr>
          <a:prstGeom prst="rect">
            <a:avLst/>
          </a:prstGeom>
        </p:spPr>
        <p:txBody>
          <a:bodyPr/>
          <a:lstStyle/>
          <a:p>
            <a:pPr/>
            <a:r>
              <a:t>Colormaps</a:t>
            </a:r>
          </a:p>
        </p:txBody>
      </p:sp>
      <p:sp>
        <p:nvSpPr>
          <p:cNvPr id="1014" name="Shape 1014"/>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15" name="Shape 1015"/>
          <p:cNvSpPr/>
          <p:nvPr/>
        </p:nvSpPr>
        <p:spPr>
          <a:xfrm>
            <a:off x="9221069" y="7425950"/>
            <a:ext cx="7048501"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900">
                <a:hlinkClick r:id="rId3" invalidUrl="" action="" tgtFrame="" tooltip="" history="1" highlightClick="0" endSnd="0"/>
              </a:defRPr>
            </a:lvl1pPr>
          </a:lstStyle>
          <a:p>
            <a:pPr>
              <a:defRPr i="0"/>
            </a:pPr>
            <a:r>
              <a:rPr i="1">
                <a:hlinkClick r:id="rId3" invalidUrl="" action="" tgtFrame="" tooltip="" history="1" highlightClick="0" endSnd="0"/>
              </a:rPr>
              <a:t>after [Color Use Guidelines for Mapping and Visualization. Brewer, 1994. http://www.personal.psu.edu/faculty/c/a/cab38/ColorSch/Schemes.html]</a:t>
            </a:r>
          </a:p>
        </p:txBody>
      </p:sp>
      <p:pic>
        <p:nvPicPr>
          <p:cNvPr id="1016" name="fig10.1.pdf"/>
          <p:cNvPicPr>
            <a:picLocks noChangeAspect="1"/>
          </p:cNvPicPr>
          <p:nvPr/>
        </p:nvPicPr>
        <p:blipFill>
          <a:blip r:embed="rId4">
            <a:extLst/>
          </a:blip>
          <a:srcRect l="1906" t="38300" r="49907" b="21030"/>
          <a:stretch>
            <a:fillRect/>
          </a:stretch>
        </p:blipFill>
        <p:spPr>
          <a:xfrm>
            <a:off x="-228600" y="1244600"/>
            <a:ext cx="6362700" cy="4083316"/>
          </a:xfrm>
          <a:prstGeom prst="rect">
            <a:avLst/>
          </a:prstGeom>
          <a:ln w="12700">
            <a:miter lim="400000"/>
          </a:ln>
        </p:spPr>
      </p:pic>
      <p:pic>
        <p:nvPicPr>
          <p:cNvPr id="1017" name="fig10.6.pdf"/>
          <p:cNvPicPr>
            <a:picLocks noChangeAspect="1"/>
          </p:cNvPicPr>
          <p:nvPr/>
        </p:nvPicPr>
        <p:blipFill>
          <a:blip r:embed="rId5">
            <a:extLst/>
          </a:blip>
          <a:stretch>
            <a:fillRect/>
          </a:stretch>
        </p:blipFill>
        <p:spPr>
          <a:xfrm>
            <a:off x="6482170" y="482600"/>
            <a:ext cx="10312401" cy="7193218"/>
          </a:xfrm>
          <a:prstGeom prst="rect">
            <a:avLst/>
          </a:prstGeom>
          <a:ln w="12700">
            <a:miter lim="400000"/>
          </a:ln>
        </p:spPr>
      </p:pic>
      <p:sp>
        <p:nvSpPr>
          <p:cNvPr id="1018" name="Shape 1018"/>
          <p:cNvSpPr/>
          <p:nvPr/>
        </p:nvSpPr>
        <p:spPr>
          <a:xfrm>
            <a:off x="9499600" y="609600"/>
            <a:ext cx="3721100" cy="49403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1019" name="Shape 1019"/>
          <p:cNvSpPr/>
          <p:nvPr/>
        </p:nvSpPr>
        <p:spPr>
          <a:xfrm>
            <a:off x="8140700" y="5080000"/>
            <a:ext cx="6629400" cy="24384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1020" name="Shape 1020"/>
          <p:cNvSpPr/>
          <p:nvPr/>
        </p:nvSpPr>
        <p:spPr>
          <a:xfrm>
            <a:off x="-139700" y="3581400"/>
            <a:ext cx="3721100" cy="19685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1021" name="Shape 1021"/>
          <p:cNvSpPr/>
          <p:nvPr/>
        </p:nvSpPr>
        <p:spPr>
          <a:xfrm>
            <a:off x="7772400" y="1739900"/>
            <a:ext cx="7073900" cy="21717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Tree>
  </p:cSld>
  <p:clrMapOvr>
    <a:masterClrMapping/>
  </p:clrMapOvr>
  <p:transition xmlns:p14="http://schemas.microsoft.com/office/powerpoint/2010/main" spd="med" advClick="1" p14:dur="1000"/>
</p:sld>
</file>

<file path=ppt/slides/slide10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5" name="Shape 1025"/>
          <p:cNvSpPr/>
          <p:nvPr>
            <p:ph type="title"/>
          </p:nvPr>
        </p:nvSpPr>
        <p:spPr>
          <a:prstGeom prst="rect">
            <a:avLst/>
          </a:prstGeom>
        </p:spPr>
        <p:txBody>
          <a:bodyPr/>
          <a:lstStyle/>
          <a:p>
            <a:pPr/>
            <a:r>
              <a:t>Colormaps</a:t>
            </a:r>
          </a:p>
        </p:txBody>
      </p:sp>
      <p:sp>
        <p:nvSpPr>
          <p:cNvPr id="1026" name="Shape 1026"/>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27" name="Shape 1027"/>
          <p:cNvSpPr/>
          <p:nvPr/>
        </p:nvSpPr>
        <p:spPr>
          <a:xfrm>
            <a:off x="9221069" y="7425950"/>
            <a:ext cx="7048501"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900">
                <a:hlinkClick r:id="rId3" invalidUrl="" action="" tgtFrame="" tooltip="" history="1" highlightClick="0" endSnd="0"/>
              </a:defRPr>
            </a:lvl1pPr>
          </a:lstStyle>
          <a:p>
            <a:pPr>
              <a:defRPr i="0"/>
            </a:pPr>
            <a:r>
              <a:rPr i="1">
                <a:hlinkClick r:id="rId3" invalidUrl="" action="" tgtFrame="" tooltip="" history="1" highlightClick="0" endSnd="0"/>
              </a:rPr>
              <a:t>after [Color Use Guidelines for Mapping and Visualization. Brewer, 1994. http://www.personal.psu.edu/faculty/c/a/cab38/ColorSch/Schemes.html]</a:t>
            </a:r>
          </a:p>
        </p:txBody>
      </p:sp>
      <p:pic>
        <p:nvPicPr>
          <p:cNvPr id="1028" name="fig10.1.pdf"/>
          <p:cNvPicPr>
            <a:picLocks noChangeAspect="1"/>
          </p:cNvPicPr>
          <p:nvPr/>
        </p:nvPicPr>
        <p:blipFill>
          <a:blip r:embed="rId4">
            <a:extLst/>
          </a:blip>
          <a:srcRect l="1906" t="38300" r="49907" b="21030"/>
          <a:stretch>
            <a:fillRect/>
          </a:stretch>
        </p:blipFill>
        <p:spPr>
          <a:xfrm>
            <a:off x="-228600" y="1244600"/>
            <a:ext cx="6362700" cy="4083316"/>
          </a:xfrm>
          <a:prstGeom prst="rect">
            <a:avLst/>
          </a:prstGeom>
          <a:ln w="12700">
            <a:miter lim="400000"/>
          </a:ln>
        </p:spPr>
      </p:pic>
      <p:pic>
        <p:nvPicPr>
          <p:cNvPr id="1029" name="fig10.6.pdf"/>
          <p:cNvPicPr>
            <a:picLocks noChangeAspect="1"/>
          </p:cNvPicPr>
          <p:nvPr/>
        </p:nvPicPr>
        <p:blipFill>
          <a:blip r:embed="rId5">
            <a:extLst/>
          </a:blip>
          <a:stretch>
            <a:fillRect/>
          </a:stretch>
        </p:blipFill>
        <p:spPr>
          <a:xfrm>
            <a:off x="6482170" y="482600"/>
            <a:ext cx="10312401" cy="7193218"/>
          </a:xfrm>
          <a:prstGeom prst="rect">
            <a:avLst/>
          </a:prstGeom>
          <a:ln w="12700">
            <a:miter lim="400000"/>
          </a:ln>
        </p:spPr>
      </p:pic>
      <p:sp>
        <p:nvSpPr>
          <p:cNvPr id="1030" name="Shape 1030"/>
          <p:cNvSpPr/>
          <p:nvPr/>
        </p:nvSpPr>
        <p:spPr>
          <a:xfrm>
            <a:off x="9410700" y="3632200"/>
            <a:ext cx="3721100" cy="17145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1031" name="Shape 1031"/>
          <p:cNvSpPr/>
          <p:nvPr/>
        </p:nvSpPr>
        <p:spPr>
          <a:xfrm>
            <a:off x="8140700" y="5080000"/>
            <a:ext cx="6629400" cy="24384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Tree>
  </p:cSld>
  <p:clrMapOvr>
    <a:masterClrMapping/>
  </p:clrMapOvr>
  <p:transition xmlns:p14="http://schemas.microsoft.com/office/powerpoint/2010/main" spd="med" advClick="1" p14:dur="1000"/>
</p:sld>
</file>

<file path=ppt/slides/slide10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5" name="Shape 1035"/>
          <p:cNvSpPr/>
          <p:nvPr>
            <p:ph type="title"/>
          </p:nvPr>
        </p:nvSpPr>
        <p:spPr>
          <a:prstGeom prst="rect">
            <a:avLst/>
          </a:prstGeom>
        </p:spPr>
        <p:txBody>
          <a:bodyPr/>
          <a:lstStyle/>
          <a:p>
            <a:pPr/>
            <a:r>
              <a:t>Colormaps</a:t>
            </a:r>
          </a:p>
        </p:txBody>
      </p:sp>
      <p:sp>
        <p:nvSpPr>
          <p:cNvPr id="1036" name="Shape 1036"/>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37" name="Shape 1037"/>
          <p:cNvSpPr/>
          <p:nvPr/>
        </p:nvSpPr>
        <p:spPr>
          <a:xfrm>
            <a:off x="9221069" y="7425950"/>
            <a:ext cx="7048501"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900">
                <a:hlinkClick r:id="rId3" invalidUrl="" action="" tgtFrame="" tooltip="" history="1" highlightClick="0" endSnd="0"/>
              </a:defRPr>
            </a:lvl1pPr>
          </a:lstStyle>
          <a:p>
            <a:pPr>
              <a:defRPr i="0"/>
            </a:pPr>
            <a:r>
              <a:rPr i="1">
                <a:hlinkClick r:id="rId3" invalidUrl="" action="" tgtFrame="" tooltip="" history="1" highlightClick="0" endSnd="0"/>
              </a:rPr>
              <a:t>after [Color Use Guidelines for Mapping and Visualization. Brewer, 1994. http://www.personal.psu.edu/faculty/c/a/cab38/ColorSch/Schemes.html]</a:t>
            </a:r>
          </a:p>
        </p:txBody>
      </p:sp>
      <p:pic>
        <p:nvPicPr>
          <p:cNvPr id="1038" name="fig10.1.pdf"/>
          <p:cNvPicPr>
            <a:picLocks noChangeAspect="1"/>
          </p:cNvPicPr>
          <p:nvPr/>
        </p:nvPicPr>
        <p:blipFill>
          <a:blip r:embed="rId4">
            <a:extLst/>
          </a:blip>
          <a:srcRect l="1906" t="38300" r="49907" b="21030"/>
          <a:stretch>
            <a:fillRect/>
          </a:stretch>
        </p:blipFill>
        <p:spPr>
          <a:xfrm>
            <a:off x="-228600" y="1244600"/>
            <a:ext cx="6362700" cy="4083316"/>
          </a:xfrm>
          <a:prstGeom prst="rect">
            <a:avLst/>
          </a:prstGeom>
          <a:ln w="12700">
            <a:miter lim="400000"/>
          </a:ln>
        </p:spPr>
      </p:pic>
      <p:pic>
        <p:nvPicPr>
          <p:cNvPr id="1039" name="fig10.6.pdf"/>
          <p:cNvPicPr>
            <a:picLocks noChangeAspect="1"/>
          </p:cNvPicPr>
          <p:nvPr/>
        </p:nvPicPr>
        <p:blipFill>
          <a:blip r:embed="rId5">
            <a:extLst/>
          </a:blip>
          <a:stretch>
            <a:fillRect/>
          </a:stretch>
        </p:blipFill>
        <p:spPr>
          <a:xfrm>
            <a:off x="6482170" y="482600"/>
            <a:ext cx="10312401" cy="7193218"/>
          </a:xfrm>
          <a:prstGeom prst="rect">
            <a:avLst/>
          </a:prstGeom>
          <a:ln w="12700">
            <a:miter lim="400000"/>
          </a:ln>
        </p:spPr>
      </p:pic>
      <p:pic>
        <p:nvPicPr>
          <p:cNvPr id="1040" name=""/>
          <p:cNvPicPr>
            <a:picLocks noChangeAspect="0"/>
          </p:cNvPicPr>
          <p:nvPr/>
        </p:nvPicPr>
        <p:blipFill>
          <a:blip r:embed="rId6">
            <a:extLst/>
          </a:blip>
          <a:stretch>
            <a:fillRect/>
          </a:stretch>
        </p:blipFill>
        <p:spPr>
          <a:xfrm>
            <a:off x="7733140" y="3524209"/>
            <a:ext cx="7435140" cy="3968953"/>
          </a:xfrm>
          <a:prstGeom prst="rect">
            <a:avLst/>
          </a:prstGeom>
        </p:spPr>
      </p:pic>
      <p:sp>
        <p:nvSpPr>
          <p:cNvPr id="1042" name="Shape 1042"/>
          <p:cNvSpPr/>
          <p:nvPr/>
        </p:nvSpPr>
        <p:spPr>
          <a:xfrm>
            <a:off x="2311400" y="4381500"/>
            <a:ext cx="2686547" cy="5969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lvl="1" indent="0" algn="l" defTabSz="1219200">
              <a:spcBef>
                <a:spcPts val="1000"/>
              </a:spcBef>
              <a:buClr>
                <a:srgbClr val="000000"/>
              </a:buClr>
              <a:defRPr>
                <a:solidFill>
                  <a:srgbClr val="FF2600"/>
                </a:solidFill>
                <a:uFill>
                  <a:solidFill>
                    <a:srgbClr val="FF2600"/>
                  </a:solidFill>
                </a:uFill>
              </a:defRPr>
            </a:pPr>
            <a:r>
              <a:t>use with care!</a:t>
            </a:r>
          </a:p>
        </p:txBody>
      </p:sp>
    </p:spTree>
  </p:cSld>
  <p:clrMapOvr>
    <a:masterClrMapping/>
  </p:clrMapOvr>
  <p:transition xmlns:p14="http://schemas.microsoft.com/office/powerpoint/2010/main" spd="med" advClick="1" p14:dur="1000"/>
</p:sld>
</file>

<file path=ppt/slides/slide10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6" name="Shape 1046"/>
          <p:cNvSpPr/>
          <p:nvPr>
            <p:ph type="title"/>
          </p:nvPr>
        </p:nvSpPr>
        <p:spPr>
          <a:prstGeom prst="rect">
            <a:avLst/>
          </a:prstGeom>
        </p:spPr>
        <p:txBody>
          <a:bodyPr/>
          <a:lstStyle/>
          <a:p>
            <a:pPr/>
            <a:r>
              <a:t>Colormaps</a:t>
            </a:r>
          </a:p>
        </p:txBody>
      </p:sp>
      <p:sp>
        <p:nvSpPr>
          <p:cNvPr id="1047" name="Shape 1047"/>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48" name="Shape 1048"/>
          <p:cNvSpPr/>
          <p:nvPr>
            <p:ph type="body" sz="quarter" idx="1"/>
          </p:nvPr>
        </p:nvSpPr>
        <p:spPr>
          <a:xfrm>
            <a:off x="419100" y="5448300"/>
            <a:ext cx="8445500" cy="3314700"/>
          </a:xfrm>
          <a:prstGeom prst="rect">
            <a:avLst/>
          </a:prstGeom>
        </p:spPr>
        <p:txBody>
          <a:bodyPr/>
          <a:lstStyle/>
          <a:p>
            <a:pPr marL="759758" indent="-302558">
              <a:defRPr sz="3600"/>
            </a:pPr>
            <a:r>
              <a:t>color channel interactions</a:t>
            </a:r>
          </a:p>
          <a:p>
            <a:pPr lvl="1" marL="1143000" indent="-228600">
              <a:defRPr sz="3000"/>
            </a:pPr>
            <a:r>
              <a:t>size heavily affects salience</a:t>
            </a:r>
          </a:p>
          <a:p>
            <a:pPr lvl="2" marL="1635369" indent="-263769"/>
            <a:r>
              <a:t>small regions need high saturation</a:t>
            </a:r>
          </a:p>
          <a:p>
            <a:pPr lvl="2" marL="1635369" indent="-263769"/>
            <a:r>
              <a:t>large need low saturation</a:t>
            </a:r>
          </a:p>
          <a:p>
            <a:pPr lvl="1" marL="1143000" indent="-228600">
              <a:defRPr sz="3000"/>
            </a:pPr>
            <a:r>
              <a:t>saturation &amp; luminance: 3-4 bins max</a:t>
            </a:r>
          </a:p>
          <a:p>
            <a:pPr lvl="2" marL="1635369" indent="-263769"/>
            <a:r>
              <a:t>also not separable from transparency</a:t>
            </a:r>
          </a:p>
        </p:txBody>
      </p:sp>
      <p:sp>
        <p:nvSpPr>
          <p:cNvPr id="1049" name="Shape 1049"/>
          <p:cNvSpPr/>
          <p:nvPr/>
        </p:nvSpPr>
        <p:spPr>
          <a:xfrm>
            <a:off x="9221069" y="7425950"/>
            <a:ext cx="7048501"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900">
                <a:hlinkClick r:id="rId3" invalidUrl="" action="" tgtFrame="" tooltip="" history="1" highlightClick="0" endSnd="0"/>
              </a:defRPr>
            </a:lvl1pPr>
          </a:lstStyle>
          <a:p>
            <a:pPr>
              <a:defRPr i="0"/>
            </a:pPr>
            <a:r>
              <a:rPr i="1">
                <a:hlinkClick r:id="rId3" invalidUrl="" action="" tgtFrame="" tooltip="" history="1" highlightClick="0" endSnd="0"/>
              </a:rPr>
              <a:t>after [Color Use Guidelines for Mapping and Visualization. Brewer, 1994. http://www.personal.psu.edu/faculty/c/a/cab38/ColorSch/Schemes.html]</a:t>
            </a:r>
          </a:p>
        </p:txBody>
      </p:sp>
      <p:pic>
        <p:nvPicPr>
          <p:cNvPr id="1050" name="fig10.1.pdf"/>
          <p:cNvPicPr>
            <a:picLocks noChangeAspect="1"/>
          </p:cNvPicPr>
          <p:nvPr/>
        </p:nvPicPr>
        <p:blipFill>
          <a:blip r:embed="rId4">
            <a:extLst/>
          </a:blip>
          <a:srcRect l="1906" t="38300" r="49907" b="21030"/>
          <a:stretch>
            <a:fillRect/>
          </a:stretch>
        </p:blipFill>
        <p:spPr>
          <a:xfrm>
            <a:off x="-228600" y="1244600"/>
            <a:ext cx="6362700" cy="4083316"/>
          </a:xfrm>
          <a:prstGeom prst="rect">
            <a:avLst/>
          </a:prstGeom>
          <a:ln w="12700">
            <a:miter lim="400000"/>
          </a:ln>
        </p:spPr>
      </p:pic>
      <p:pic>
        <p:nvPicPr>
          <p:cNvPr id="1051" name="fig10.6.pdf"/>
          <p:cNvPicPr>
            <a:picLocks noChangeAspect="1"/>
          </p:cNvPicPr>
          <p:nvPr/>
        </p:nvPicPr>
        <p:blipFill>
          <a:blip r:embed="rId5">
            <a:extLst/>
          </a:blip>
          <a:stretch>
            <a:fillRect/>
          </a:stretch>
        </p:blipFill>
        <p:spPr>
          <a:xfrm>
            <a:off x="6482170" y="482600"/>
            <a:ext cx="10312401" cy="7193218"/>
          </a:xfrm>
          <a:prstGeom prst="rect">
            <a:avLst/>
          </a:prstGeom>
          <a:ln w="12700">
            <a:miter lim="400000"/>
          </a:ln>
        </p:spPr>
      </p:pic>
    </p:spTree>
  </p:cSld>
  <p:clrMapOvr>
    <a:masterClrMapping/>
  </p:clrMapOvr>
  <p:transition xmlns:p14="http://schemas.microsoft.com/office/powerpoint/2010/main" spd="med" advClick="1" p14:dur="1000"/>
</p:sld>
</file>

<file path=ppt/slides/slide10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5" name="Shape 1055"/>
          <p:cNvSpPr/>
          <p:nvPr>
            <p:ph type="title"/>
          </p:nvPr>
        </p:nvSpPr>
        <p:spPr>
          <a:prstGeom prst="rect">
            <a:avLst/>
          </a:prstGeom>
        </p:spPr>
        <p:txBody>
          <a:bodyPr/>
          <a:lstStyle/>
          <a:p>
            <a:pPr/>
            <a:r>
              <a:t>Categorical color: Discriminability constraints</a:t>
            </a:r>
          </a:p>
        </p:txBody>
      </p:sp>
      <p:sp>
        <p:nvSpPr>
          <p:cNvPr id="1056" name="Shape 1056"/>
          <p:cNvSpPr/>
          <p:nvPr>
            <p:ph type="body" sz="half" idx="1"/>
          </p:nvPr>
        </p:nvSpPr>
        <p:spPr>
          <a:xfrm>
            <a:off x="419100" y="1104900"/>
            <a:ext cx="15849600" cy="1968500"/>
          </a:xfrm>
          <a:prstGeom prst="rect">
            <a:avLst/>
          </a:prstGeom>
        </p:spPr>
        <p:txBody>
          <a:bodyPr/>
          <a:lstStyle>
            <a:lvl1pPr marL="793376" indent="-336176"/>
          </a:lstStyle>
          <a:p>
            <a:pPr/>
            <a:r>
              <a:t>noncontiguous small regions of color: only 6-12 bins</a:t>
            </a:r>
          </a:p>
        </p:txBody>
      </p:sp>
      <p:sp>
        <p:nvSpPr>
          <p:cNvPr id="1057" name="Shape 1057"/>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8" name="Picture 6.png"/>
          <p:cNvPicPr>
            <a:picLocks noChangeAspect="1"/>
          </p:cNvPicPr>
          <p:nvPr/>
        </p:nvPicPr>
        <p:blipFill>
          <a:blip r:embed="rId3">
            <a:extLst/>
          </a:blip>
          <a:stretch>
            <a:fillRect/>
          </a:stretch>
        </p:blipFill>
        <p:spPr>
          <a:xfrm>
            <a:off x="4005572" y="1924230"/>
            <a:ext cx="8560594" cy="6061942"/>
          </a:xfrm>
          <a:prstGeom prst="rect">
            <a:avLst/>
          </a:prstGeom>
          <a:ln w="12700">
            <a:solidFill>
              <a:srgbClr val="000000"/>
            </a:solidFill>
            <a:miter lim="400000"/>
          </a:ln>
        </p:spPr>
      </p:pic>
      <p:sp>
        <p:nvSpPr>
          <p:cNvPr id="1059" name="Shape 1059"/>
          <p:cNvSpPr/>
          <p:nvPr/>
        </p:nvSpPr>
        <p:spPr>
          <a:xfrm>
            <a:off x="407269" y="8213350"/>
            <a:ext cx="15849601"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2100">
                <a:hlinkClick r:id="rId4" invalidUrl="" action="" tgtFrame="" tooltip="" history="1" highlightClick="0" endSnd="0"/>
              </a:defRPr>
            </a:lvl1pPr>
          </a:lstStyle>
          <a:p>
            <a:pPr>
              <a:defRPr i="0"/>
            </a:pPr>
            <a:r>
              <a:rPr i="1">
                <a:hlinkClick r:id="rId4" invalidUrl="" action="" tgtFrame="" tooltip="" history="1" highlightClick="0" endSnd="0"/>
              </a:rPr>
              <a:t>[Cinteny: flexible analysis and visualization of synteny and genome rearrangements in multiple organisms. Sinha and Meller. BMC Bioinformatics, 8:82, 2007.]</a:t>
            </a:r>
          </a:p>
        </p:txBody>
      </p:sp>
    </p:spTree>
  </p:cSld>
  <p:clrMapOvr>
    <a:masterClrMapping/>
  </p:clrMapOvr>
  <p:transition xmlns:p14="http://schemas.microsoft.com/office/powerpoint/2010/main" spd="med" advClick="1" p14:dur="1000"/>
</p:sld>
</file>

<file path=ppt/slides/slide10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3" name="Shape 1063"/>
          <p:cNvSpPr/>
          <p:nvPr>
            <p:ph type="title"/>
          </p:nvPr>
        </p:nvSpPr>
        <p:spPr>
          <a:prstGeom prst="rect">
            <a:avLst/>
          </a:prstGeom>
        </p:spPr>
        <p:txBody>
          <a:bodyPr/>
          <a:lstStyle/>
          <a:p>
            <a:pPr/>
            <a:r>
              <a:t>ColorBrewer</a:t>
            </a:r>
          </a:p>
        </p:txBody>
      </p:sp>
      <p:sp>
        <p:nvSpPr>
          <p:cNvPr id="1064" name="Shape 1064"/>
          <p:cNvSpPr/>
          <p:nvPr>
            <p:ph type="body" idx="1"/>
          </p:nvPr>
        </p:nvSpPr>
        <p:spPr>
          <a:prstGeom prst="rect">
            <a:avLst/>
          </a:prstGeom>
        </p:spPr>
        <p:txBody>
          <a:bodyPr/>
          <a:lstStyle/>
          <a:p>
            <a:pPr marL="793376" indent="-336176"/>
            <a:r>
              <a:rPr u="sng">
                <a:hlinkClick r:id="rId2" invalidUrl="" action="" tgtFrame="" tooltip="" history="1" highlightClick="0" endSnd="0"/>
              </a:rPr>
              <a:t>http://www.colorbrewer2.org</a:t>
            </a:r>
          </a:p>
          <a:p>
            <a:pPr marL="793376" indent="-336176"/>
            <a:r>
              <a:t>saturation and area example: size affects salience!</a:t>
            </a:r>
          </a:p>
        </p:txBody>
      </p:sp>
      <p:sp>
        <p:nvSpPr>
          <p:cNvPr id="1065" name="Shape 1065"/>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6" name="brewer-set1-8.png"/>
          <p:cNvPicPr>
            <a:picLocks noChangeAspect="1"/>
          </p:cNvPicPr>
          <p:nvPr/>
        </p:nvPicPr>
        <p:blipFill>
          <a:blip r:embed="rId3">
            <a:extLst/>
          </a:blip>
          <a:stretch>
            <a:fillRect/>
          </a:stretch>
        </p:blipFill>
        <p:spPr>
          <a:xfrm>
            <a:off x="8483600" y="3447265"/>
            <a:ext cx="6858000" cy="4624370"/>
          </a:xfrm>
          <a:prstGeom prst="rect">
            <a:avLst/>
          </a:prstGeom>
          <a:ln w="12700">
            <a:miter lim="400000"/>
          </a:ln>
        </p:spPr>
      </p:pic>
      <p:pic>
        <p:nvPicPr>
          <p:cNvPr id="1067" name="brewer-set3-10.png"/>
          <p:cNvPicPr>
            <a:picLocks noChangeAspect="1"/>
          </p:cNvPicPr>
          <p:nvPr/>
        </p:nvPicPr>
        <p:blipFill>
          <a:blip r:embed="rId4">
            <a:extLst/>
          </a:blip>
          <a:stretch>
            <a:fillRect/>
          </a:stretch>
        </p:blipFill>
        <p:spPr>
          <a:xfrm>
            <a:off x="993882" y="3460737"/>
            <a:ext cx="6842018" cy="4622801"/>
          </a:xfrm>
          <a:prstGeom prst="rect">
            <a:avLst/>
          </a:prstGeom>
          <a:ln w="12700">
            <a:miter lim="400000"/>
          </a:ln>
        </p:spPr>
      </p:pic>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Shape 274"/>
          <p:cNvSpPr/>
          <p:nvPr>
            <p:ph type="title"/>
          </p:nvPr>
        </p:nvSpPr>
        <p:spPr>
          <a:prstGeom prst="rect">
            <a:avLst/>
          </a:prstGeom>
        </p:spPr>
        <p:txBody>
          <a:bodyPr/>
          <a:lstStyle/>
          <a:p>
            <a:pPr/>
            <a:r>
              <a:t>Further reading</a:t>
            </a:r>
          </a:p>
        </p:txBody>
      </p:sp>
      <p:sp>
        <p:nvSpPr>
          <p:cNvPr id="275" name="Shape 275"/>
          <p:cNvSpPr/>
          <p:nvPr>
            <p:ph type="body" idx="1"/>
          </p:nvPr>
        </p:nvSpPr>
        <p:spPr>
          <a:xfrm>
            <a:off x="419100" y="1079500"/>
            <a:ext cx="15849600" cy="7747000"/>
          </a:xfrm>
          <a:prstGeom prst="rect">
            <a:avLst/>
          </a:prstGeom>
        </p:spPr>
        <p:txBody>
          <a:bodyPr>
            <a:normAutofit fontScale="100000" lnSpcReduction="0"/>
          </a:bodyPr>
          <a:lstStyle>
            <a:lvl1pPr marL="342899" indent="-342899">
              <a:defRPr sz="3800"/>
            </a:lvl1pPr>
            <a:lvl2pPr>
              <a:defRPr i="1"/>
            </a:lvl2pPr>
          </a:lstStyle>
          <a:p>
            <a:pPr/>
            <a:r>
              <a:t>Visualization Analysis and Design. Munzner.  AK Peters Visualization Series,  CRC Press, 2014.</a:t>
            </a:r>
          </a:p>
          <a:p>
            <a:pPr lvl="1"/>
            <a:r>
              <a:t>Chap 1: What’s Vis, and Why Do It?</a:t>
            </a:r>
          </a:p>
        </p:txBody>
      </p:sp>
      <p:sp>
        <p:nvSpPr>
          <p:cNvPr id="276" name="Shape 27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9" name="Shape 1069"/>
          <p:cNvSpPr/>
          <p:nvPr>
            <p:ph type="title"/>
          </p:nvPr>
        </p:nvSpPr>
        <p:spPr>
          <a:prstGeom prst="rect">
            <a:avLst/>
          </a:prstGeom>
        </p:spPr>
        <p:txBody>
          <a:bodyPr/>
          <a:lstStyle/>
          <a:p>
            <a:pPr/>
            <a:r>
              <a:t>Ordered color: Rainbow is poor default</a:t>
            </a:r>
          </a:p>
        </p:txBody>
      </p:sp>
      <p:sp>
        <p:nvSpPr>
          <p:cNvPr id="1070" name="Shape 1070"/>
          <p:cNvSpPr/>
          <p:nvPr>
            <p:ph type="body" sz="half" idx="1"/>
          </p:nvPr>
        </p:nvSpPr>
        <p:spPr>
          <a:xfrm>
            <a:off x="419100" y="1092200"/>
            <a:ext cx="6350000" cy="8039100"/>
          </a:xfrm>
          <a:prstGeom prst="rect">
            <a:avLst/>
          </a:prstGeom>
        </p:spPr>
        <p:txBody>
          <a:bodyPr/>
          <a:lstStyle/>
          <a:p>
            <a:pPr marL="768163" indent="-310963">
              <a:defRPr sz="3700"/>
            </a:pPr>
            <a:r>
              <a:t>problems</a:t>
            </a:r>
          </a:p>
          <a:p>
            <a:pPr lvl="1" marL="1150619" indent="-236219">
              <a:defRPr sz="3100"/>
            </a:pPr>
            <a:r>
              <a:t>perceptually unordered</a:t>
            </a:r>
          </a:p>
          <a:p>
            <a:pPr lvl="1" marL="1150619" indent="-236219">
              <a:defRPr sz="3100"/>
            </a:pPr>
            <a:r>
              <a:t>perceptually nonlinear</a:t>
            </a:r>
          </a:p>
          <a:p>
            <a:pPr marL="768163" indent="-310963">
              <a:defRPr sz="3700"/>
            </a:pPr>
            <a:r>
              <a:t>benefits</a:t>
            </a:r>
          </a:p>
          <a:p>
            <a:pPr lvl="1" marL="1150619" indent="-236219">
              <a:defRPr sz="3100"/>
            </a:pPr>
            <a:r>
              <a:t>fine-grained structure visible and nameable</a:t>
            </a:r>
          </a:p>
        </p:txBody>
      </p:sp>
      <p:sp>
        <p:nvSpPr>
          <p:cNvPr id="1071" name="Shape 1071"/>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2" name="rainbow-maps.png"/>
          <p:cNvPicPr>
            <a:picLocks noChangeAspect="1"/>
          </p:cNvPicPr>
          <p:nvPr/>
        </p:nvPicPr>
        <p:blipFill>
          <a:blip r:embed="rId2">
            <a:extLst/>
          </a:blip>
          <a:srcRect l="3400" t="10378" r="3599" b="59708"/>
          <a:stretch>
            <a:fillRect/>
          </a:stretch>
        </p:blipFill>
        <p:spPr>
          <a:xfrm>
            <a:off x="6985000" y="1270000"/>
            <a:ext cx="5905500" cy="622300"/>
          </a:xfrm>
          <a:prstGeom prst="rect">
            <a:avLst/>
          </a:prstGeom>
          <a:ln w="12700">
            <a:miter lim="400000"/>
          </a:ln>
        </p:spPr>
      </p:pic>
      <p:sp>
        <p:nvSpPr>
          <p:cNvPr id="1073" name="Shape 1073"/>
          <p:cNvSpPr/>
          <p:nvPr/>
        </p:nvSpPr>
        <p:spPr>
          <a:xfrm>
            <a:off x="6922369" y="8721350"/>
            <a:ext cx="8445501"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[Transfer Functions in Direct Volume Rendering: Design, Interface, Interaction. Kindlmann. SIGGRAPH 2002 Course Notes]</a:t>
            </a:r>
          </a:p>
        </p:txBody>
      </p:sp>
      <p:grpSp>
        <p:nvGrpSpPr>
          <p:cNvPr id="1078" name="Group 1078"/>
          <p:cNvGrpSpPr/>
          <p:nvPr/>
        </p:nvGrpSpPr>
        <p:grpSpPr>
          <a:xfrm>
            <a:off x="6922369" y="2019300"/>
            <a:ext cx="9436101" cy="2980951"/>
            <a:chOff x="0" y="0"/>
            <a:chExt cx="9436100" cy="2980950"/>
          </a:xfrm>
        </p:grpSpPr>
        <p:grpSp>
          <p:nvGrpSpPr>
            <p:cNvPr id="1076" name="Group 1076"/>
            <p:cNvGrpSpPr/>
            <p:nvPr/>
          </p:nvGrpSpPr>
          <p:grpSpPr>
            <a:xfrm>
              <a:off x="75330" y="0"/>
              <a:ext cx="8966201" cy="2491642"/>
              <a:chOff x="0" y="0"/>
              <a:chExt cx="8966200" cy="2491641"/>
            </a:xfrm>
          </p:grpSpPr>
          <p:pic>
            <p:nvPicPr>
              <p:cNvPr id="1074" name="rulebased-blueyellow-fig1.jpg"/>
              <p:cNvPicPr>
                <a:picLocks noChangeAspect="1"/>
              </p:cNvPicPr>
              <p:nvPr/>
            </p:nvPicPr>
            <p:blipFill>
              <a:blip r:embed="rId4">
                <a:extLst/>
              </a:blip>
              <a:stretch>
                <a:fillRect/>
              </a:stretch>
            </p:blipFill>
            <p:spPr>
              <a:xfrm>
                <a:off x="4521200" y="0"/>
                <a:ext cx="4445000" cy="2486753"/>
              </a:xfrm>
              <a:prstGeom prst="rect">
                <a:avLst/>
              </a:prstGeom>
              <a:ln w="12700" cap="flat">
                <a:noFill/>
                <a:miter lim="400000"/>
              </a:ln>
              <a:effectLst/>
            </p:spPr>
          </p:pic>
          <p:pic>
            <p:nvPicPr>
              <p:cNvPr id="1075" name="rulebased-rainbow-fig5.jpg"/>
              <p:cNvPicPr>
                <a:picLocks noChangeAspect="1"/>
              </p:cNvPicPr>
              <p:nvPr/>
            </p:nvPicPr>
            <p:blipFill>
              <a:blip r:embed="rId5">
                <a:extLst/>
              </a:blip>
              <a:stretch>
                <a:fillRect/>
              </a:stretch>
            </p:blipFill>
            <p:spPr>
              <a:xfrm>
                <a:off x="0" y="0"/>
                <a:ext cx="4445000" cy="2491642"/>
              </a:xfrm>
              <a:prstGeom prst="rect">
                <a:avLst/>
              </a:prstGeom>
              <a:ln w="12700" cap="flat">
                <a:noFill/>
                <a:miter lim="400000"/>
              </a:ln>
              <a:effectLst/>
            </p:spPr>
          </p:pic>
        </p:grpSp>
        <p:sp>
          <p:nvSpPr>
            <p:cNvPr id="1077" name="Shape 1077"/>
            <p:cNvSpPr/>
            <p:nvPr/>
          </p:nvSpPr>
          <p:spPr>
            <a:xfrm>
              <a:off x="0" y="2472950"/>
              <a:ext cx="9436100"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[A Rule-based Tool for Assisting Colormap Selection. Bergman,. Rogowitz, and. Treinish. Proc. IEEE Visualization (Vis), pp. 118–125, 1995.]</a:t>
              </a:r>
              <a:endParaRPr i="1"/>
            </a:p>
          </p:txBody>
        </p:sp>
      </p:grpSp>
      <p:grpSp>
        <p:nvGrpSpPr>
          <p:cNvPr id="1083" name="Group 1083"/>
          <p:cNvGrpSpPr/>
          <p:nvPr/>
        </p:nvGrpSpPr>
        <p:grpSpPr>
          <a:xfrm>
            <a:off x="6922369" y="4991100"/>
            <a:ext cx="9664701" cy="3882651"/>
            <a:chOff x="0" y="0"/>
            <a:chExt cx="9664700" cy="3882650"/>
          </a:xfrm>
        </p:grpSpPr>
        <p:grpSp>
          <p:nvGrpSpPr>
            <p:cNvPr id="1081" name="Group 1081"/>
            <p:cNvGrpSpPr/>
            <p:nvPr/>
          </p:nvGrpSpPr>
          <p:grpSpPr>
            <a:xfrm>
              <a:off x="62630" y="0"/>
              <a:ext cx="8978901" cy="3361152"/>
              <a:chOff x="0" y="0"/>
              <a:chExt cx="8978900" cy="3361151"/>
            </a:xfrm>
          </p:grpSpPr>
          <p:pic>
            <p:nvPicPr>
              <p:cNvPr id="1079" name="colorworry-fig1.png"/>
              <p:cNvPicPr>
                <a:picLocks noChangeAspect="1"/>
              </p:cNvPicPr>
              <p:nvPr/>
            </p:nvPicPr>
            <p:blipFill>
              <a:blip r:embed="rId6">
                <a:extLst/>
              </a:blip>
              <a:srcRect l="4838" t="1796" r="49875" b="1419"/>
              <a:stretch>
                <a:fillRect/>
              </a:stretch>
            </p:blipFill>
            <p:spPr>
              <a:xfrm>
                <a:off x="0" y="0"/>
                <a:ext cx="4445000" cy="3361152"/>
              </a:xfrm>
              <a:prstGeom prst="rect">
                <a:avLst/>
              </a:prstGeom>
              <a:ln w="12700" cap="flat">
                <a:noFill/>
                <a:miter lim="400000"/>
              </a:ln>
              <a:effectLst/>
            </p:spPr>
          </p:pic>
          <p:pic>
            <p:nvPicPr>
              <p:cNvPr id="1080" name="colorworry-fig1.png"/>
              <p:cNvPicPr>
                <a:picLocks noChangeAspect="1"/>
              </p:cNvPicPr>
              <p:nvPr/>
            </p:nvPicPr>
            <p:blipFill>
              <a:blip r:embed="rId6">
                <a:extLst/>
              </a:blip>
              <a:srcRect l="54094" t="1753" r="0" b="1111"/>
              <a:stretch>
                <a:fillRect/>
              </a:stretch>
            </p:blipFill>
            <p:spPr>
              <a:xfrm>
                <a:off x="4533900" y="0"/>
                <a:ext cx="4445000" cy="3327744"/>
              </a:xfrm>
              <a:prstGeom prst="rect">
                <a:avLst/>
              </a:prstGeom>
              <a:ln w="12700" cap="flat">
                <a:noFill/>
                <a:miter lim="400000"/>
              </a:ln>
              <a:effectLst/>
            </p:spPr>
          </p:pic>
        </p:grpSp>
        <p:sp>
          <p:nvSpPr>
            <p:cNvPr id="1082" name="Shape 1082"/>
            <p:cNvSpPr/>
            <p:nvPr/>
          </p:nvSpPr>
          <p:spPr>
            <a:xfrm>
              <a:off x="0" y="3374650"/>
              <a:ext cx="9664700"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[Why Should Engineers Be Worried About Color? Treinish and Rogowitz 1998. http://www.research.ibm.com/people/l/lloydt/color/color.HTM]</a:t>
              </a:r>
              <a:endParaRPr i="1"/>
            </a:p>
          </p:txBody>
        </p:sp>
      </p:grpSp>
      <p:sp>
        <p:nvSpPr>
          <p:cNvPr id="1084" name="Shape 1084"/>
          <p:cNvSpPr/>
          <p:nvPr/>
        </p:nvSpPr>
        <p:spPr>
          <a:xfrm>
            <a:off x="11493500" y="1892300"/>
            <a:ext cx="4724400" cy="26416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1085" name="Shape 1085"/>
          <p:cNvSpPr/>
          <p:nvPr/>
        </p:nvSpPr>
        <p:spPr>
          <a:xfrm>
            <a:off x="11493500" y="4864100"/>
            <a:ext cx="4724400" cy="34671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Tree>
  </p:cSld>
  <p:clrMapOvr>
    <a:masterClrMapping/>
  </p:clrMapOvr>
  <p:transition xmlns:p14="http://schemas.microsoft.com/office/powerpoint/2010/main" spd="med" advClick="1" p14:dur="1000"/>
</p:sld>
</file>

<file path=ppt/slides/slide1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7" name="Shape 1087"/>
          <p:cNvSpPr/>
          <p:nvPr>
            <p:ph type="title"/>
          </p:nvPr>
        </p:nvSpPr>
        <p:spPr>
          <a:prstGeom prst="rect">
            <a:avLst/>
          </a:prstGeom>
        </p:spPr>
        <p:txBody>
          <a:bodyPr/>
          <a:lstStyle/>
          <a:p>
            <a:pPr/>
            <a:r>
              <a:t>Ordered color: Rainbow is poor default</a:t>
            </a:r>
          </a:p>
        </p:txBody>
      </p:sp>
      <p:sp>
        <p:nvSpPr>
          <p:cNvPr id="1088" name="Shape 1088"/>
          <p:cNvSpPr/>
          <p:nvPr>
            <p:ph type="body" sz="half" idx="1"/>
          </p:nvPr>
        </p:nvSpPr>
        <p:spPr>
          <a:xfrm>
            <a:off x="419100" y="1092200"/>
            <a:ext cx="6350000" cy="8039100"/>
          </a:xfrm>
          <a:prstGeom prst="rect">
            <a:avLst/>
          </a:prstGeom>
        </p:spPr>
        <p:txBody>
          <a:bodyPr/>
          <a:lstStyle/>
          <a:p>
            <a:pPr marL="768163" indent="-310963">
              <a:defRPr sz="3700"/>
            </a:pPr>
            <a:r>
              <a:t>problems</a:t>
            </a:r>
          </a:p>
          <a:p>
            <a:pPr lvl="1" marL="1150619" indent="-236219">
              <a:defRPr sz="3100"/>
            </a:pPr>
            <a:r>
              <a:t>perceptually unordered</a:t>
            </a:r>
          </a:p>
          <a:p>
            <a:pPr lvl="1" marL="1150619" indent="-236219">
              <a:defRPr sz="3100"/>
            </a:pPr>
            <a:r>
              <a:t>perceptually nonlinear</a:t>
            </a:r>
          </a:p>
          <a:p>
            <a:pPr marL="768163" indent="-310963">
              <a:defRPr sz="3700"/>
            </a:pPr>
            <a:r>
              <a:t>benefits</a:t>
            </a:r>
          </a:p>
          <a:p>
            <a:pPr lvl="1" marL="1150619" indent="-236219">
              <a:defRPr sz="3100"/>
            </a:pPr>
            <a:r>
              <a:t>fine-grained structure visible and nameable</a:t>
            </a:r>
          </a:p>
          <a:p>
            <a:pPr marL="768163" indent="-310963">
              <a:defRPr sz="3700"/>
            </a:pPr>
            <a:r>
              <a:t>alternatives</a:t>
            </a:r>
          </a:p>
          <a:p>
            <a:pPr lvl="1" marL="1150619" indent="-236219">
              <a:defRPr sz="3100"/>
            </a:pPr>
            <a:r>
              <a:t>large-scale structure: fewer hues</a:t>
            </a:r>
          </a:p>
        </p:txBody>
      </p:sp>
      <p:sp>
        <p:nvSpPr>
          <p:cNvPr id="1089" name="Shape 1089"/>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0" name="rainbow-maps.png"/>
          <p:cNvPicPr>
            <a:picLocks noChangeAspect="1"/>
          </p:cNvPicPr>
          <p:nvPr/>
        </p:nvPicPr>
        <p:blipFill>
          <a:blip r:embed="rId2">
            <a:extLst/>
          </a:blip>
          <a:srcRect l="3400" t="10378" r="3599" b="59708"/>
          <a:stretch>
            <a:fillRect/>
          </a:stretch>
        </p:blipFill>
        <p:spPr>
          <a:xfrm>
            <a:off x="6985000" y="1270000"/>
            <a:ext cx="5905500" cy="622300"/>
          </a:xfrm>
          <a:prstGeom prst="rect">
            <a:avLst/>
          </a:prstGeom>
          <a:ln w="12700">
            <a:miter lim="400000"/>
          </a:ln>
        </p:spPr>
      </p:pic>
      <p:sp>
        <p:nvSpPr>
          <p:cNvPr id="1091" name="Shape 1091"/>
          <p:cNvSpPr/>
          <p:nvPr/>
        </p:nvSpPr>
        <p:spPr>
          <a:xfrm>
            <a:off x="6922369" y="8721350"/>
            <a:ext cx="8445501"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[Transfer Functions in Direct Volume Rendering: Design, Interface, Interaction. Kindlmann. SIGGRAPH 2002 Course Notes]</a:t>
            </a:r>
          </a:p>
        </p:txBody>
      </p:sp>
      <p:grpSp>
        <p:nvGrpSpPr>
          <p:cNvPr id="1096" name="Group 1096"/>
          <p:cNvGrpSpPr/>
          <p:nvPr/>
        </p:nvGrpSpPr>
        <p:grpSpPr>
          <a:xfrm>
            <a:off x="6922369" y="2019300"/>
            <a:ext cx="9436101" cy="2980951"/>
            <a:chOff x="0" y="0"/>
            <a:chExt cx="9436100" cy="2980950"/>
          </a:xfrm>
        </p:grpSpPr>
        <p:grpSp>
          <p:nvGrpSpPr>
            <p:cNvPr id="1094" name="Group 1094"/>
            <p:cNvGrpSpPr/>
            <p:nvPr/>
          </p:nvGrpSpPr>
          <p:grpSpPr>
            <a:xfrm>
              <a:off x="75330" y="0"/>
              <a:ext cx="8966201" cy="2491642"/>
              <a:chOff x="0" y="0"/>
              <a:chExt cx="8966200" cy="2491641"/>
            </a:xfrm>
          </p:grpSpPr>
          <p:pic>
            <p:nvPicPr>
              <p:cNvPr id="1092" name="rulebased-blueyellow-fig1.jpg"/>
              <p:cNvPicPr>
                <a:picLocks noChangeAspect="1"/>
              </p:cNvPicPr>
              <p:nvPr/>
            </p:nvPicPr>
            <p:blipFill>
              <a:blip r:embed="rId4">
                <a:extLst/>
              </a:blip>
              <a:stretch>
                <a:fillRect/>
              </a:stretch>
            </p:blipFill>
            <p:spPr>
              <a:xfrm>
                <a:off x="4521200" y="0"/>
                <a:ext cx="4445000" cy="2486753"/>
              </a:xfrm>
              <a:prstGeom prst="rect">
                <a:avLst/>
              </a:prstGeom>
              <a:ln w="12700" cap="flat">
                <a:noFill/>
                <a:miter lim="400000"/>
              </a:ln>
              <a:effectLst/>
            </p:spPr>
          </p:pic>
          <p:pic>
            <p:nvPicPr>
              <p:cNvPr id="1093" name="rulebased-rainbow-fig5.jpg"/>
              <p:cNvPicPr>
                <a:picLocks noChangeAspect="1"/>
              </p:cNvPicPr>
              <p:nvPr/>
            </p:nvPicPr>
            <p:blipFill>
              <a:blip r:embed="rId5">
                <a:extLst/>
              </a:blip>
              <a:stretch>
                <a:fillRect/>
              </a:stretch>
            </p:blipFill>
            <p:spPr>
              <a:xfrm>
                <a:off x="0" y="0"/>
                <a:ext cx="4445000" cy="2491642"/>
              </a:xfrm>
              <a:prstGeom prst="rect">
                <a:avLst/>
              </a:prstGeom>
              <a:ln w="12700" cap="flat">
                <a:noFill/>
                <a:miter lim="400000"/>
              </a:ln>
              <a:effectLst/>
            </p:spPr>
          </p:pic>
        </p:grpSp>
        <p:sp>
          <p:nvSpPr>
            <p:cNvPr id="1095" name="Shape 1095"/>
            <p:cNvSpPr/>
            <p:nvPr/>
          </p:nvSpPr>
          <p:spPr>
            <a:xfrm>
              <a:off x="0" y="2472950"/>
              <a:ext cx="9436100"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[A Rule-based Tool for Assisting Colormap Selection. Bergman,. Rogowitz, and. Treinish. Proc. IEEE Visualization (Vis), pp. 118–125, 1995.]</a:t>
              </a:r>
              <a:endParaRPr i="1"/>
            </a:p>
          </p:txBody>
        </p:sp>
      </p:grpSp>
      <p:grpSp>
        <p:nvGrpSpPr>
          <p:cNvPr id="1101" name="Group 1101"/>
          <p:cNvGrpSpPr/>
          <p:nvPr/>
        </p:nvGrpSpPr>
        <p:grpSpPr>
          <a:xfrm>
            <a:off x="6922369" y="4991100"/>
            <a:ext cx="9664701" cy="3882651"/>
            <a:chOff x="0" y="0"/>
            <a:chExt cx="9664700" cy="3882650"/>
          </a:xfrm>
        </p:grpSpPr>
        <p:grpSp>
          <p:nvGrpSpPr>
            <p:cNvPr id="1099" name="Group 1099"/>
            <p:cNvGrpSpPr/>
            <p:nvPr/>
          </p:nvGrpSpPr>
          <p:grpSpPr>
            <a:xfrm>
              <a:off x="62630" y="0"/>
              <a:ext cx="8978901" cy="3361152"/>
              <a:chOff x="0" y="0"/>
              <a:chExt cx="8978900" cy="3361151"/>
            </a:xfrm>
          </p:grpSpPr>
          <p:pic>
            <p:nvPicPr>
              <p:cNvPr id="1097" name="colorworry-fig1.png"/>
              <p:cNvPicPr>
                <a:picLocks noChangeAspect="1"/>
              </p:cNvPicPr>
              <p:nvPr/>
            </p:nvPicPr>
            <p:blipFill>
              <a:blip r:embed="rId6">
                <a:extLst/>
              </a:blip>
              <a:srcRect l="4838" t="1796" r="49875" b="1419"/>
              <a:stretch>
                <a:fillRect/>
              </a:stretch>
            </p:blipFill>
            <p:spPr>
              <a:xfrm>
                <a:off x="0" y="0"/>
                <a:ext cx="4445000" cy="3361152"/>
              </a:xfrm>
              <a:prstGeom prst="rect">
                <a:avLst/>
              </a:prstGeom>
              <a:ln w="12700" cap="flat">
                <a:noFill/>
                <a:miter lim="400000"/>
              </a:ln>
              <a:effectLst/>
            </p:spPr>
          </p:pic>
          <p:pic>
            <p:nvPicPr>
              <p:cNvPr id="1098" name="colorworry-fig1.png"/>
              <p:cNvPicPr>
                <a:picLocks noChangeAspect="1"/>
              </p:cNvPicPr>
              <p:nvPr/>
            </p:nvPicPr>
            <p:blipFill>
              <a:blip r:embed="rId6">
                <a:extLst/>
              </a:blip>
              <a:srcRect l="54094" t="1753" r="0" b="1111"/>
              <a:stretch>
                <a:fillRect/>
              </a:stretch>
            </p:blipFill>
            <p:spPr>
              <a:xfrm>
                <a:off x="4533900" y="0"/>
                <a:ext cx="4445000" cy="3327744"/>
              </a:xfrm>
              <a:prstGeom prst="rect">
                <a:avLst/>
              </a:prstGeom>
              <a:ln w="12700" cap="flat">
                <a:noFill/>
                <a:miter lim="400000"/>
              </a:ln>
              <a:effectLst/>
            </p:spPr>
          </p:pic>
        </p:grpSp>
        <p:sp>
          <p:nvSpPr>
            <p:cNvPr id="1100" name="Shape 1100"/>
            <p:cNvSpPr/>
            <p:nvPr/>
          </p:nvSpPr>
          <p:spPr>
            <a:xfrm>
              <a:off x="0" y="3374650"/>
              <a:ext cx="9664700"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[Why Should Engineers Be Worried About Color? Treinish and Rogowitz 1998. http://www.research.ibm.com/people/l/lloydt/color/color.HTM]</a:t>
              </a:r>
              <a:endParaRPr i="1"/>
            </a:p>
          </p:txBody>
        </p:sp>
      </p:grpSp>
      <p:sp>
        <p:nvSpPr>
          <p:cNvPr id="1102" name="Shape 1102"/>
          <p:cNvSpPr/>
          <p:nvPr/>
        </p:nvSpPr>
        <p:spPr>
          <a:xfrm>
            <a:off x="11493500" y="4940300"/>
            <a:ext cx="4724400" cy="34036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Tree>
  </p:cSld>
  <p:clrMapOvr>
    <a:masterClrMapping/>
  </p:clrMapOvr>
  <p:transition xmlns:p14="http://schemas.microsoft.com/office/powerpoint/2010/main" spd="med" advClick="1" p14:dur="1000"/>
</p:sld>
</file>

<file path=ppt/slides/slide1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4" name="Shape 1104"/>
          <p:cNvSpPr/>
          <p:nvPr>
            <p:ph type="title"/>
          </p:nvPr>
        </p:nvSpPr>
        <p:spPr>
          <a:prstGeom prst="rect">
            <a:avLst/>
          </a:prstGeom>
        </p:spPr>
        <p:txBody>
          <a:bodyPr/>
          <a:lstStyle/>
          <a:p>
            <a:pPr/>
            <a:r>
              <a:t>Ordered color: Rainbow is poor default</a:t>
            </a:r>
          </a:p>
        </p:txBody>
      </p:sp>
      <p:sp>
        <p:nvSpPr>
          <p:cNvPr id="1105" name="Shape 1105"/>
          <p:cNvSpPr/>
          <p:nvPr>
            <p:ph type="body" sz="half" idx="1"/>
          </p:nvPr>
        </p:nvSpPr>
        <p:spPr>
          <a:xfrm>
            <a:off x="419100" y="1092200"/>
            <a:ext cx="6350000" cy="8039100"/>
          </a:xfrm>
          <a:prstGeom prst="rect">
            <a:avLst/>
          </a:prstGeom>
        </p:spPr>
        <p:txBody>
          <a:bodyPr/>
          <a:lstStyle/>
          <a:p>
            <a:pPr marL="768163" indent="-310963">
              <a:defRPr sz="3700"/>
            </a:pPr>
            <a:r>
              <a:t>problems</a:t>
            </a:r>
          </a:p>
          <a:p>
            <a:pPr lvl="1" marL="1150619" indent="-236219">
              <a:defRPr sz="3100"/>
            </a:pPr>
            <a:r>
              <a:t>perceptually unordered</a:t>
            </a:r>
          </a:p>
          <a:p>
            <a:pPr lvl="1" marL="1150619" indent="-236219">
              <a:defRPr sz="3100"/>
            </a:pPr>
            <a:r>
              <a:t>perceptually nonlinear</a:t>
            </a:r>
          </a:p>
          <a:p>
            <a:pPr marL="768163" indent="-310963">
              <a:defRPr sz="3700"/>
            </a:pPr>
            <a:r>
              <a:t>benefits</a:t>
            </a:r>
          </a:p>
          <a:p>
            <a:pPr lvl="1" marL="1150619" indent="-236219">
              <a:defRPr sz="3100"/>
            </a:pPr>
            <a:r>
              <a:t>fine-grained structure visible and nameable</a:t>
            </a:r>
          </a:p>
          <a:p>
            <a:pPr marL="768163" indent="-310963">
              <a:defRPr sz="3700"/>
            </a:pPr>
            <a:r>
              <a:t>alternatives</a:t>
            </a:r>
          </a:p>
          <a:p>
            <a:pPr lvl="1" marL="1150619" indent="-236219">
              <a:defRPr sz="3100"/>
            </a:pPr>
            <a:r>
              <a:t>large-scale structure: fewer hues</a:t>
            </a:r>
          </a:p>
          <a:p>
            <a:pPr lvl="1" marL="1150619" indent="-236219">
              <a:defRPr sz="3100"/>
            </a:pPr>
            <a:r>
              <a:t>fine structure: multiple hues with monotonically increasing luminance [eg viridis R/python]</a:t>
            </a:r>
          </a:p>
        </p:txBody>
      </p:sp>
      <p:sp>
        <p:nvSpPr>
          <p:cNvPr id="1106" name="Shape 1106"/>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7" name="rainbow-maps.png"/>
          <p:cNvPicPr>
            <a:picLocks noChangeAspect="1"/>
          </p:cNvPicPr>
          <p:nvPr/>
        </p:nvPicPr>
        <p:blipFill>
          <a:blip r:embed="rId2">
            <a:extLst/>
          </a:blip>
          <a:srcRect l="3400" t="10378" r="3599" b="59708"/>
          <a:stretch>
            <a:fillRect/>
          </a:stretch>
        </p:blipFill>
        <p:spPr>
          <a:xfrm>
            <a:off x="6985000" y="1270000"/>
            <a:ext cx="5905500" cy="622300"/>
          </a:xfrm>
          <a:prstGeom prst="rect">
            <a:avLst/>
          </a:prstGeom>
          <a:ln w="12700">
            <a:miter lim="400000"/>
          </a:ln>
        </p:spPr>
      </p:pic>
      <p:sp>
        <p:nvSpPr>
          <p:cNvPr id="1108" name="Shape 1108"/>
          <p:cNvSpPr/>
          <p:nvPr/>
        </p:nvSpPr>
        <p:spPr>
          <a:xfrm>
            <a:off x="6922369" y="8721350"/>
            <a:ext cx="8445501"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[Transfer Functions in Direct Volume Rendering: Design, Interface, Interaction. Kindlmann. SIGGRAPH 2002 Course Notes]</a:t>
            </a:r>
          </a:p>
        </p:txBody>
      </p:sp>
      <p:grpSp>
        <p:nvGrpSpPr>
          <p:cNvPr id="1113" name="Group 1113"/>
          <p:cNvGrpSpPr/>
          <p:nvPr/>
        </p:nvGrpSpPr>
        <p:grpSpPr>
          <a:xfrm>
            <a:off x="6922369" y="2019300"/>
            <a:ext cx="9436101" cy="2980951"/>
            <a:chOff x="0" y="0"/>
            <a:chExt cx="9436100" cy="2980950"/>
          </a:xfrm>
        </p:grpSpPr>
        <p:grpSp>
          <p:nvGrpSpPr>
            <p:cNvPr id="1111" name="Group 1111"/>
            <p:cNvGrpSpPr/>
            <p:nvPr/>
          </p:nvGrpSpPr>
          <p:grpSpPr>
            <a:xfrm>
              <a:off x="75330" y="0"/>
              <a:ext cx="8966201" cy="2491642"/>
              <a:chOff x="0" y="0"/>
              <a:chExt cx="8966200" cy="2491641"/>
            </a:xfrm>
          </p:grpSpPr>
          <p:pic>
            <p:nvPicPr>
              <p:cNvPr id="1109" name="rulebased-blueyellow-fig1.jpg"/>
              <p:cNvPicPr>
                <a:picLocks noChangeAspect="1"/>
              </p:cNvPicPr>
              <p:nvPr/>
            </p:nvPicPr>
            <p:blipFill>
              <a:blip r:embed="rId4">
                <a:extLst/>
              </a:blip>
              <a:stretch>
                <a:fillRect/>
              </a:stretch>
            </p:blipFill>
            <p:spPr>
              <a:xfrm>
                <a:off x="4521200" y="0"/>
                <a:ext cx="4445000" cy="2486753"/>
              </a:xfrm>
              <a:prstGeom prst="rect">
                <a:avLst/>
              </a:prstGeom>
              <a:ln w="12700" cap="flat">
                <a:noFill/>
                <a:miter lim="400000"/>
              </a:ln>
              <a:effectLst/>
            </p:spPr>
          </p:pic>
          <p:pic>
            <p:nvPicPr>
              <p:cNvPr id="1110" name="rulebased-rainbow-fig5.jpg"/>
              <p:cNvPicPr>
                <a:picLocks noChangeAspect="1"/>
              </p:cNvPicPr>
              <p:nvPr/>
            </p:nvPicPr>
            <p:blipFill>
              <a:blip r:embed="rId5">
                <a:extLst/>
              </a:blip>
              <a:stretch>
                <a:fillRect/>
              </a:stretch>
            </p:blipFill>
            <p:spPr>
              <a:xfrm>
                <a:off x="0" y="0"/>
                <a:ext cx="4445000" cy="2491642"/>
              </a:xfrm>
              <a:prstGeom prst="rect">
                <a:avLst/>
              </a:prstGeom>
              <a:ln w="12700" cap="flat">
                <a:noFill/>
                <a:miter lim="400000"/>
              </a:ln>
              <a:effectLst/>
            </p:spPr>
          </p:pic>
        </p:grpSp>
        <p:sp>
          <p:nvSpPr>
            <p:cNvPr id="1112" name="Shape 1112"/>
            <p:cNvSpPr/>
            <p:nvPr/>
          </p:nvSpPr>
          <p:spPr>
            <a:xfrm>
              <a:off x="0" y="2472950"/>
              <a:ext cx="9436100"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[A Rule-based Tool for Assisting Colormap Selection. Bergman,. Rogowitz, and. Treinish. Proc. IEEE Visualization (Vis), pp. 118–125, 1995.]</a:t>
              </a:r>
              <a:endParaRPr i="1"/>
            </a:p>
          </p:txBody>
        </p:sp>
      </p:grpSp>
      <p:grpSp>
        <p:nvGrpSpPr>
          <p:cNvPr id="1118" name="Group 1118"/>
          <p:cNvGrpSpPr/>
          <p:nvPr/>
        </p:nvGrpSpPr>
        <p:grpSpPr>
          <a:xfrm>
            <a:off x="6922369" y="4991100"/>
            <a:ext cx="9664701" cy="3882651"/>
            <a:chOff x="0" y="0"/>
            <a:chExt cx="9664700" cy="3882650"/>
          </a:xfrm>
        </p:grpSpPr>
        <p:grpSp>
          <p:nvGrpSpPr>
            <p:cNvPr id="1116" name="Group 1116"/>
            <p:cNvGrpSpPr/>
            <p:nvPr/>
          </p:nvGrpSpPr>
          <p:grpSpPr>
            <a:xfrm>
              <a:off x="62630" y="0"/>
              <a:ext cx="8978901" cy="3361152"/>
              <a:chOff x="0" y="0"/>
              <a:chExt cx="8978900" cy="3361151"/>
            </a:xfrm>
          </p:grpSpPr>
          <p:pic>
            <p:nvPicPr>
              <p:cNvPr id="1114" name="colorworry-fig1.png"/>
              <p:cNvPicPr>
                <a:picLocks noChangeAspect="1"/>
              </p:cNvPicPr>
              <p:nvPr/>
            </p:nvPicPr>
            <p:blipFill>
              <a:blip r:embed="rId6">
                <a:extLst/>
              </a:blip>
              <a:srcRect l="4838" t="1796" r="49875" b="1419"/>
              <a:stretch>
                <a:fillRect/>
              </a:stretch>
            </p:blipFill>
            <p:spPr>
              <a:xfrm>
                <a:off x="0" y="0"/>
                <a:ext cx="4445000" cy="3361152"/>
              </a:xfrm>
              <a:prstGeom prst="rect">
                <a:avLst/>
              </a:prstGeom>
              <a:ln w="12700" cap="flat">
                <a:noFill/>
                <a:miter lim="400000"/>
              </a:ln>
              <a:effectLst/>
            </p:spPr>
          </p:pic>
          <p:pic>
            <p:nvPicPr>
              <p:cNvPr id="1115" name="colorworry-fig1.png"/>
              <p:cNvPicPr>
                <a:picLocks noChangeAspect="1"/>
              </p:cNvPicPr>
              <p:nvPr/>
            </p:nvPicPr>
            <p:blipFill>
              <a:blip r:embed="rId6">
                <a:extLst/>
              </a:blip>
              <a:srcRect l="54094" t="1753" r="0" b="1111"/>
              <a:stretch>
                <a:fillRect/>
              </a:stretch>
            </p:blipFill>
            <p:spPr>
              <a:xfrm>
                <a:off x="4533900" y="0"/>
                <a:ext cx="4445000" cy="3327744"/>
              </a:xfrm>
              <a:prstGeom prst="rect">
                <a:avLst/>
              </a:prstGeom>
              <a:ln w="12700" cap="flat">
                <a:noFill/>
                <a:miter lim="400000"/>
              </a:ln>
              <a:effectLst/>
            </p:spPr>
          </p:pic>
        </p:grpSp>
        <p:sp>
          <p:nvSpPr>
            <p:cNvPr id="1117" name="Shape 1117"/>
            <p:cNvSpPr/>
            <p:nvPr/>
          </p:nvSpPr>
          <p:spPr>
            <a:xfrm>
              <a:off x="0" y="3374650"/>
              <a:ext cx="9664700"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[Why Should Engineers Be Worried About Color? Treinish and Rogowitz 1998. http://www.research.ibm.com/people/l/lloydt/color/color.HTM]</a:t>
              </a:r>
              <a:endParaRPr i="1"/>
            </a:p>
          </p:txBody>
        </p:sp>
      </p:grpSp>
    </p:spTree>
  </p:cSld>
  <p:clrMapOvr>
    <a:masterClrMapping/>
  </p:clrMapOvr>
  <p:transition xmlns:p14="http://schemas.microsoft.com/office/powerpoint/2010/main" spd="med" advClick="1" p14:dur="1000"/>
</p:sld>
</file>

<file path=ppt/slides/slide1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0" name="Shape 1120"/>
          <p:cNvSpPr/>
          <p:nvPr>
            <p:ph type="title"/>
          </p:nvPr>
        </p:nvSpPr>
        <p:spPr>
          <a:prstGeom prst="rect">
            <a:avLst/>
          </a:prstGeom>
        </p:spPr>
        <p:txBody>
          <a:bodyPr/>
          <a:lstStyle/>
          <a:p>
            <a:pPr/>
            <a:r>
              <a:t>Ordered color: Rainbow is poor default</a:t>
            </a:r>
          </a:p>
        </p:txBody>
      </p:sp>
      <p:sp>
        <p:nvSpPr>
          <p:cNvPr id="1121" name="Shape 1121"/>
          <p:cNvSpPr/>
          <p:nvPr>
            <p:ph type="body" sz="half" idx="1"/>
          </p:nvPr>
        </p:nvSpPr>
        <p:spPr>
          <a:xfrm>
            <a:off x="419100" y="1092200"/>
            <a:ext cx="6350000" cy="8039100"/>
          </a:xfrm>
          <a:prstGeom prst="rect">
            <a:avLst/>
          </a:prstGeom>
        </p:spPr>
        <p:txBody>
          <a:bodyPr/>
          <a:lstStyle/>
          <a:p>
            <a:pPr marL="768163" indent="-310963">
              <a:defRPr sz="3700"/>
            </a:pPr>
            <a:r>
              <a:t>problems</a:t>
            </a:r>
          </a:p>
          <a:p>
            <a:pPr lvl="1" marL="1150619" indent="-236219">
              <a:defRPr sz="3100"/>
            </a:pPr>
            <a:r>
              <a:t>perceptually unordered</a:t>
            </a:r>
          </a:p>
          <a:p>
            <a:pPr lvl="1" marL="1150619" indent="-236219">
              <a:defRPr sz="3100"/>
            </a:pPr>
            <a:r>
              <a:t>perceptually nonlinear</a:t>
            </a:r>
          </a:p>
          <a:p>
            <a:pPr marL="768163" indent="-310963">
              <a:defRPr sz="3700"/>
            </a:pPr>
            <a:r>
              <a:t>benefits</a:t>
            </a:r>
          </a:p>
          <a:p>
            <a:pPr lvl="1" marL="1150619" indent="-236219">
              <a:defRPr sz="3100"/>
            </a:pPr>
            <a:r>
              <a:t>fine-grained structure visible and nameable</a:t>
            </a:r>
          </a:p>
          <a:p>
            <a:pPr marL="768163" indent="-310963">
              <a:defRPr sz="3700"/>
            </a:pPr>
            <a:r>
              <a:t>alternatives</a:t>
            </a:r>
          </a:p>
          <a:p>
            <a:pPr lvl="1" marL="1150619" indent="-236219">
              <a:defRPr sz="3100"/>
            </a:pPr>
            <a:r>
              <a:t>large-scale structure: fewer hues</a:t>
            </a:r>
          </a:p>
          <a:p>
            <a:pPr lvl="1" marL="1150619" indent="-236219">
              <a:defRPr sz="3100"/>
            </a:pPr>
            <a:r>
              <a:t>fine structure: multiple hues with monotonically increasing luminance [eg viridis R/python] </a:t>
            </a:r>
          </a:p>
          <a:p>
            <a:pPr lvl="1" marL="1150619" indent="-236219">
              <a:defRPr sz="3100"/>
            </a:pPr>
            <a:r>
              <a:t>segmented rainbows for binned</a:t>
            </a:r>
          </a:p>
          <a:p>
            <a:pPr lvl="2" marL="1644161" indent="-272561">
              <a:defRPr sz="3100"/>
            </a:pPr>
            <a:r>
              <a:t>or categorical</a:t>
            </a:r>
          </a:p>
        </p:txBody>
      </p:sp>
      <p:sp>
        <p:nvSpPr>
          <p:cNvPr id="1122" name="Shape 1122"/>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3" name="rainbow-maps.png"/>
          <p:cNvPicPr>
            <a:picLocks noChangeAspect="1"/>
          </p:cNvPicPr>
          <p:nvPr/>
        </p:nvPicPr>
        <p:blipFill>
          <a:blip r:embed="rId2">
            <a:extLst/>
          </a:blip>
          <a:srcRect l="3400" t="10378" r="3599" b="59708"/>
          <a:stretch>
            <a:fillRect/>
          </a:stretch>
        </p:blipFill>
        <p:spPr>
          <a:xfrm>
            <a:off x="6985000" y="1270000"/>
            <a:ext cx="5905500" cy="622300"/>
          </a:xfrm>
          <a:prstGeom prst="rect">
            <a:avLst/>
          </a:prstGeom>
          <a:ln w="12700">
            <a:miter lim="400000"/>
          </a:ln>
        </p:spPr>
      </p:pic>
      <p:pic>
        <p:nvPicPr>
          <p:cNvPr id="1124" name="rainbow-pts.png"/>
          <p:cNvPicPr>
            <a:picLocks noChangeAspect="1"/>
          </p:cNvPicPr>
          <p:nvPr/>
        </p:nvPicPr>
        <p:blipFill>
          <a:blip r:embed="rId3">
            <a:extLst/>
          </a:blip>
          <a:srcRect l="3599" t="20560" r="4000" b="21386"/>
          <a:stretch>
            <a:fillRect/>
          </a:stretch>
        </p:blipFill>
        <p:spPr>
          <a:xfrm>
            <a:off x="901700" y="8369300"/>
            <a:ext cx="5867400" cy="609600"/>
          </a:xfrm>
          <a:prstGeom prst="rect">
            <a:avLst/>
          </a:prstGeom>
          <a:ln w="12700">
            <a:miter lim="400000"/>
          </a:ln>
        </p:spPr>
      </p:pic>
      <p:sp>
        <p:nvSpPr>
          <p:cNvPr id="1125" name="Shape 1125"/>
          <p:cNvSpPr/>
          <p:nvPr/>
        </p:nvSpPr>
        <p:spPr>
          <a:xfrm>
            <a:off x="6922369" y="8721350"/>
            <a:ext cx="8445501"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400">
                <a:hlinkClick r:id="rId4" invalidUrl="" action="" tgtFrame="" tooltip="" history="1" highlightClick="0" endSnd="0"/>
              </a:defRPr>
            </a:lvl1pPr>
          </a:lstStyle>
          <a:p>
            <a:pPr>
              <a:defRPr i="0"/>
            </a:pPr>
            <a:r>
              <a:rPr i="1">
                <a:hlinkClick r:id="rId4" invalidUrl="" action="" tgtFrame="" tooltip="" history="1" highlightClick="0" endSnd="0"/>
              </a:rPr>
              <a:t>[Transfer Functions in Direct Volume Rendering: Design, Interface, Interaction. Kindlmann. SIGGRAPH 2002 Course Notes]</a:t>
            </a:r>
          </a:p>
        </p:txBody>
      </p:sp>
      <p:grpSp>
        <p:nvGrpSpPr>
          <p:cNvPr id="1130" name="Group 1130"/>
          <p:cNvGrpSpPr/>
          <p:nvPr/>
        </p:nvGrpSpPr>
        <p:grpSpPr>
          <a:xfrm>
            <a:off x="6922369" y="2019300"/>
            <a:ext cx="9436101" cy="2980951"/>
            <a:chOff x="0" y="0"/>
            <a:chExt cx="9436100" cy="2980950"/>
          </a:xfrm>
        </p:grpSpPr>
        <p:grpSp>
          <p:nvGrpSpPr>
            <p:cNvPr id="1128" name="Group 1128"/>
            <p:cNvGrpSpPr/>
            <p:nvPr/>
          </p:nvGrpSpPr>
          <p:grpSpPr>
            <a:xfrm>
              <a:off x="75330" y="0"/>
              <a:ext cx="8966201" cy="2491642"/>
              <a:chOff x="0" y="0"/>
              <a:chExt cx="8966200" cy="2491641"/>
            </a:xfrm>
          </p:grpSpPr>
          <p:pic>
            <p:nvPicPr>
              <p:cNvPr id="1126" name="rulebased-blueyellow-fig1.jpg"/>
              <p:cNvPicPr>
                <a:picLocks noChangeAspect="1"/>
              </p:cNvPicPr>
              <p:nvPr/>
            </p:nvPicPr>
            <p:blipFill>
              <a:blip r:embed="rId5">
                <a:extLst/>
              </a:blip>
              <a:stretch>
                <a:fillRect/>
              </a:stretch>
            </p:blipFill>
            <p:spPr>
              <a:xfrm>
                <a:off x="4521200" y="0"/>
                <a:ext cx="4445000" cy="2486753"/>
              </a:xfrm>
              <a:prstGeom prst="rect">
                <a:avLst/>
              </a:prstGeom>
              <a:ln w="12700" cap="flat">
                <a:noFill/>
                <a:miter lim="400000"/>
              </a:ln>
              <a:effectLst/>
            </p:spPr>
          </p:pic>
          <p:pic>
            <p:nvPicPr>
              <p:cNvPr id="1127" name="rulebased-rainbow-fig5.jpg"/>
              <p:cNvPicPr>
                <a:picLocks noChangeAspect="1"/>
              </p:cNvPicPr>
              <p:nvPr/>
            </p:nvPicPr>
            <p:blipFill>
              <a:blip r:embed="rId6">
                <a:extLst/>
              </a:blip>
              <a:stretch>
                <a:fillRect/>
              </a:stretch>
            </p:blipFill>
            <p:spPr>
              <a:xfrm>
                <a:off x="0" y="0"/>
                <a:ext cx="4445000" cy="2491642"/>
              </a:xfrm>
              <a:prstGeom prst="rect">
                <a:avLst/>
              </a:prstGeom>
              <a:ln w="12700" cap="flat">
                <a:noFill/>
                <a:miter lim="400000"/>
              </a:ln>
              <a:effectLst/>
            </p:spPr>
          </p:pic>
        </p:grpSp>
        <p:sp>
          <p:nvSpPr>
            <p:cNvPr id="1129" name="Shape 1129"/>
            <p:cNvSpPr/>
            <p:nvPr/>
          </p:nvSpPr>
          <p:spPr>
            <a:xfrm>
              <a:off x="0" y="2472950"/>
              <a:ext cx="9436100"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4" invalidUrl="" action="" tgtFrame="" tooltip="" history="1" highlightClick="0" endSnd="0"/>
                </a:defRPr>
              </a:lvl1pPr>
            </a:lstStyle>
            <a:p>
              <a:pPr>
                <a:defRPr i="0"/>
              </a:pPr>
              <a:r>
                <a:rPr i="1">
                  <a:hlinkClick r:id="rId4" invalidUrl="" action="" tgtFrame="" tooltip="" history="1" highlightClick="0" endSnd="0"/>
                </a:rPr>
                <a:t>[A Rule-based Tool for Assisting Colormap Selection. Bergman,. Rogowitz, and. Treinish. Proc. IEEE Visualization (Vis), pp. 118–125, 1995.]</a:t>
              </a:r>
              <a:endParaRPr i="1"/>
            </a:p>
          </p:txBody>
        </p:sp>
      </p:grpSp>
      <p:grpSp>
        <p:nvGrpSpPr>
          <p:cNvPr id="1135" name="Group 1135"/>
          <p:cNvGrpSpPr/>
          <p:nvPr/>
        </p:nvGrpSpPr>
        <p:grpSpPr>
          <a:xfrm>
            <a:off x="6922369" y="4991100"/>
            <a:ext cx="9664701" cy="3882651"/>
            <a:chOff x="0" y="0"/>
            <a:chExt cx="9664700" cy="3882650"/>
          </a:xfrm>
        </p:grpSpPr>
        <p:grpSp>
          <p:nvGrpSpPr>
            <p:cNvPr id="1133" name="Group 1133"/>
            <p:cNvGrpSpPr/>
            <p:nvPr/>
          </p:nvGrpSpPr>
          <p:grpSpPr>
            <a:xfrm>
              <a:off x="62630" y="0"/>
              <a:ext cx="8978901" cy="3361152"/>
              <a:chOff x="0" y="0"/>
              <a:chExt cx="8978900" cy="3361151"/>
            </a:xfrm>
          </p:grpSpPr>
          <p:pic>
            <p:nvPicPr>
              <p:cNvPr id="1131" name="colorworry-fig1.png"/>
              <p:cNvPicPr>
                <a:picLocks noChangeAspect="1"/>
              </p:cNvPicPr>
              <p:nvPr/>
            </p:nvPicPr>
            <p:blipFill>
              <a:blip r:embed="rId7">
                <a:extLst/>
              </a:blip>
              <a:srcRect l="4838" t="1796" r="49875" b="1419"/>
              <a:stretch>
                <a:fillRect/>
              </a:stretch>
            </p:blipFill>
            <p:spPr>
              <a:xfrm>
                <a:off x="0" y="0"/>
                <a:ext cx="4445000" cy="3361152"/>
              </a:xfrm>
              <a:prstGeom prst="rect">
                <a:avLst/>
              </a:prstGeom>
              <a:ln w="12700" cap="flat">
                <a:noFill/>
                <a:miter lim="400000"/>
              </a:ln>
              <a:effectLst/>
            </p:spPr>
          </p:pic>
          <p:pic>
            <p:nvPicPr>
              <p:cNvPr id="1132" name="colorworry-fig1.png"/>
              <p:cNvPicPr>
                <a:picLocks noChangeAspect="1"/>
              </p:cNvPicPr>
              <p:nvPr/>
            </p:nvPicPr>
            <p:blipFill>
              <a:blip r:embed="rId7">
                <a:extLst/>
              </a:blip>
              <a:srcRect l="54094" t="1753" r="0" b="1111"/>
              <a:stretch>
                <a:fillRect/>
              </a:stretch>
            </p:blipFill>
            <p:spPr>
              <a:xfrm>
                <a:off x="4533900" y="0"/>
                <a:ext cx="4445000" cy="3327744"/>
              </a:xfrm>
              <a:prstGeom prst="rect">
                <a:avLst/>
              </a:prstGeom>
              <a:ln w="12700" cap="flat">
                <a:noFill/>
                <a:miter lim="400000"/>
              </a:ln>
              <a:effectLst/>
            </p:spPr>
          </p:pic>
        </p:grpSp>
        <p:sp>
          <p:nvSpPr>
            <p:cNvPr id="1134" name="Shape 1134"/>
            <p:cNvSpPr/>
            <p:nvPr/>
          </p:nvSpPr>
          <p:spPr>
            <a:xfrm>
              <a:off x="0" y="3374650"/>
              <a:ext cx="9664700"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4" invalidUrl="" action="" tgtFrame="" tooltip="" history="1" highlightClick="0" endSnd="0"/>
                </a:defRPr>
              </a:lvl1pPr>
            </a:lstStyle>
            <a:p>
              <a:pPr>
                <a:defRPr i="0"/>
              </a:pPr>
              <a:r>
                <a:rPr i="1">
                  <a:hlinkClick r:id="rId4" invalidUrl="" action="" tgtFrame="" tooltip="" history="1" highlightClick="0" endSnd="0"/>
                </a:rPr>
                <a:t>[Why Should Engineers Be Worried About Color? Treinish and Rogowitz 1998. http://www.research.ibm.com/people/l/lloydt/color/color.HTM]</a:t>
              </a:r>
              <a:endParaRPr i="1"/>
            </a:p>
          </p:txBody>
        </p:sp>
      </p:grpSp>
    </p:spTree>
  </p:cSld>
  <p:clrMapOvr>
    <a:masterClrMapping/>
  </p:clrMapOvr>
  <p:transition xmlns:p14="http://schemas.microsoft.com/office/powerpoint/2010/main" spd="med" advClick="1" p14:dur="1000"/>
</p:sld>
</file>

<file path=ppt/slides/slide1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7" name="Shape 1137"/>
          <p:cNvSpPr/>
          <p:nvPr>
            <p:ph type="title"/>
          </p:nvPr>
        </p:nvSpPr>
        <p:spPr>
          <a:prstGeom prst="rect">
            <a:avLst/>
          </a:prstGeom>
        </p:spPr>
        <p:txBody>
          <a:bodyPr/>
          <a:lstStyle/>
          <a:p>
            <a:pPr/>
            <a:r>
              <a:t>Viridis</a:t>
            </a:r>
          </a:p>
        </p:txBody>
      </p:sp>
      <p:sp>
        <p:nvSpPr>
          <p:cNvPr id="1138" name="Shape 1138"/>
          <p:cNvSpPr/>
          <p:nvPr>
            <p:ph type="body" sz="quarter" idx="1"/>
          </p:nvPr>
        </p:nvSpPr>
        <p:spPr>
          <a:xfrm>
            <a:off x="419100" y="1054100"/>
            <a:ext cx="7158995" cy="2224636"/>
          </a:xfrm>
          <a:prstGeom prst="rect">
            <a:avLst/>
          </a:prstGeom>
        </p:spPr>
        <p:txBody>
          <a:bodyPr/>
          <a:lstStyle/>
          <a:p>
            <a:pPr/>
            <a:r>
              <a:t>colorful, perceptually uniform, colorblind-safe, monotonically increasing luminance</a:t>
            </a:r>
          </a:p>
        </p:txBody>
      </p:sp>
      <p:sp>
        <p:nvSpPr>
          <p:cNvPr id="1139" name="Shape 1139"/>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0" name="viridis-greyscale.png"/>
          <p:cNvPicPr>
            <a:picLocks noChangeAspect="1"/>
          </p:cNvPicPr>
          <p:nvPr/>
        </p:nvPicPr>
        <p:blipFill>
          <a:blip r:embed="rId2">
            <a:extLst/>
          </a:blip>
          <a:stretch>
            <a:fillRect/>
          </a:stretch>
        </p:blipFill>
        <p:spPr>
          <a:xfrm>
            <a:off x="8114266" y="4752111"/>
            <a:ext cx="5899725" cy="4214089"/>
          </a:xfrm>
          <a:prstGeom prst="rect">
            <a:avLst/>
          </a:prstGeom>
          <a:ln w="12700">
            <a:miter lim="400000"/>
          </a:ln>
        </p:spPr>
      </p:pic>
      <p:pic>
        <p:nvPicPr>
          <p:cNvPr id="1141" name="viridis-colorblind.png"/>
          <p:cNvPicPr>
            <a:picLocks noChangeAspect="1"/>
          </p:cNvPicPr>
          <p:nvPr/>
        </p:nvPicPr>
        <p:blipFill>
          <a:blip r:embed="rId3">
            <a:extLst/>
          </a:blip>
          <a:stretch>
            <a:fillRect/>
          </a:stretch>
        </p:blipFill>
        <p:spPr>
          <a:xfrm>
            <a:off x="8142468" y="283112"/>
            <a:ext cx="5871523" cy="4193945"/>
          </a:xfrm>
          <a:prstGeom prst="rect">
            <a:avLst/>
          </a:prstGeom>
          <a:ln w="12700">
            <a:miter lim="400000"/>
          </a:ln>
        </p:spPr>
      </p:pic>
      <p:pic>
        <p:nvPicPr>
          <p:cNvPr id="1142" name="viridis-colors.png"/>
          <p:cNvPicPr>
            <a:picLocks noChangeAspect="1"/>
          </p:cNvPicPr>
          <p:nvPr/>
        </p:nvPicPr>
        <p:blipFill>
          <a:blip r:embed="rId4">
            <a:extLst/>
          </a:blip>
          <a:stretch>
            <a:fillRect/>
          </a:stretch>
        </p:blipFill>
        <p:spPr>
          <a:xfrm>
            <a:off x="749364" y="3496857"/>
            <a:ext cx="5949748" cy="4249820"/>
          </a:xfrm>
          <a:prstGeom prst="rect">
            <a:avLst/>
          </a:prstGeom>
          <a:ln w="12700">
            <a:miter lim="400000"/>
          </a:ln>
        </p:spPr>
      </p:pic>
      <p:sp>
        <p:nvSpPr>
          <p:cNvPr id="1143" name="Shape 1143"/>
          <p:cNvSpPr/>
          <p:nvPr/>
        </p:nvSpPr>
        <p:spPr>
          <a:xfrm>
            <a:off x="292100" y="7829550"/>
            <a:ext cx="7695167" cy="114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stStyle>
          <a:p>
            <a:pPr/>
            <a:r>
              <a:t>https://cran.r-project.org/web/packages/viridis/vignettes/intro-to-viridis.html</a:t>
            </a:r>
          </a:p>
        </p:txBody>
      </p:sp>
      <p:pic>
        <p:nvPicPr>
          <p:cNvPr id="1144" name=""/>
          <p:cNvPicPr>
            <a:picLocks noChangeAspect="0"/>
          </p:cNvPicPr>
          <p:nvPr/>
        </p:nvPicPr>
        <p:blipFill>
          <a:blip r:embed="rId5">
            <a:extLst/>
          </a:blip>
          <a:stretch>
            <a:fillRect/>
          </a:stretch>
        </p:blipFill>
        <p:spPr>
          <a:xfrm>
            <a:off x="222111" y="6299734"/>
            <a:ext cx="6783528" cy="1616079"/>
          </a:xfrm>
          <a:prstGeom prst="rect">
            <a:avLst/>
          </a:prstGeom>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44" grpId="1"/>
    </p:bldLst>
  </p:timing>
</p:sld>
</file>

<file path=ppt/slides/slide1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47" name="Shape 1147"/>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48" name="Shape 1148"/>
          <p:cNvSpPr/>
          <p:nvPr>
            <p:ph type="title"/>
          </p:nvPr>
        </p:nvSpPr>
        <p:spPr>
          <a:prstGeom prst="rect">
            <a:avLst/>
          </a:prstGeom>
        </p:spPr>
        <p:txBody>
          <a:bodyPr/>
          <a:lstStyle/>
          <a:p>
            <a:pPr/>
            <a:r>
              <a:t>Map other channels</a:t>
            </a:r>
          </a:p>
        </p:txBody>
      </p:sp>
      <p:sp>
        <p:nvSpPr>
          <p:cNvPr id="1149" name="Shape 1149"/>
          <p:cNvSpPr/>
          <p:nvPr>
            <p:ph type="body" idx="1"/>
          </p:nvPr>
        </p:nvSpPr>
        <p:spPr>
          <a:xfrm>
            <a:off x="419100" y="1104900"/>
            <a:ext cx="9448800" cy="8039100"/>
          </a:xfrm>
          <a:prstGeom prst="rect">
            <a:avLst/>
          </a:prstGeom>
        </p:spPr>
        <p:txBody>
          <a:bodyPr/>
          <a:lstStyle/>
          <a:p>
            <a:pPr marL="793376" indent="-336176"/>
            <a:r>
              <a:t>size</a:t>
            </a:r>
          </a:p>
          <a:p>
            <a:pPr lvl="1" marL="1173480" indent="-259080"/>
            <a:r>
              <a:t>length accurate, 2D area ok, 3D volume poor</a:t>
            </a:r>
          </a:p>
          <a:p>
            <a:pPr marL="793376" indent="-336176"/>
            <a:r>
              <a:t>angle</a:t>
            </a:r>
          </a:p>
          <a:p>
            <a:pPr lvl="1" marL="1173480" indent="-259080"/>
            <a:r>
              <a:t>nonlinear accuracy</a:t>
            </a:r>
          </a:p>
          <a:p>
            <a:pPr lvl="2" marL="1635369" indent="-263769"/>
            <a:r>
              <a:t>horizontal, vertical, exact diagonal</a:t>
            </a:r>
          </a:p>
          <a:p>
            <a:pPr marL="793376" indent="-336176"/>
            <a:r>
              <a:t>shape</a:t>
            </a:r>
          </a:p>
          <a:p>
            <a:pPr lvl="1" marL="1173480" indent="-259080"/>
            <a:r>
              <a:t>complex combination of lower-level primitives</a:t>
            </a:r>
          </a:p>
          <a:p>
            <a:pPr lvl="1" marL="1173480" indent="-259080"/>
            <a:r>
              <a:t>many bins</a:t>
            </a:r>
          </a:p>
          <a:p>
            <a:pPr marL="793376" indent="-336176"/>
            <a:r>
              <a:t>motion</a:t>
            </a:r>
          </a:p>
          <a:p>
            <a:pPr lvl="1" marL="1173480" indent="-259080"/>
            <a:r>
              <a:t>highly separable against static</a:t>
            </a:r>
          </a:p>
          <a:p>
            <a:pPr lvl="2" marL="1635369" indent="-263769"/>
            <a:r>
              <a:t>binary: great for highlighting</a:t>
            </a:r>
          </a:p>
          <a:p>
            <a:pPr lvl="1" marL="1173480" indent="-259080"/>
            <a:r>
              <a:t>use with care to avoid irritation</a:t>
            </a:r>
          </a:p>
        </p:txBody>
      </p:sp>
      <p:pic>
        <p:nvPicPr>
          <p:cNvPr id="1150" name="fig10.1.pdf"/>
          <p:cNvPicPr>
            <a:picLocks noChangeAspect="1"/>
          </p:cNvPicPr>
          <p:nvPr/>
        </p:nvPicPr>
        <p:blipFill>
          <a:blip r:embed="rId3">
            <a:extLst/>
          </a:blip>
          <a:srcRect l="52390" t="8379" r="0" b="0"/>
          <a:stretch>
            <a:fillRect/>
          </a:stretch>
        </p:blipFill>
        <p:spPr>
          <a:xfrm>
            <a:off x="10058400" y="876299"/>
            <a:ext cx="5393394" cy="7892149"/>
          </a:xfrm>
          <a:prstGeom prst="rect">
            <a:avLst/>
          </a:prstGeom>
          <a:ln w="12700">
            <a:miter lim="400000"/>
          </a:ln>
        </p:spPr>
      </p:pic>
    </p:spTree>
  </p:cSld>
  <p:clrMapOvr>
    <a:masterClrMapping/>
  </p:clrMapOvr>
  <p:transition xmlns:p14="http://schemas.microsoft.com/office/powerpoint/2010/main" spd="med" advClick="1" p14:dur="1000"/>
</p:sld>
</file>

<file path=ppt/slides/slide1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54" name="Shape 1154"/>
          <p:cNvSpPr/>
          <p:nvPr>
            <p:ph type="title"/>
          </p:nvPr>
        </p:nvSpPr>
        <p:spPr>
          <a:prstGeom prst="rect">
            <a:avLst/>
          </a:prstGeom>
        </p:spPr>
        <p:txBody>
          <a:bodyPr/>
          <a:lstStyle/>
          <a:p>
            <a:pPr/>
            <a:r>
              <a:t>Angle</a:t>
            </a:r>
          </a:p>
        </p:txBody>
      </p:sp>
      <p:sp>
        <p:nvSpPr>
          <p:cNvPr id="1155" name="Shape 1155"/>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56" name="fig10.14.pdf"/>
          <p:cNvPicPr>
            <a:picLocks noChangeAspect="1"/>
          </p:cNvPicPr>
          <p:nvPr/>
        </p:nvPicPr>
        <p:blipFill>
          <a:blip r:embed="rId3">
            <a:extLst/>
          </a:blip>
          <a:stretch>
            <a:fillRect/>
          </a:stretch>
        </p:blipFill>
        <p:spPr>
          <a:xfrm>
            <a:off x="512536" y="1371600"/>
            <a:ext cx="14960601" cy="3433581"/>
          </a:xfrm>
          <a:prstGeom prst="rect">
            <a:avLst/>
          </a:prstGeom>
          <a:ln w="12700">
            <a:miter lim="400000"/>
          </a:ln>
        </p:spPr>
      </p:pic>
    </p:spTree>
  </p:cSld>
  <p:clrMapOvr>
    <a:masterClrMapping/>
  </p:clrMapOvr>
  <p:transition xmlns:p14="http://schemas.microsoft.com/office/powerpoint/2010/main" spd="med" advClick="1" p14:dur="1000"/>
</p:sld>
</file>

<file path=ppt/slides/slide1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0" name="Shape 1160"/>
          <p:cNvSpPr/>
          <p:nvPr>
            <p:ph type="title"/>
          </p:nvPr>
        </p:nvSpPr>
        <p:spPr>
          <a:prstGeom prst="rect">
            <a:avLst/>
          </a:prstGeom>
        </p:spPr>
        <p:txBody>
          <a:bodyPr/>
          <a:lstStyle/>
          <a:p>
            <a:pPr/>
            <a:r>
              <a:t>Further reading</a:t>
            </a:r>
          </a:p>
        </p:txBody>
      </p:sp>
      <p:sp>
        <p:nvSpPr>
          <p:cNvPr id="1161" name="Shape 1161"/>
          <p:cNvSpPr/>
          <p:nvPr>
            <p:ph type="body" idx="1"/>
          </p:nvPr>
        </p:nvSpPr>
        <p:spPr>
          <a:xfrm>
            <a:off x="419100" y="1079500"/>
            <a:ext cx="15849600" cy="7747000"/>
          </a:xfrm>
          <a:prstGeom prst="rect">
            <a:avLst/>
          </a:prstGeom>
        </p:spPr>
        <p:txBody>
          <a:bodyPr>
            <a:normAutofit fontScale="100000" lnSpcReduction="0"/>
          </a:bodyPr>
          <a:lstStyle/>
          <a:p>
            <a:pPr marL="660082" indent="-271462" defTabSz="1036320">
              <a:spcBef>
                <a:spcPts val="800"/>
              </a:spcBef>
              <a:defRPr sz="3230"/>
            </a:pPr>
            <a:r>
              <a:t>Visualization Analysis and Design. Munzner.  AK Peters Visualization Series, CRC Press, 2014</a:t>
            </a:r>
          </a:p>
          <a:p>
            <a:pPr lvl="1" marL="984503" indent="-207263" defTabSz="1036320">
              <a:spcBef>
                <a:spcPts val="700"/>
              </a:spcBef>
              <a:defRPr i="1" sz="2720"/>
            </a:pPr>
            <a:r>
              <a:t>Chap 10: Map Color and Other Channels</a:t>
            </a:r>
          </a:p>
          <a:p>
            <a:pPr marL="660082" indent="-271462" defTabSz="1036320">
              <a:spcBef>
                <a:spcPts val="800"/>
              </a:spcBef>
              <a:defRPr sz="3230"/>
            </a:pPr>
            <a:r>
              <a:rPr>
                <a:latin typeface="+mn-lt"/>
                <a:ea typeface="+mn-ea"/>
                <a:cs typeface="+mn-cs"/>
                <a:sym typeface="Rockwell"/>
              </a:rPr>
              <a:t>ColorBrewer</a:t>
            </a:r>
            <a:r>
              <a:t>, Brewer.</a:t>
            </a:r>
          </a:p>
          <a:p>
            <a:pPr lvl="1" marL="1023366" indent="-246126" defTabSz="1036320">
              <a:spcBef>
                <a:spcPts val="700"/>
              </a:spcBef>
              <a:defRPr sz="3230"/>
            </a:pPr>
            <a:r>
              <a:rPr u="sng">
                <a:hlinkClick r:id="rId2" invalidUrl="" action="" tgtFrame="" tooltip="" history="1" highlightClick="0" endSnd="0"/>
              </a:rPr>
              <a:t>http://www.colorbrewer2.org</a:t>
            </a:r>
          </a:p>
          <a:p>
            <a:pPr marL="660082" indent="-271462" defTabSz="1036320">
              <a:spcBef>
                <a:spcPts val="800"/>
              </a:spcBef>
              <a:defRPr sz="3230"/>
            </a:pPr>
            <a:r>
              <a:rPr i="1"/>
              <a:t>Color In Information Display</a:t>
            </a:r>
            <a:r>
              <a:t>. Stone. IEEE Vis Course Notes, 2006. </a:t>
            </a:r>
          </a:p>
          <a:p>
            <a:pPr lvl="1" marL="1023366" indent="-246126" defTabSz="1036320">
              <a:spcBef>
                <a:spcPts val="700"/>
              </a:spcBef>
              <a:defRPr sz="3230"/>
            </a:pPr>
            <a:r>
              <a:rPr u="sng">
                <a:hlinkClick r:id="rId3" invalidUrl="" action="" tgtFrame="" tooltip="" history="1" highlightClick="0" endSnd="0"/>
              </a:rPr>
              <a:t>http://www.stonesc.com/Vis06</a:t>
            </a:r>
          </a:p>
          <a:p>
            <a:pPr marL="660082" indent="-271462" defTabSz="1036320">
              <a:spcBef>
                <a:spcPts val="800"/>
              </a:spcBef>
              <a:defRPr sz="3230"/>
            </a:pPr>
            <a:r>
              <a:t>A Field Guide to Digital Color. Stone. AK Peters, 2003.</a:t>
            </a:r>
          </a:p>
          <a:p>
            <a:pPr marL="660082" indent="-271462" defTabSz="1036320">
              <a:spcBef>
                <a:spcPts val="800"/>
              </a:spcBef>
              <a:defRPr sz="3230"/>
            </a:pPr>
            <a:r>
              <a:rPr i="1"/>
              <a:t>Rainbow Color Map (Still) Considered Harmful.</a:t>
            </a:r>
            <a:r>
              <a:t> Borland and Taylor. IEEE Computer Graphics and Applications 27:2 (2007), 14–17.</a:t>
            </a:r>
          </a:p>
          <a:p>
            <a:pPr marL="665511" indent="-276891" defTabSz="1036320">
              <a:spcBef>
                <a:spcPts val="800"/>
              </a:spcBef>
              <a:buClrTx/>
              <a:defRPr i="1" sz="3230"/>
            </a:pPr>
            <a:r>
              <a:rPr i="0"/>
              <a:t>Visual Thinking for Design. Ware. Morgan Kaufmann, 2008.</a:t>
            </a:r>
            <a:endParaRPr i="0"/>
          </a:p>
          <a:p>
            <a:pPr marL="665511" indent="-276891" defTabSz="1036320">
              <a:spcBef>
                <a:spcPts val="800"/>
              </a:spcBef>
              <a:buClrTx/>
              <a:defRPr i="1" sz="3230"/>
            </a:pPr>
            <a:r>
              <a:rPr i="0"/>
              <a:t>Information Visualization: Perception for Design, 3rd edition. Ware. Morgan Kaufmann /Academic Press, 2004.</a:t>
            </a:r>
            <a:endParaRPr i="0"/>
          </a:p>
          <a:p>
            <a:pPr marL="665511" indent="-276891" defTabSz="1036320">
              <a:spcBef>
                <a:spcPts val="800"/>
              </a:spcBef>
              <a:buClrTx/>
              <a:defRPr i="1" sz="3230"/>
            </a:pPr>
            <a:r>
              <a:rPr i="0" u="sng">
                <a:hlinkClick r:id="rId4" invalidUrl="" action="" tgtFrame="" tooltip="" history="1" highlightClick="0" endSnd="0"/>
              </a:rPr>
              <a:t>https://cran.r-project.org/web/packages/viridis/vignettes/intro-to-viridis.html</a:t>
            </a:r>
          </a:p>
        </p:txBody>
      </p:sp>
      <p:sp>
        <p:nvSpPr>
          <p:cNvPr id="1162" name="Shape 1162"/>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4" name="Shape 1164"/>
          <p:cNvSpPr/>
          <p:nvPr>
            <p:ph type="title"/>
          </p:nvPr>
        </p:nvSpPr>
        <p:spPr>
          <a:prstGeom prst="rect">
            <a:avLst/>
          </a:prstGeom>
        </p:spPr>
        <p:txBody>
          <a:bodyPr/>
          <a:lstStyle/>
          <a:p>
            <a:pPr/>
            <a:r>
              <a:t>Outline</a:t>
            </a:r>
          </a:p>
        </p:txBody>
      </p:sp>
      <p:sp>
        <p:nvSpPr>
          <p:cNvPr id="1165" name="Shape 1165"/>
          <p:cNvSpPr/>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8:30-10:00am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pPr>
            <a:r>
              <a:t>Analysis:  What, Why, How</a:t>
            </a:r>
          </a:p>
          <a:p>
            <a:pPr lvl="1">
              <a:spcBef>
                <a:spcPts val="1000"/>
              </a:spcBef>
              <a:defRPr sz="3000"/>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10:30am-12:00pm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pPr>
            <a:r>
              <a:t>Arrange Tables</a:t>
            </a:r>
          </a:p>
          <a:p>
            <a:pPr lvl="1">
              <a:buClr>
                <a:srgbClr val="000000"/>
              </a:buClr>
              <a:defRPr sz="3000"/>
            </a:pPr>
            <a:r>
              <a:t>Arrange Spatial Data </a:t>
            </a:r>
          </a:p>
          <a:p>
            <a:pPr lvl="1">
              <a:buClr>
                <a:srgbClr val="000000"/>
              </a:buClr>
              <a:defRPr sz="3000"/>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1:00-2:30pm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pPr>
            <a:r>
              <a:t>Map Color</a:t>
            </a:r>
          </a:p>
          <a:p>
            <a:pPr lvl="1">
              <a:buClr>
                <a:srgbClr val="000000"/>
              </a:buClr>
              <a:defRPr sz="3000">
                <a:solidFill>
                  <a:schemeClr val="accent5"/>
                </a:solidFill>
              </a:defRPr>
            </a:pPr>
            <a:r>
              <a:t>Manipulate: Change, Select, Navigate</a:t>
            </a:r>
          </a:p>
          <a:p>
            <a:pPr marL="716279" indent="-259079">
              <a:spcBef>
                <a:spcPts val="800"/>
              </a:spcBef>
              <a:buChar char="–"/>
              <a:defRPr sz="3000"/>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3:00-4:30pm</a:t>
            </a:r>
            <a:br>
              <a:rPr i="1"/>
            </a:br>
            <a:r>
              <a:rPr>
                <a:solidFill>
                  <a:srgbClr val="011993"/>
                </a:solidFill>
                <a:uFill>
                  <a:solidFill>
                    <a:srgbClr val="011993"/>
                  </a:solidFill>
                </a:uFill>
                <a:latin typeface="+mn-lt"/>
                <a:ea typeface="+mn-ea"/>
                <a:cs typeface="+mn-cs"/>
                <a:sym typeface="Rockwell"/>
              </a:rPr>
              <a:t>Guidelines and Examples</a:t>
            </a:r>
          </a:p>
          <a:p>
            <a:pPr lvl="1" marL="1173479" indent="-259079">
              <a:defRPr sz="3000"/>
            </a:pPr>
            <a:r>
              <a:t>Reduce: Filter, Aggregate</a:t>
            </a:r>
          </a:p>
          <a:p>
            <a:pPr lvl="1" marL="1173479" indent="-259079">
              <a:defRPr sz="3000"/>
            </a:pPr>
            <a:r>
              <a:t>Rules of Thumb</a:t>
            </a:r>
          </a:p>
          <a:p>
            <a:pPr lvl="1" marL="1173479" indent="-259079">
              <a:defRPr sz="3000"/>
            </a:pPr>
            <a:r>
              <a:t>Q&amp;A</a:t>
            </a:r>
          </a:p>
        </p:txBody>
      </p:sp>
      <p:sp>
        <p:nvSpPr>
          <p:cNvPr id="1166" name="Shape 1166"/>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67" name="Shape 1167"/>
          <p:cNvSpPr/>
          <p:nvPr/>
        </p:nvSpPr>
        <p:spPr>
          <a:xfrm>
            <a:off x="431800" y="8508999"/>
            <a:ext cx="12115800"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600" u="sng">
                <a:latin typeface="Gill Sans SemiBold"/>
                <a:ea typeface="Gill Sans SemiBold"/>
                <a:cs typeface="Gill Sans SemiBold"/>
                <a:sym typeface="Gill Sans SemiBold"/>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http://www.cs.ubc.ca/~tmm/talks.html#vad16act</a:t>
            </a:r>
          </a:p>
        </p:txBody>
      </p:sp>
      <p:sp>
        <p:nvSpPr>
          <p:cNvPr id="1168" name="Shape 1168"/>
          <p:cNvSpPr/>
          <p:nvPr/>
        </p:nvSpPr>
        <p:spPr>
          <a:xfrm>
            <a:off x="12509500" y="8508999"/>
            <a:ext cx="315027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600" u="sng">
                <a:latin typeface="Gill Sans SemiBold"/>
                <a:ea typeface="Gill Sans SemiBold"/>
                <a:cs typeface="Gill Sans SemiBold"/>
                <a:sym typeface="Gill Sans SemiBold"/>
              </a:defRPr>
            </a:lvl1pPr>
          </a:lstStyle>
          <a:p>
            <a:pPr>
              <a:defRPr u="none"/>
            </a:pPr>
            <a:r>
              <a:rPr u="sng"/>
              <a:t>@tamaramunzner</a:t>
            </a:r>
          </a:p>
        </p:txBody>
      </p:sp>
    </p:spTree>
  </p:cSld>
  <p:clrMapOvr>
    <a:masterClrMapping/>
  </p:clrMapOvr>
  <p:transition xmlns:p14="http://schemas.microsoft.com/office/powerpoint/2010/main" spd="med" advClick="1" p14:dur="1000"/>
</p:sld>
</file>

<file path=ppt/slides/slide1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0" name="Shape 1170"/>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71" name="Shape 1171"/>
          <p:cNvSpPr/>
          <p:nvPr/>
        </p:nvSpPr>
        <p:spPr>
          <a:xfrm>
            <a:off x="4604477" y="1410229"/>
            <a:ext cx="3492744" cy="10247"/>
          </a:xfrm>
          <a:prstGeom prst="line">
            <a:avLst/>
          </a:prstGeom>
          <a:ln w="22225">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1172" name="pasted-image.pdf"/>
          <p:cNvPicPr>
            <a:picLocks noChangeAspect="1"/>
          </p:cNvPicPr>
          <p:nvPr/>
        </p:nvPicPr>
        <p:blipFill>
          <a:blip r:embed="rId2">
            <a:extLst/>
          </a:blip>
          <a:stretch>
            <a:fillRect/>
          </a:stretch>
        </p:blipFill>
        <p:spPr>
          <a:xfrm>
            <a:off x="822114" y="7076102"/>
            <a:ext cx="1541035" cy="1524001"/>
          </a:xfrm>
          <a:prstGeom prst="rect">
            <a:avLst/>
          </a:prstGeom>
          <a:ln w="12700">
            <a:miter lim="400000"/>
          </a:ln>
        </p:spPr>
      </p:pic>
      <p:pic>
        <p:nvPicPr>
          <p:cNvPr id="1173" name="fig3.7.pdf"/>
          <p:cNvPicPr>
            <a:picLocks noChangeAspect="1"/>
          </p:cNvPicPr>
          <p:nvPr/>
        </p:nvPicPr>
        <p:blipFill>
          <a:blip r:embed="rId3">
            <a:extLst/>
          </a:blip>
          <a:srcRect l="0" t="4527" r="63679" b="51620"/>
          <a:stretch>
            <a:fillRect/>
          </a:stretch>
        </p:blipFill>
        <p:spPr>
          <a:xfrm>
            <a:off x="494543" y="990600"/>
            <a:ext cx="4102857" cy="4575225"/>
          </a:xfrm>
          <a:prstGeom prst="rect">
            <a:avLst/>
          </a:prstGeom>
          <a:ln w="12700">
            <a:miter lim="400000"/>
          </a:ln>
        </p:spPr>
      </p:pic>
      <p:pic>
        <p:nvPicPr>
          <p:cNvPr id="1174" name="fig3.7.pdf"/>
          <p:cNvPicPr>
            <a:picLocks noChangeAspect="1"/>
          </p:cNvPicPr>
          <p:nvPr/>
        </p:nvPicPr>
        <p:blipFill>
          <a:blip r:embed="rId3">
            <a:extLst/>
          </a:blip>
          <a:srcRect l="39306" t="4268" r="0" b="35191"/>
          <a:stretch>
            <a:fillRect/>
          </a:stretch>
        </p:blipFill>
        <p:spPr>
          <a:xfrm>
            <a:off x="9042400" y="990600"/>
            <a:ext cx="6729620" cy="6199714"/>
          </a:xfrm>
          <a:prstGeom prst="rect">
            <a:avLst/>
          </a:prstGeom>
          <a:ln w="12700">
            <a:miter lim="400000"/>
          </a:ln>
        </p:spPr>
      </p:pic>
      <p:pic>
        <p:nvPicPr>
          <p:cNvPr id="1175" name="fig3.7.pdf"/>
          <p:cNvPicPr>
            <a:picLocks noChangeAspect="1"/>
          </p:cNvPicPr>
          <p:nvPr/>
        </p:nvPicPr>
        <p:blipFill>
          <a:blip r:embed="rId3">
            <a:extLst/>
          </a:blip>
          <a:srcRect l="0" t="0" r="0" b="95107"/>
          <a:stretch>
            <a:fillRect/>
          </a:stretch>
        </p:blipFill>
        <p:spPr>
          <a:xfrm>
            <a:off x="521052" y="216690"/>
            <a:ext cx="15265721" cy="689838"/>
          </a:xfrm>
          <a:prstGeom prst="rect">
            <a:avLst/>
          </a:prstGeom>
          <a:ln w="12700">
            <a:miter lim="400000"/>
          </a:ln>
        </p:spPr>
      </p:pic>
      <p:grpSp>
        <p:nvGrpSpPr>
          <p:cNvPr id="1178" name="Group 1178"/>
          <p:cNvGrpSpPr/>
          <p:nvPr/>
        </p:nvGrpSpPr>
        <p:grpSpPr>
          <a:xfrm>
            <a:off x="228600" y="6096000"/>
            <a:ext cx="3435491" cy="2819401"/>
            <a:chOff x="0" y="0"/>
            <a:chExt cx="3435490" cy="2819400"/>
          </a:xfrm>
        </p:grpSpPr>
        <p:sp>
          <p:nvSpPr>
            <p:cNvPr id="1176" name="Shape 1176"/>
            <p:cNvSpPr/>
            <p:nvPr/>
          </p:nvSpPr>
          <p:spPr>
            <a:xfrm>
              <a:off x="0" y="0"/>
              <a:ext cx="3435491" cy="2819401"/>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1177" name="pasted-image.pdf"/>
            <p:cNvPicPr>
              <a:picLocks noChangeAspect="1"/>
            </p:cNvPicPr>
            <p:nvPr/>
          </p:nvPicPr>
          <p:blipFill>
            <a:blip r:embed="rId2">
              <a:extLst/>
            </a:blip>
            <a:stretch>
              <a:fillRect/>
            </a:stretch>
          </p:blipFill>
          <p:spPr>
            <a:xfrm>
              <a:off x="310483" y="95790"/>
              <a:ext cx="2720549" cy="2690477"/>
            </a:xfrm>
            <a:prstGeom prst="rect">
              <a:avLst/>
            </a:prstGeom>
            <a:ln w="12700" cap="flat">
              <a:noFill/>
              <a:miter lim="400000"/>
            </a:ln>
            <a:effectLst/>
          </p:spPr>
        </p:pic>
      </p:grpSp>
      <p:pic>
        <p:nvPicPr>
          <p:cNvPr id="1179" name="fig3.7.pdf"/>
          <p:cNvPicPr>
            <a:picLocks noChangeAspect="1"/>
          </p:cNvPicPr>
          <p:nvPr/>
        </p:nvPicPr>
        <p:blipFill>
          <a:blip r:embed="rId4">
            <a:extLst/>
          </a:blip>
          <a:srcRect l="0" t="46171" r="59430" b="0"/>
          <a:stretch>
            <a:fillRect/>
          </a:stretch>
        </p:blipFill>
        <p:spPr>
          <a:xfrm>
            <a:off x="4370431" y="1218793"/>
            <a:ext cx="4849769" cy="5898495"/>
          </a:xfrm>
          <a:prstGeom prst="rect">
            <a:avLst/>
          </a:prstGeom>
          <a:ln w="12700">
            <a:miter lim="400000"/>
          </a:ln>
        </p:spPr>
      </p:pic>
      <p:pic>
        <p:nvPicPr>
          <p:cNvPr id="1180" name=""/>
          <p:cNvPicPr>
            <a:picLocks noChangeAspect="0"/>
          </p:cNvPicPr>
          <p:nvPr/>
        </p:nvPicPr>
        <p:blipFill>
          <a:blip r:embed="rId5">
            <a:extLst/>
          </a:blip>
          <a:stretch>
            <a:fillRect/>
          </a:stretch>
        </p:blipFill>
        <p:spPr>
          <a:xfrm>
            <a:off x="8801100" y="723900"/>
            <a:ext cx="7277100" cy="6197600"/>
          </a:xfrm>
          <a:prstGeom prst="rect">
            <a:avLst/>
          </a:prstGeom>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80"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title"/>
          </p:nvPr>
        </p:nvSpPr>
        <p:spPr>
          <a:prstGeom prst="rect">
            <a:avLst/>
          </a:prstGeom>
        </p:spPr>
        <p:txBody>
          <a:bodyPr/>
          <a:lstStyle/>
          <a:p>
            <a:pPr/>
            <a:r>
              <a:t>Outline</a:t>
            </a:r>
          </a:p>
        </p:txBody>
      </p:sp>
      <p:sp>
        <p:nvSpPr>
          <p:cNvPr id="279" name="Shape 279"/>
          <p:cNvSpPr/>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8:30-10:00am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solidFill>
                  <a:schemeClr val="accent5"/>
                </a:solidFill>
              </a:defRPr>
            </a:pPr>
            <a:r>
              <a:t>Analysis:  What, Why, How</a:t>
            </a:r>
          </a:p>
          <a:p>
            <a:pPr lvl="1">
              <a:spcBef>
                <a:spcPts val="1000"/>
              </a:spcBef>
              <a:defRPr sz="3000"/>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10:30am-12:00pm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pPr>
            <a:r>
              <a:t>Arrange Tables</a:t>
            </a:r>
          </a:p>
          <a:p>
            <a:pPr lvl="1">
              <a:buClr>
                <a:srgbClr val="000000"/>
              </a:buClr>
              <a:defRPr sz="3000"/>
            </a:pPr>
            <a:r>
              <a:t>Arrange Spatial Data </a:t>
            </a:r>
          </a:p>
          <a:p>
            <a:pPr lvl="1">
              <a:buClr>
                <a:srgbClr val="000000"/>
              </a:buClr>
              <a:defRPr sz="3000"/>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1:00-2:30pm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pPr>
            <a:r>
              <a:t>Map Color</a:t>
            </a:r>
          </a:p>
          <a:p>
            <a:pPr lvl="1">
              <a:buClr>
                <a:srgbClr val="000000"/>
              </a:buClr>
              <a:defRPr sz="3000"/>
            </a:pPr>
            <a:r>
              <a:t>Manipulate: Change, Select, Navigate</a:t>
            </a:r>
          </a:p>
          <a:p>
            <a:pPr marL="716279" indent="-259079">
              <a:spcBef>
                <a:spcPts val="800"/>
              </a:spcBef>
              <a:buChar char="–"/>
              <a:defRPr sz="3000"/>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3:00-4:30pm</a:t>
            </a:r>
            <a:br>
              <a:rPr i="1"/>
            </a:br>
            <a:r>
              <a:rPr>
                <a:solidFill>
                  <a:srgbClr val="011993"/>
                </a:solidFill>
                <a:uFill>
                  <a:solidFill>
                    <a:srgbClr val="011993"/>
                  </a:solidFill>
                </a:uFill>
                <a:latin typeface="+mn-lt"/>
                <a:ea typeface="+mn-ea"/>
                <a:cs typeface="+mn-cs"/>
                <a:sym typeface="Rockwell"/>
              </a:rPr>
              <a:t>Guidelines and Examples</a:t>
            </a:r>
          </a:p>
          <a:p>
            <a:pPr lvl="1" marL="1173479" indent="-259079">
              <a:defRPr sz="3000"/>
            </a:pPr>
            <a:r>
              <a:t>Reduce: Filter, Aggregate</a:t>
            </a:r>
          </a:p>
          <a:p>
            <a:pPr lvl="1" marL="1173479" indent="-259079">
              <a:defRPr sz="3000"/>
            </a:pPr>
            <a:r>
              <a:t>Rules of Thumb</a:t>
            </a:r>
          </a:p>
          <a:p>
            <a:pPr lvl="1" marL="1173479" indent="-259079">
              <a:defRPr sz="3000"/>
            </a:pPr>
            <a:r>
              <a:t>Q&amp;A</a:t>
            </a:r>
          </a:p>
        </p:txBody>
      </p:sp>
      <p:sp>
        <p:nvSpPr>
          <p:cNvPr id="280" name="Shape 28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1" name="Shape 281"/>
          <p:cNvSpPr/>
          <p:nvPr/>
        </p:nvSpPr>
        <p:spPr>
          <a:xfrm>
            <a:off x="431800" y="8508999"/>
            <a:ext cx="12115800"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600" u="sng">
                <a:latin typeface="Gill Sans SemiBold"/>
                <a:ea typeface="Gill Sans SemiBold"/>
                <a:cs typeface="Gill Sans SemiBold"/>
                <a:sym typeface="Gill Sans SemiBold"/>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http://www.cs.ubc.ca/~tmm/talks.html#vad16act</a:t>
            </a:r>
          </a:p>
        </p:txBody>
      </p:sp>
      <p:sp>
        <p:nvSpPr>
          <p:cNvPr id="282" name="Shape 282"/>
          <p:cNvSpPr/>
          <p:nvPr/>
        </p:nvSpPr>
        <p:spPr>
          <a:xfrm>
            <a:off x="12509500" y="8508999"/>
            <a:ext cx="315027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600" u="sng">
                <a:latin typeface="Gill Sans SemiBold"/>
                <a:ea typeface="Gill Sans SemiBold"/>
                <a:cs typeface="Gill Sans SemiBold"/>
                <a:sym typeface="Gill Sans SemiBold"/>
              </a:defRPr>
            </a:lvl1pPr>
          </a:lstStyle>
          <a:p>
            <a:pPr>
              <a:defRPr u="none"/>
            </a:pPr>
            <a:r>
              <a:rPr u="sng"/>
              <a:t>@tamaramunzner</a:t>
            </a:r>
          </a:p>
        </p:txBody>
      </p:sp>
    </p:spTree>
  </p:cSld>
  <p:clrMapOvr>
    <a:masterClrMapping/>
  </p:clrMapOvr>
  <p:transition xmlns:p14="http://schemas.microsoft.com/office/powerpoint/2010/main" spd="med" advClick="1" p14:dur="1000"/>
</p:sld>
</file>

<file path=ppt/slides/slide1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3" name="Shape 1183"/>
          <p:cNvSpPr/>
          <p:nvPr>
            <p:ph type="title"/>
          </p:nvPr>
        </p:nvSpPr>
        <p:spPr>
          <a:prstGeom prst="rect">
            <a:avLst/>
          </a:prstGeom>
        </p:spPr>
        <p:txBody>
          <a:bodyPr/>
          <a:lstStyle/>
          <a:p>
            <a:pPr/>
            <a:r>
              <a:t>How to handle complexity: 1 previous strategy + 3 more</a:t>
            </a:r>
          </a:p>
        </p:txBody>
      </p:sp>
      <p:sp>
        <p:nvSpPr>
          <p:cNvPr id="1184" name="Shape 1184"/>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5" name="fig3.7.pdf"/>
          <p:cNvPicPr>
            <a:picLocks noChangeAspect="1"/>
          </p:cNvPicPr>
          <p:nvPr/>
        </p:nvPicPr>
        <p:blipFill>
          <a:blip r:embed="rId2">
            <a:extLst/>
          </a:blip>
          <a:srcRect l="39438" t="4891" r="0" b="43682"/>
          <a:stretch>
            <a:fillRect/>
          </a:stretch>
        </p:blipFill>
        <p:spPr>
          <a:xfrm>
            <a:off x="6067432" y="1447800"/>
            <a:ext cx="9780792" cy="7670800"/>
          </a:xfrm>
          <a:prstGeom prst="rect">
            <a:avLst/>
          </a:prstGeom>
          <a:ln w="12700">
            <a:miter lim="400000"/>
          </a:ln>
        </p:spPr>
      </p:pic>
      <p:pic>
        <p:nvPicPr>
          <p:cNvPr id="1186" name="fig3.2.pdf"/>
          <p:cNvPicPr>
            <a:picLocks noChangeAspect="1"/>
          </p:cNvPicPr>
          <p:nvPr/>
        </p:nvPicPr>
        <p:blipFill>
          <a:blip r:embed="rId3">
            <a:extLst/>
          </a:blip>
          <a:srcRect l="61211" t="31568" r="7183" b="57000"/>
          <a:stretch>
            <a:fillRect/>
          </a:stretch>
        </p:blipFill>
        <p:spPr>
          <a:xfrm>
            <a:off x="774700" y="1460500"/>
            <a:ext cx="4013200" cy="2172435"/>
          </a:xfrm>
          <a:prstGeom prst="rect">
            <a:avLst/>
          </a:prstGeom>
          <a:ln w="12700">
            <a:miter lim="400000"/>
          </a:ln>
        </p:spPr>
      </p:pic>
      <p:sp>
        <p:nvSpPr>
          <p:cNvPr id="1187" name="Shape 1187"/>
          <p:cNvSpPr/>
          <p:nvPr/>
        </p:nvSpPr>
        <p:spPr>
          <a:xfrm>
            <a:off x="711200" y="4216400"/>
            <a:ext cx="5257800" cy="4838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marL="342900" indent="-342900" algn="l" defTabSz="1219200">
              <a:spcBef>
                <a:spcPts val="1000"/>
              </a:spcBef>
              <a:buSzPct val="100000"/>
              <a:buChar char="•"/>
              <a:defRPr sz="4000">
                <a:uFill>
                  <a:solidFill>
                    <a:srgbClr val="000000"/>
                  </a:solidFill>
                </a:uFill>
              </a:defRPr>
            </a:pPr>
            <a:r>
              <a:t>derive new data to show within view </a:t>
            </a:r>
          </a:p>
          <a:p>
            <a:pPr marL="342900" indent="-342900" algn="l" defTabSz="1219200">
              <a:spcBef>
                <a:spcPts val="1000"/>
              </a:spcBef>
              <a:buSzPct val="100000"/>
              <a:buChar char="•"/>
              <a:defRPr sz="4000">
                <a:uFill>
                  <a:solidFill>
                    <a:srgbClr val="000000"/>
                  </a:solidFill>
                </a:uFill>
              </a:defRPr>
            </a:pPr>
            <a:r>
              <a:t>change view over time</a:t>
            </a:r>
          </a:p>
          <a:p>
            <a:pPr marL="342900" indent="-342900" algn="l" defTabSz="1219200">
              <a:spcBef>
                <a:spcPts val="1000"/>
              </a:spcBef>
              <a:buSzPct val="100000"/>
              <a:buChar char="•"/>
              <a:defRPr sz="4000">
                <a:uFill>
                  <a:solidFill>
                    <a:srgbClr val="000000"/>
                  </a:solidFill>
                </a:uFill>
              </a:defRPr>
            </a:pPr>
            <a:r>
              <a:t>facet across multiple views</a:t>
            </a:r>
          </a:p>
          <a:p>
            <a:pPr marL="342900" indent="-342900" algn="l" defTabSz="1219200">
              <a:spcBef>
                <a:spcPts val="1000"/>
              </a:spcBef>
              <a:buSzPct val="100000"/>
              <a:buChar char="•"/>
              <a:defRPr sz="4000">
                <a:uFill>
                  <a:solidFill>
                    <a:srgbClr val="000000"/>
                  </a:solidFill>
                </a:uFill>
              </a:defRPr>
            </a:pPr>
            <a:r>
              <a:t>reduce items/attributes within single view</a:t>
            </a:r>
          </a:p>
        </p:txBody>
      </p:sp>
    </p:spTree>
  </p:cSld>
  <p:clrMapOvr>
    <a:masterClrMapping/>
  </p:clrMapOvr>
  <p:transition xmlns:p14="http://schemas.microsoft.com/office/powerpoint/2010/main" spd="med" advClick="1" p14:dur="1000"/>
</p:sld>
</file>

<file path=ppt/slides/slide1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9" name="Shape 1189"/>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90" name="Shape 1190"/>
          <p:cNvSpPr/>
          <p:nvPr>
            <p:ph type="title"/>
          </p:nvPr>
        </p:nvSpPr>
        <p:spPr>
          <a:prstGeom prst="rect">
            <a:avLst/>
          </a:prstGeom>
        </p:spPr>
        <p:txBody>
          <a:bodyPr/>
          <a:lstStyle/>
          <a:p>
            <a:pPr/>
            <a:r>
              <a:t>Manipulate</a:t>
            </a:r>
          </a:p>
        </p:txBody>
      </p:sp>
      <p:pic>
        <p:nvPicPr>
          <p:cNvPr id="1191" name="fig11.1.pdf"/>
          <p:cNvPicPr>
            <a:picLocks noChangeAspect="1"/>
          </p:cNvPicPr>
          <p:nvPr/>
        </p:nvPicPr>
        <p:blipFill>
          <a:blip r:embed="rId3">
            <a:extLst/>
          </a:blip>
          <a:srcRect l="0" t="46103" r="53806" b="0"/>
          <a:stretch>
            <a:fillRect/>
          </a:stretch>
        </p:blipFill>
        <p:spPr>
          <a:xfrm>
            <a:off x="5189444" y="1460500"/>
            <a:ext cx="4932456" cy="6443198"/>
          </a:xfrm>
          <a:prstGeom prst="rect">
            <a:avLst/>
          </a:prstGeom>
          <a:ln w="12700">
            <a:miter lim="400000"/>
          </a:ln>
        </p:spPr>
      </p:pic>
      <p:pic>
        <p:nvPicPr>
          <p:cNvPr id="1192" name="fig11.1.pdf"/>
          <p:cNvPicPr>
            <a:picLocks noChangeAspect="1"/>
          </p:cNvPicPr>
          <p:nvPr/>
        </p:nvPicPr>
        <p:blipFill>
          <a:blip r:embed="rId3">
            <a:extLst/>
          </a:blip>
          <a:srcRect l="50594" t="46103" r="0" b="0"/>
          <a:stretch>
            <a:fillRect/>
          </a:stretch>
        </p:blipFill>
        <p:spPr>
          <a:xfrm>
            <a:off x="9436100" y="1460500"/>
            <a:ext cx="5275357" cy="6443198"/>
          </a:xfrm>
          <a:prstGeom prst="rect">
            <a:avLst/>
          </a:prstGeom>
          <a:ln w="12700">
            <a:miter lim="400000"/>
          </a:ln>
        </p:spPr>
      </p:pic>
      <p:pic>
        <p:nvPicPr>
          <p:cNvPr id="1193" name="fig11.1.pdf"/>
          <p:cNvPicPr>
            <a:picLocks noChangeAspect="1"/>
          </p:cNvPicPr>
          <p:nvPr/>
        </p:nvPicPr>
        <p:blipFill>
          <a:blip r:embed="rId4">
            <a:extLst/>
          </a:blip>
          <a:srcRect l="925" t="8757" r="56790" b="55649"/>
          <a:stretch>
            <a:fillRect/>
          </a:stretch>
        </p:blipFill>
        <p:spPr>
          <a:xfrm>
            <a:off x="292100" y="1460500"/>
            <a:ext cx="5207000" cy="4788920"/>
          </a:xfrm>
          <a:prstGeom prst="rect">
            <a:avLst/>
          </a:prstGeom>
          <a:ln w="12700">
            <a:miter lim="400000"/>
          </a:ln>
        </p:spPr>
      </p:pic>
    </p:spTree>
  </p:cSld>
  <p:clrMapOvr>
    <a:masterClrMapping/>
  </p:clrMapOvr>
  <p:transition xmlns:p14="http://schemas.microsoft.com/office/powerpoint/2010/main" spd="med" advClick="1" p14:dur="1000"/>
</p:sld>
</file>

<file path=ppt/slides/slide1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7" name="Shape 1197"/>
          <p:cNvSpPr/>
          <p:nvPr>
            <p:ph type="title"/>
          </p:nvPr>
        </p:nvSpPr>
        <p:spPr>
          <a:prstGeom prst="rect">
            <a:avLst/>
          </a:prstGeom>
        </p:spPr>
        <p:txBody>
          <a:bodyPr/>
          <a:lstStyle/>
          <a:p>
            <a:pPr/>
            <a:r>
              <a:t>Change over time</a:t>
            </a:r>
          </a:p>
        </p:txBody>
      </p:sp>
      <p:sp>
        <p:nvSpPr>
          <p:cNvPr id="1198" name="Shape 1198"/>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99" name="Shape 1199"/>
          <p:cNvSpPr/>
          <p:nvPr>
            <p:ph type="body" idx="1"/>
          </p:nvPr>
        </p:nvSpPr>
        <p:spPr>
          <a:prstGeom prst="rect">
            <a:avLst/>
          </a:prstGeom>
        </p:spPr>
        <p:txBody>
          <a:bodyPr/>
          <a:lstStyle/>
          <a:p>
            <a:pPr marL="793376" indent="-336176"/>
            <a:r>
              <a:t>change any of the other choices</a:t>
            </a:r>
          </a:p>
          <a:p>
            <a:pPr lvl="1" marL="1173480" indent="-259080"/>
            <a:r>
              <a:t>encoding itself</a:t>
            </a:r>
          </a:p>
          <a:p>
            <a:pPr lvl="1" marL="1173480" indent="-259080"/>
            <a:r>
              <a:t>parameters</a:t>
            </a:r>
          </a:p>
          <a:p>
            <a:pPr lvl="1" marL="1173480" indent="-259080"/>
            <a:r>
              <a:t>arrange: rearrange, reorder</a:t>
            </a:r>
          </a:p>
          <a:p>
            <a:pPr lvl="1" marL="1173480" indent="-259080"/>
            <a:r>
              <a:t>aggregation level, what is filtered... </a:t>
            </a:r>
          </a:p>
          <a:p>
            <a:pPr lvl="3" marL="2057400"/>
          </a:p>
          <a:p>
            <a:pPr lvl="1" marL="1173480" indent="-259080"/>
            <a:r>
              <a:t>interaction entails change</a:t>
            </a:r>
          </a:p>
        </p:txBody>
      </p:sp>
    </p:spTree>
  </p:cSld>
  <p:clrMapOvr>
    <a:masterClrMapping/>
  </p:clrMapOvr>
  <p:transition xmlns:p14="http://schemas.microsoft.com/office/powerpoint/2010/main" spd="med" advClick="1" p14:dur="1000"/>
</p:sld>
</file>

<file path=ppt/slides/slide1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1" name="Shape 1201"/>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02" name="Shape 1202"/>
          <p:cNvSpPr/>
          <p:nvPr>
            <p:ph type="title"/>
          </p:nvPr>
        </p:nvSpPr>
        <p:spPr>
          <a:prstGeom prst="rect">
            <a:avLst/>
          </a:prstGeom>
        </p:spPr>
        <p:txBody>
          <a:bodyPr/>
          <a:lstStyle/>
          <a:p>
            <a:pPr/>
            <a:r>
              <a:t>Idiom: </a:t>
            </a:r>
            <a:r>
              <a:rPr b="1">
                <a:latin typeface="+mn-lt"/>
                <a:ea typeface="+mn-ea"/>
                <a:cs typeface="+mn-cs"/>
                <a:sym typeface="Rockwell"/>
              </a:rPr>
              <a:t>Re-encode</a:t>
            </a:r>
          </a:p>
        </p:txBody>
      </p:sp>
      <p:pic>
        <p:nvPicPr>
          <p:cNvPr id="1203" name="tableau1.png"/>
          <p:cNvPicPr>
            <a:picLocks noChangeAspect="1"/>
          </p:cNvPicPr>
          <p:nvPr/>
        </p:nvPicPr>
        <p:blipFill>
          <a:blip r:embed="rId2">
            <a:extLst/>
          </a:blip>
          <a:stretch>
            <a:fillRect/>
          </a:stretch>
        </p:blipFill>
        <p:spPr>
          <a:xfrm>
            <a:off x="622300" y="1219200"/>
            <a:ext cx="5080000" cy="3539067"/>
          </a:xfrm>
          <a:prstGeom prst="rect">
            <a:avLst/>
          </a:prstGeom>
          <a:ln w="12700">
            <a:miter lim="400000"/>
          </a:ln>
        </p:spPr>
      </p:pic>
      <p:pic>
        <p:nvPicPr>
          <p:cNvPr id="1204" name="tableau2.png"/>
          <p:cNvPicPr>
            <a:picLocks noChangeAspect="1"/>
          </p:cNvPicPr>
          <p:nvPr/>
        </p:nvPicPr>
        <p:blipFill>
          <a:blip r:embed="rId3">
            <a:extLst/>
          </a:blip>
          <a:stretch>
            <a:fillRect/>
          </a:stretch>
        </p:blipFill>
        <p:spPr>
          <a:xfrm>
            <a:off x="5803900" y="1219200"/>
            <a:ext cx="5080000" cy="3529501"/>
          </a:xfrm>
          <a:prstGeom prst="rect">
            <a:avLst/>
          </a:prstGeom>
          <a:ln w="12700">
            <a:miter lim="400000"/>
          </a:ln>
        </p:spPr>
      </p:pic>
      <p:pic>
        <p:nvPicPr>
          <p:cNvPr id="1205" name="tableau3.png"/>
          <p:cNvPicPr>
            <a:picLocks noChangeAspect="1"/>
          </p:cNvPicPr>
          <p:nvPr/>
        </p:nvPicPr>
        <p:blipFill>
          <a:blip r:embed="rId4">
            <a:extLst/>
          </a:blip>
          <a:stretch>
            <a:fillRect/>
          </a:stretch>
        </p:blipFill>
        <p:spPr>
          <a:xfrm>
            <a:off x="622300" y="4838700"/>
            <a:ext cx="5080000" cy="3550904"/>
          </a:xfrm>
          <a:prstGeom prst="rect">
            <a:avLst/>
          </a:prstGeom>
          <a:ln w="12700">
            <a:miter lim="400000"/>
          </a:ln>
        </p:spPr>
      </p:pic>
      <p:pic>
        <p:nvPicPr>
          <p:cNvPr id="1206" name="tableau4.png"/>
          <p:cNvPicPr>
            <a:picLocks noChangeAspect="1"/>
          </p:cNvPicPr>
          <p:nvPr/>
        </p:nvPicPr>
        <p:blipFill>
          <a:blip r:embed="rId5">
            <a:extLst/>
          </a:blip>
          <a:stretch>
            <a:fillRect/>
          </a:stretch>
        </p:blipFill>
        <p:spPr>
          <a:xfrm>
            <a:off x="5803900" y="4838700"/>
            <a:ext cx="5080000" cy="3541292"/>
          </a:xfrm>
          <a:prstGeom prst="rect">
            <a:avLst/>
          </a:prstGeom>
          <a:ln w="12700">
            <a:miter lim="400000"/>
          </a:ln>
        </p:spPr>
      </p:pic>
      <p:sp>
        <p:nvSpPr>
          <p:cNvPr id="1207" name="Shape 1207"/>
          <p:cNvSpPr/>
          <p:nvPr/>
        </p:nvSpPr>
        <p:spPr>
          <a:xfrm>
            <a:off x="609600" y="8458200"/>
            <a:ext cx="12611100" cy="457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600">
                <a:uFill>
                  <a:solidFill>
                    <a:srgbClr val="000000"/>
                  </a:solidFill>
                </a:uFill>
              </a:defRPr>
            </a:pPr>
            <a:r>
              <a:t>made using Tableau, </a:t>
            </a:r>
            <a:r>
              <a:rPr u="sng">
                <a:hlinkClick r:id="rId6" invalidUrl="" action="" tgtFrame="" tooltip="" history="1" highlightClick="0" endSnd="0"/>
              </a:rPr>
              <a:t>http://tableausoftware.com</a:t>
            </a:r>
          </a:p>
        </p:txBody>
      </p:sp>
      <p:sp>
        <p:nvSpPr>
          <p:cNvPr id="1208" name="Shape 1208"/>
          <p:cNvSpPr/>
          <p:nvPr/>
        </p:nvSpPr>
        <p:spPr>
          <a:xfrm>
            <a:off x="6553200" y="139700"/>
            <a:ext cx="4304383"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Tableau</a:t>
            </a:r>
          </a:p>
        </p:txBody>
      </p:sp>
    </p:spTree>
  </p:cSld>
  <p:clrMapOvr>
    <a:masterClrMapping/>
  </p:clrMapOvr>
  <p:transition xmlns:p14="http://schemas.microsoft.com/office/powerpoint/2010/main" spd="med" advClick="1" p14:dur="1000"/>
</p:sld>
</file>

<file path=ppt/slides/slide1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0" name="Shape 1210"/>
          <p:cNvSpPr/>
          <p:nvPr>
            <p:ph type="title"/>
          </p:nvPr>
        </p:nvSpPr>
        <p:spPr>
          <a:prstGeom prst="rect">
            <a:avLst/>
          </a:prstGeom>
        </p:spPr>
        <p:txBody>
          <a:bodyPr/>
          <a:lstStyle/>
          <a:p>
            <a:pPr/>
            <a:r>
              <a:t>Idiom: </a:t>
            </a:r>
            <a:r>
              <a:rPr b="1">
                <a:latin typeface="+mn-lt"/>
                <a:ea typeface="+mn-ea"/>
                <a:cs typeface="+mn-cs"/>
                <a:sym typeface="Rockwell"/>
              </a:rPr>
              <a:t>Reorder</a:t>
            </a:r>
          </a:p>
        </p:txBody>
      </p:sp>
      <p:sp>
        <p:nvSpPr>
          <p:cNvPr id="1211" name="Shape 1211"/>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12" name="Shape 1212"/>
          <p:cNvSpPr/>
          <p:nvPr>
            <p:ph type="body" idx="1"/>
          </p:nvPr>
        </p:nvSpPr>
        <p:spPr>
          <a:xfrm>
            <a:off x="342900" y="977900"/>
            <a:ext cx="8204200" cy="8039100"/>
          </a:xfrm>
          <a:prstGeom prst="rect">
            <a:avLst/>
          </a:prstGeom>
        </p:spPr>
        <p:txBody>
          <a:bodyPr/>
          <a:lstStyle/>
          <a:p>
            <a:pPr marL="793376" indent="-336176"/>
            <a:r>
              <a:t>data: tables with many attributes</a:t>
            </a:r>
          </a:p>
          <a:p>
            <a:pPr marL="793376" indent="-336176"/>
            <a:r>
              <a:t>task: compare rankings</a:t>
            </a:r>
          </a:p>
        </p:txBody>
      </p:sp>
      <p:sp>
        <p:nvSpPr>
          <p:cNvPr id="1213" name="Shape 1213"/>
          <p:cNvSpPr/>
          <p:nvPr/>
        </p:nvSpPr>
        <p:spPr>
          <a:xfrm>
            <a:off x="11582400" y="139700"/>
            <a:ext cx="4038526"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LineUp</a:t>
            </a:r>
          </a:p>
        </p:txBody>
      </p:sp>
      <p:sp>
        <p:nvSpPr>
          <p:cNvPr id="1214" name="Shape 1214"/>
          <p:cNvSpPr/>
          <p:nvPr/>
        </p:nvSpPr>
        <p:spPr>
          <a:xfrm>
            <a:off x="723900" y="8407400"/>
            <a:ext cx="15062200" cy="660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000">
                <a:uFill>
                  <a:solidFill>
                    <a:srgbClr val="000000"/>
                  </a:solidFill>
                </a:uFill>
              </a:defRPr>
            </a:lvl1pPr>
          </a:lstStyle>
          <a:p>
            <a:pPr/>
            <a:r>
              <a:t>[LineUp: Visual Analysis of Multi-Attribute Rankings. Gratzl, Lex, Gehlenborg, Pfister, and Streit. IEEE Trans. Visualization and Computer Graphics (Proc. InfoVis 2013) 19:12 (2013), 2277–2286.]</a:t>
            </a:r>
          </a:p>
        </p:txBody>
      </p:sp>
      <p:pic>
        <p:nvPicPr>
          <p:cNvPr id="1215" name="lineup-fig1.png"/>
          <p:cNvPicPr>
            <a:picLocks noChangeAspect="1"/>
          </p:cNvPicPr>
          <p:nvPr/>
        </p:nvPicPr>
        <p:blipFill>
          <a:blip r:embed="rId2">
            <a:extLst/>
          </a:blip>
          <a:stretch>
            <a:fillRect/>
          </a:stretch>
        </p:blipFill>
        <p:spPr>
          <a:xfrm>
            <a:off x="774700" y="2324100"/>
            <a:ext cx="14871700" cy="6076972"/>
          </a:xfrm>
          <a:prstGeom prst="rect">
            <a:avLst/>
          </a:prstGeom>
          <a:ln w="12700">
            <a:miter lim="400000"/>
          </a:ln>
        </p:spPr>
      </p:pic>
    </p:spTree>
  </p:cSld>
  <p:clrMapOvr>
    <a:masterClrMapping/>
  </p:clrMapOvr>
  <p:transition xmlns:p14="http://schemas.microsoft.com/office/powerpoint/2010/main" spd="med" advClick="1" p14:dur="1000"/>
</p:sld>
</file>

<file path=ppt/slides/slide1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7" name="Shape 1217"/>
          <p:cNvSpPr/>
          <p:nvPr>
            <p:ph type="title"/>
          </p:nvPr>
        </p:nvSpPr>
        <p:spPr>
          <a:prstGeom prst="rect">
            <a:avLst/>
          </a:prstGeom>
        </p:spPr>
        <p:txBody>
          <a:bodyPr/>
          <a:lstStyle/>
          <a:p>
            <a:pPr/>
            <a:r>
              <a:t>Idiom: </a:t>
            </a:r>
            <a:r>
              <a:rPr b="1">
                <a:latin typeface="+mn-lt"/>
                <a:ea typeface="+mn-ea"/>
                <a:cs typeface="+mn-cs"/>
                <a:sym typeface="Rockwell"/>
              </a:rPr>
              <a:t>Realign</a:t>
            </a:r>
          </a:p>
        </p:txBody>
      </p:sp>
      <p:sp>
        <p:nvSpPr>
          <p:cNvPr id="1218" name="Shape 1218"/>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19" name="Shape 1219"/>
          <p:cNvSpPr/>
          <p:nvPr>
            <p:ph type="body" idx="1"/>
          </p:nvPr>
        </p:nvSpPr>
        <p:spPr>
          <a:xfrm>
            <a:off x="419100" y="1104900"/>
            <a:ext cx="8204200" cy="8039100"/>
          </a:xfrm>
          <a:prstGeom prst="rect">
            <a:avLst/>
          </a:prstGeom>
        </p:spPr>
        <p:txBody>
          <a:bodyPr/>
          <a:lstStyle/>
          <a:p>
            <a:pPr marL="793376" indent="-336176"/>
            <a:r>
              <a:t>stacked bars</a:t>
            </a:r>
          </a:p>
          <a:p>
            <a:pPr lvl="1" marL="1173480" indent="-259080"/>
            <a:r>
              <a:t>easy to compare</a:t>
            </a:r>
          </a:p>
          <a:p>
            <a:pPr lvl="2" marL="1635369" indent="-263769"/>
            <a:r>
              <a:t>first segment</a:t>
            </a:r>
          </a:p>
          <a:p>
            <a:pPr lvl="2" marL="1635369" indent="-263769"/>
            <a:r>
              <a:t>total bar</a:t>
            </a:r>
          </a:p>
          <a:p>
            <a:pPr marL="793376" indent="-336176"/>
            <a:r>
              <a:t>align to different segment</a:t>
            </a:r>
          </a:p>
          <a:p>
            <a:pPr lvl="1" marL="1173480" indent="-259080"/>
            <a:r>
              <a:t>supports flexible comparison</a:t>
            </a:r>
          </a:p>
        </p:txBody>
      </p:sp>
      <p:pic>
        <p:nvPicPr>
          <p:cNvPr id="1220" name="lineup-fig4a.png"/>
          <p:cNvPicPr>
            <a:picLocks noChangeAspect="1"/>
          </p:cNvPicPr>
          <p:nvPr/>
        </p:nvPicPr>
        <p:blipFill>
          <a:blip r:embed="rId3">
            <a:extLst/>
          </a:blip>
          <a:stretch>
            <a:fillRect/>
          </a:stretch>
        </p:blipFill>
        <p:spPr>
          <a:xfrm>
            <a:off x="8064500" y="1371600"/>
            <a:ext cx="5715000" cy="3219886"/>
          </a:xfrm>
          <a:prstGeom prst="rect">
            <a:avLst/>
          </a:prstGeom>
          <a:ln w="12700">
            <a:miter lim="400000"/>
          </a:ln>
        </p:spPr>
      </p:pic>
      <p:pic>
        <p:nvPicPr>
          <p:cNvPr id="1221" name="lineup-fig4b.png"/>
          <p:cNvPicPr>
            <a:picLocks noChangeAspect="1"/>
          </p:cNvPicPr>
          <p:nvPr/>
        </p:nvPicPr>
        <p:blipFill>
          <a:blip r:embed="rId4">
            <a:extLst/>
          </a:blip>
          <a:stretch>
            <a:fillRect/>
          </a:stretch>
        </p:blipFill>
        <p:spPr>
          <a:xfrm>
            <a:off x="8064500" y="4902200"/>
            <a:ext cx="5715000" cy="3219886"/>
          </a:xfrm>
          <a:prstGeom prst="rect">
            <a:avLst/>
          </a:prstGeom>
          <a:ln w="12700">
            <a:miter lim="400000"/>
          </a:ln>
        </p:spPr>
      </p:pic>
      <p:sp>
        <p:nvSpPr>
          <p:cNvPr id="1222" name="Shape 1222"/>
          <p:cNvSpPr/>
          <p:nvPr/>
        </p:nvSpPr>
        <p:spPr>
          <a:xfrm>
            <a:off x="9880600" y="139700"/>
            <a:ext cx="4038526"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LineUp</a:t>
            </a:r>
          </a:p>
        </p:txBody>
      </p:sp>
      <p:sp>
        <p:nvSpPr>
          <p:cNvPr id="1223" name="Shape 1223"/>
          <p:cNvSpPr/>
          <p:nvPr/>
        </p:nvSpPr>
        <p:spPr>
          <a:xfrm>
            <a:off x="6350000" y="8280400"/>
            <a:ext cx="9436100" cy="660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000">
                <a:uFill>
                  <a:solidFill>
                    <a:srgbClr val="000000"/>
                  </a:solidFill>
                </a:uFill>
              </a:defRPr>
            </a:lvl1pPr>
          </a:lstStyle>
          <a:p>
            <a:pPr/>
            <a:r>
              <a:t>[LineUp: Visual Analysis of Multi-Attribute Rankings.Gratzl, Lex, Gehlenborg, Pfister, and Streit. IEEE Trans. Visualization and Computer Graphics (Proc. InfoVis 2013) 19:12 (2013), 2277–2286.]</a:t>
            </a:r>
          </a:p>
        </p:txBody>
      </p:sp>
    </p:spTree>
  </p:cSld>
  <p:clrMapOvr>
    <a:masterClrMapping/>
  </p:clrMapOvr>
  <p:transition xmlns:p14="http://schemas.microsoft.com/office/powerpoint/2010/main" spd="med" advClick="1" p14:dur="1000"/>
</p:sld>
</file>

<file path=ppt/slides/slide1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7" name="Shape 1227"/>
          <p:cNvSpPr/>
          <p:nvPr>
            <p:ph type="title"/>
          </p:nvPr>
        </p:nvSpPr>
        <p:spPr>
          <a:prstGeom prst="rect">
            <a:avLst/>
          </a:prstGeom>
        </p:spPr>
        <p:txBody>
          <a:bodyPr/>
          <a:lstStyle/>
          <a:p>
            <a:pPr/>
            <a:r>
              <a:t>Idiom: </a:t>
            </a:r>
            <a:r>
              <a:rPr b="1">
                <a:latin typeface="+mn-lt"/>
                <a:ea typeface="+mn-ea"/>
                <a:cs typeface="+mn-cs"/>
                <a:sym typeface="Rockwell"/>
              </a:rPr>
              <a:t>Animated transitions</a:t>
            </a:r>
          </a:p>
        </p:txBody>
      </p:sp>
      <p:sp>
        <p:nvSpPr>
          <p:cNvPr id="1228" name="Shape 1228"/>
          <p:cNvSpPr/>
          <p:nvPr>
            <p:ph type="body" idx="1"/>
          </p:nvPr>
        </p:nvSpPr>
        <p:spPr>
          <a:prstGeom prst="rect">
            <a:avLst/>
          </a:prstGeom>
        </p:spPr>
        <p:txBody>
          <a:bodyPr/>
          <a:lstStyle/>
          <a:p>
            <a:pPr marL="793376" indent="-336176"/>
            <a:r>
              <a:t>smooth transition from one state to another</a:t>
            </a:r>
          </a:p>
          <a:p>
            <a:pPr lvl="1" marL="1173480" indent="-259080"/>
            <a:r>
              <a:t>alternative to jump cuts</a:t>
            </a:r>
          </a:p>
          <a:p>
            <a:pPr lvl="1" marL="1173480" indent="-259080"/>
            <a:r>
              <a:t>support for item tracking when amount of change is limited </a:t>
            </a:r>
          </a:p>
          <a:p>
            <a:pPr marL="793376" indent="-336176"/>
            <a:r>
              <a:t>example: multilevel matrix views</a:t>
            </a:r>
          </a:p>
          <a:p>
            <a:pPr marL="793376" indent="-336176"/>
            <a:r>
              <a:t>example: animated transitions in statistical data graphics</a:t>
            </a:r>
          </a:p>
          <a:p>
            <a:pPr lvl="1" marL="1173480" indent="-259080"/>
            <a:r>
              <a:t> </a:t>
            </a:r>
            <a:r>
              <a:rPr u="sng">
                <a:hlinkClick r:id="rId2" invalidUrl="" action="" tgtFrame="" tooltip="" history="1" highlightClick="0" endSnd="0"/>
              </a:rPr>
              <a:t>https://vimeo.com/19278444</a:t>
            </a:r>
          </a:p>
        </p:txBody>
      </p:sp>
      <p:sp>
        <p:nvSpPr>
          <p:cNvPr id="1229" name="Shape 1229"/>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30" name="vanham-multilevel-fig4a.png"/>
          <p:cNvPicPr>
            <a:picLocks noChangeAspect="1"/>
          </p:cNvPicPr>
          <p:nvPr/>
        </p:nvPicPr>
        <p:blipFill>
          <a:blip r:embed="rId3">
            <a:extLst/>
          </a:blip>
          <a:stretch>
            <a:fillRect/>
          </a:stretch>
        </p:blipFill>
        <p:spPr>
          <a:xfrm>
            <a:off x="647700" y="5499100"/>
            <a:ext cx="2794000" cy="2801183"/>
          </a:xfrm>
          <a:prstGeom prst="rect">
            <a:avLst/>
          </a:prstGeom>
          <a:ln w="12700">
            <a:miter lim="400000"/>
          </a:ln>
        </p:spPr>
      </p:pic>
      <p:pic>
        <p:nvPicPr>
          <p:cNvPr id="1231" name="vanham-multilevel-fig4b.png"/>
          <p:cNvPicPr>
            <a:picLocks noChangeAspect="1"/>
          </p:cNvPicPr>
          <p:nvPr/>
        </p:nvPicPr>
        <p:blipFill>
          <a:blip r:embed="rId4">
            <a:extLst/>
          </a:blip>
          <a:stretch>
            <a:fillRect/>
          </a:stretch>
        </p:blipFill>
        <p:spPr>
          <a:xfrm>
            <a:off x="3670300" y="5499100"/>
            <a:ext cx="2794000" cy="2801183"/>
          </a:xfrm>
          <a:prstGeom prst="rect">
            <a:avLst/>
          </a:prstGeom>
          <a:ln w="12700">
            <a:miter lim="400000"/>
          </a:ln>
        </p:spPr>
      </p:pic>
      <p:pic>
        <p:nvPicPr>
          <p:cNvPr id="1232" name="vanham-multilevel-fig4c.png"/>
          <p:cNvPicPr>
            <a:picLocks noChangeAspect="1"/>
          </p:cNvPicPr>
          <p:nvPr/>
        </p:nvPicPr>
        <p:blipFill>
          <a:blip r:embed="rId5">
            <a:extLst/>
          </a:blip>
          <a:stretch>
            <a:fillRect/>
          </a:stretch>
        </p:blipFill>
        <p:spPr>
          <a:xfrm>
            <a:off x="6769100" y="5499100"/>
            <a:ext cx="2794000" cy="2801183"/>
          </a:xfrm>
          <a:prstGeom prst="rect">
            <a:avLst/>
          </a:prstGeom>
          <a:ln w="12700">
            <a:miter lim="400000"/>
          </a:ln>
        </p:spPr>
      </p:pic>
      <p:pic>
        <p:nvPicPr>
          <p:cNvPr id="1233" name="vanham-multilevel-fig4d.png"/>
          <p:cNvPicPr>
            <a:picLocks noChangeAspect="1"/>
          </p:cNvPicPr>
          <p:nvPr/>
        </p:nvPicPr>
        <p:blipFill>
          <a:blip r:embed="rId6">
            <a:extLst/>
          </a:blip>
          <a:stretch>
            <a:fillRect/>
          </a:stretch>
        </p:blipFill>
        <p:spPr>
          <a:xfrm>
            <a:off x="9867900" y="5499100"/>
            <a:ext cx="2794000" cy="2801183"/>
          </a:xfrm>
          <a:prstGeom prst="rect">
            <a:avLst/>
          </a:prstGeom>
          <a:ln w="12700">
            <a:miter lim="400000"/>
          </a:ln>
        </p:spPr>
      </p:pic>
      <p:pic>
        <p:nvPicPr>
          <p:cNvPr id="1234" name="vanham-multilevel-fig4e.png"/>
          <p:cNvPicPr>
            <a:picLocks noChangeAspect="1"/>
          </p:cNvPicPr>
          <p:nvPr/>
        </p:nvPicPr>
        <p:blipFill>
          <a:blip r:embed="rId7">
            <a:extLst/>
          </a:blip>
          <a:stretch>
            <a:fillRect/>
          </a:stretch>
        </p:blipFill>
        <p:spPr>
          <a:xfrm>
            <a:off x="12966700" y="5499100"/>
            <a:ext cx="2794000" cy="2801183"/>
          </a:xfrm>
          <a:prstGeom prst="rect">
            <a:avLst/>
          </a:prstGeom>
          <a:ln w="12700">
            <a:miter lim="400000"/>
          </a:ln>
        </p:spPr>
      </p:pic>
      <p:sp>
        <p:nvSpPr>
          <p:cNvPr id="1235" name="Shape 1235"/>
          <p:cNvSpPr/>
          <p:nvPr/>
        </p:nvSpPr>
        <p:spPr>
          <a:xfrm>
            <a:off x="596900" y="8407400"/>
            <a:ext cx="15062200"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000">
                <a:uFill>
                  <a:solidFill>
                    <a:srgbClr val="000000"/>
                  </a:solidFill>
                </a:uFill>
              </a:defRPr>
            </a:lvl1pPr>
          </a:lstStyle>
          <a:p>
            <a:pPr/>
            <a:r>
              <a:t>[Using Multilevel Call Matrices in Large Software Projects. van Ham. Proc. IEEE Symp. Information Visualization (InfoVis), pp. 227–232, 2003.]</a:t>
            </a:r>
          </a:p>
        </p:txBody>
      </p:sp>
    </p:spTree>
  </p:cSld>
  <p:clrMapOvr>
    <a:masterClrMapping/>
  </p:clrMapOvr>
  <p:transition xmlns:p14="http://schemas.microsoft.com/office/powerpoint/2010/main" spd="med" advClick="1" p14:dur="1000"/>
</p:sld>
</file>

<file path=ppt/slides/slide1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7" name="Shape 1237"/>
          <p:cNvSpPr/>
          <p:nvPr>
            <p:ph type="title"/>
          </p:nvPr>
        </p:nvSpPr>
        <p:spPr>
          <a:prstGeom prst="rect">
            <a:avLst/>
          </a:prstGeom>
        </p:spPr>
        <p:txBody>
          <a:bodyPr/>
          <a:lstStyle/>
          <a:p>
            <a:pPr/>
            <a:r>
              <a:t>Select and highlight</a:t>
            </a:r>
          </a:p>
        </p:txBody>
      </p:sp>
      <p:sp>
        <p:nvSpPr>
          <p:cNvPr id="1238" name="Shape 1238"/>
          <p:cNvSpPr/>
          <p:nvPr>
            <p:ph type="body" idx="1"/>
          </p:nvPr>
        </p:nvSpPr>
        <p:spPr>
          <a:prstGeom prst="rect">
            <a:avLst/>
          </a:prstGeom>
        </p:spPr>
        <p:txBody>
          <a:bodyPr/>
          <a:lstStyle/>
          <a:p>
            <a:pPr marL="793376" indent="-336176"/>
            <a:r>
              <a:t>selection: basic operation for most interaction</a:t>
            </a:r>
          </a:p>
          <a:p>
            <a:pPr marL="793376" indent="-336176"/>
            <a:r>
              <a:t>design choices</a:t>
            </a:r>
          </a:p>
          <a:p>
            <a:pPr lvl="1" marL="1173480" indent="-259080"/>
            <a:r>
              <a:t>how many selection types?</a:t>
            </a:r>
          </a:p>
          <a:p>
            <a:pPr lvl="2" marL="1635369" indent="-263769"/>
            <a:r>
              <a:t>click vs hover: heavyweight, lightweight</a:t>
            </a:r>
          </a:p>
          <a:p>
            <a:pPr lvl="2" marL="1635369" indent="-263769"/>
            <a:r>
              <a:t>primary vs secondary: semantics (eg source/target)</a:t>
            </a:r>
          </a:p>
          <a:p>
            <a:pPr marL="793376" indent="-336176"/>
            <a:r>
              <a:t>highlight: change visual encoding for selection targets</a:t>
            </a:r>
          </a:p>
          <a:p>
            <a:pPr lvl="1" marL="1173480" indent="-259080"/>
            <a:r>
              <a:t>color</a:t>
            </a:r>
          </a:p>
          <a:p>
            <a:pPr lvl="2" marL="1635369" indent="-263769"/>
            <a:r>
              <a:t>limitation: existing color coding hidden</a:t>
            </a:r>
          </a:p>
          <a:p>
            <a:pPr lvl="1" marL="1173480" indent="-259080"/>
            <a:r>
              <a:t>other channels (eg motion)</a:t>
            </a:r>
          </a:p>
          <a:p>
            <a:pPr lvl="1" marL="1173480" indent="-259080"/>
            <a:r>
              <a:t>add explicit connection marks between items</a:t>
            </a:r>
          </a:p>
        </p:txBody>
      </p:sp>
      <p:sp>
        <p:nvSpPr>
          <p:cNvPr id="1239" name="Shape 1239"/>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40" name="fig11.1.pdf"/>
          <p:cNvPicPr>
            <a:picLocks noChangeAspect="1"/>
          </p:cNvPicPr>
          <p:nvPr/>
        </p:nvPicPr>
        <p:blipFill>
          <a:blip r:embed="rId3">
            <a:extLst/>
          </a:blip>
          <a:srcRect l="0" t="26025" r="55709" b="55277"/>
          <a:stretch>
            <a:fillRect/>
          </a:stretch>
        </p:blipFill>
        <p:spPr>
          <a:xfrm>
            <a:off x="10729667" y="457200"/>
            <a:ext cx="5297733" cy="2503882"/>
          </a:xfrm>
          <a:prstGeom prst="rect">
            <a:avLst/>
          </a:prstGeom>
          <a:ln w="12700">
            <a:miter lim="400000"/>
          </a:ln>
        </p:spPr>
      </p:pic>
    </p:spTree>
  </p:cSld>
  <p:clrMapOvr>
    <a:masterClrMapping/>
  </p:clrMapOvr>
  <p:transition xmlns:p14="http://schemas.microsoft.com/office/powerpoint/2010/main" spd="med" advClick="1" p14:dur="1000"/>
</p:sld>
</file>

<file path=ppt/slides/slide1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4" name="Shape 1244"/>
          <p:cNvSpPr/>
          <p:nvPr>
            <p:ph type="title"/>
          </p:nvPr>
        </p:nvSpPr>
        <p:spPr>
          <a:prstGeom prst="rect">
            <a:avLst/>
          </a:prstGeom>
        </p:spPr>
        <p:txBody>
          <a:bodyPr/>
          <a:lstStyle/>
          <a:p>
            <a:pPr/>
            <a:r>
              <a:t>Navigate: Changing item visibility</a:t>
            </a:r>
          </a:p>
        </p:txBody>
      </p:sp>
      <p:sp>
        <p:nvSpPr>
          <p:cNvPr id="1245" name="Shape 1245"/>
          <p:cNvSpPr/>
          <p:nvPr>
            <p:ph type="body" idx="1"/>
          </p:nvPr>
        </p:nvSpPr>
        <p:spPr>
          <a:prstGeom prst="rect">
            <a:avLst/>
          </a:prstGeom>
        </p:spPr>
        <p:txBody>
          <a:bodyPr/>
          <a:lstStyle/>
          <a:p>
            <a:pPr marL="793376" indent="-336176"/>
            <a:r>
              <a:t>change viewpoint</a:t>
            </a:r>
          </a:p>
          <a:p>
            <a:pPr lvl="1" marL="1173480" indent="-259080"/>
            <a:r>
              <a:t>changes which items are visible within view</a:t>
            </a:r>
          </a:p>
          <a:p>
            <a:pPr lvl="1" marL="1173480" indent="-259080"/>
            <a:r>
              <a:t>camera metaphor</a:t>
            </a:r>
          </a:p>
          <a:p>
            <a:pPr lvl="2" marL="1635369" indent="-263769"/>
            <a:r>
              <a:t>zoom</a:t>
            </a:r>
          </a:p>
          <a:p>
            <a:pPr lvl="3" marL="2057400"/>
            <a:r>
              <a:t>geometric zoom: familiar semantics </a:t>
            </a:r>
          </a:p>
          <a:p>
            <a:pPr lvl="3" marL="2057400"/>
            <a:r>
              <a:t>semantic zoom: adapt object representation based on available pixels</a:t>
            </a:r>
          </a:p>
          <a:p>
            <a:pPr lvl="4" marL="3022600" indent="-571500"/>
            <a:r>
              <a:t>dramatic change, or more subtle one</a:t>
            </a:r>
          </a:p>
          <a:p>
            <a:pPr lvl="2" marL="1635369" indent="-263769"/>
            <a:r>
              <a:t>pan/translate</a:t>
            </a:r>
          </a:p>
          <a:p>
            <a:pPr lvl="2" marL="1635369" indent="-263769"/>
            <a:r>
              <a:t>rotate</a:t>
            </a:r>
          </a:p>
          <a:p>
            <a:pPr lvl="3" marL="2057400"/>
            <a:r>
              <a:t>especially in 3D</a:t>
            </a:r>
          </a:p>
          <a:p>
            <a:pPr lvl="1" marL="1173480" indent="-259080"/>
            <a:r>
              <a:t>constrained navigation</a:t>
            </a:r>
          </a:p>
          <a:p>
            <a:pPr lvl="2" marL="1635369" indent="-263769"/>
            <a:r>
              <a:t>often with animated transitions</a:t>
            </a:r>
          </a:p>
          <a:p>
            <a:pPr lvl="2" marL="1635369" indent="-263769"/>
            <a:r>
              <a:t>often based on selection set</a:t>
            </a:r>
          </a:p>
        </p:txBody>
      </p:sp>
      <p:sp>
        <p:nvSpPr>
          <p:cNvPr id="1246" name="Shape 1246"/>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47" name="fig11.1.pdf"/>
          <p:cNvPicPr>
            <a:picLocks noChangeAspect="1"/>
          </p:cNvPicPr>
          <p:nvPr/>
        </p:nvPicPr>
        <p:blipFill>
          <a:blip r:embed="rId3">
            <a:extLst/>
          </a:blip>
          <a:srcRect l="0" t="46103" r="53806" b="0"/>
          <a:stretch>
            <a:fillRect/>
          </a:stretch>
        </p:blipFill>
        <p:spPr>
          <a:xfrm>
            <a:off x="11011792" y="825500"/>
            <a:ext cx="5333108" cy="6966573"/>
          </a:xfrm>
          <a:prstGeom prst="rect">
            <a:avLst/>
          </a:prstGeom>
          <a:ln w="12700">
            <a:miter lim="400000"/>
          </a:ln>
        </p:spPr>
      </p:pic>
    </p:spTree>
  </p:cSld>
  <p:clrMapOvr>
    <a:masterClrMapping/>
  </p:clrMapOvr>
  <p:transition xmlns:p14="http://schemas.microsoft.com/office/powerpoint/2010/main" spd="med" advClick="1" p14:dur="1000"/>
</p:sld>
</file>

<file path=ppt/slides/slide1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1" name="Shape 1251"/>
          <p:cNvSpPr/>
          <p:nvPr>
            <p:ph type="title"/>
          </p:nvPr>
        </p:nvSpPr>
        <p:spPr>
          <a:prstGeom prst="rect">
            <a:avLst/>
          </a:prstGeom>
        </p:spPr>
        <p:txBody>
          <a:bodyPr/>
          <a:lstStyle/>
          <a:p>
            <a:pPr/>
            <a:r>
              <a:t>Idiom: </a:t>
            </a:r>
            <a:r>
              <a:rPr b="1">
                <a:latin typeface="+mn-lt"/>
                <a:ea typeface="+mn-ea"/>
                <a:cs typeface="+mn-cs"/>
                <a:sym typeface="Rockwell"/>
              </a:rPr>
              <a:t>Semantic zooming</a:t>
            </a:r>
          </a:p>
        </p:txBody>
      </p:sp>
      <p:sp>
        <p:nvSpPr>
          <p:cNvPr id="1252" name="Shape 1252"/>
          <p:cNvSpPr/>
          <p:nvPr>
            <p:ph type="body" idx="1"/>
          </p:nvPr>
        </p:nvSpPr>
        <p:spPr>
          <a:prstGeom prst="rect">
            <a:avLst/>
          </a:prstGeom>
        </p:spPr>
        <p:txBody>
          <a:bodyPr/>
          <a:lstStyle/>
          <a:p>
            <a:pPr marL="793376" indent="-336176"/>
            <a:r>
              <a:t>visual encoding change</a:t>
            </a:r>
          </a:p>
          <a:p>
            <a:pPr lvl="1" marL="1173480" indent="-259080"/>
            <a:r>
              <a:t>colored box</a:t>
            </a:r>
          </a:p>
          <a:p>
            <a:pPr lvl="1" marL="1173480" indent="-259080"/>
            <a:r>
              <a:t>sparkline</a:t>
            </a:r>
          </a:p>
          <a:p>
            <a:pPr lvl="1" marL="1173480" indent="-259080"/>
            <a:r>
              <a:t>simple line chart</a:t>
            </a:r>
          </a:p>
          <a:p>
            <a:pPr lvl="1" marL="1173480" indent="-259080"/>
            <a:r>
              <a:t>full chart: axes and tickmarks</a:t>
            </a:r>
          </a:p>
        </p:txBody>
      </p:sp>
      <p:sp>
        <p:nvSpPr>
          <p:cNvPr id="1253" name="Shape 1253"/>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4" name="liverac-fig2b.png"/>
          <p:cNvPicPr>
            <a:picLocks noChangeAspect="1"/>
          </p:cNvPicPr>
          <p:nvPr/>
        </p:nvPicPr>
        <p:blipFill>
          <a:blip r:embed="rId2">
            <a:extLst/>
          </a:blip>
          <a:stretch>
            <a:fillRect/>
          </a:stretch>
        </p:blipFill>
        <p:spPr>
          <a:xfrm>
            <a:off x="6629400" y="1104900"/>
            <a:ext cx="9406574" cy="7315200"/>
          </a:xfrm>
          <a:prstGeom prst="rect">
            <a:avLst/>
          </a:prstGeom>
          <a:ln w="12700">
            <a:miter lim="400000"/>
          </a:ln>
        </p:spPr>
      </p:pic>
      <p:sp>
        <p:nvSpPr>
          <p:cNvPr id="1255" name="Shape 1255"/>
          <p:cNvSpPr/>
          <p:nvPr/>
        </p:nvSpPr>
        <p:spPr>
          <a:xfrm>
            <a:off x="11531600" y="139700"/>
            <a:ext cx="4511477"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LiveRAC</a:t>
            </a:r>
          </a:p>
        </p:txBody>
      </p:sp>
      <p:sp>
        <p:nvSpPr>
          <p:cNvPr id="1256" name="Shape 1256"/>
          <p:cNvSpPr/>
          <p:nvPr/>
        </p:nvSpPr>
        <p:spPr>
          <a:xfrm>
            <a:off x="609600" y="8407400"/>
            <a:ext cx="15062200" cy="1079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000">
                <a:uFill>
                  <a:solidFill>
                    <a:srgbClr val="000000"/>
                  </a:solidFill>
                </a:uFill>
              </a:defRPr>
            </a:lvl1pPr>
          </a:lstStyle>
          <a:p>
            <a:pPr/>
            <a:r>
              <a:t>[LiveRAC - Interactive Visual Exploration of System Management Time-Series Data. McLachlan, Munzner, Koutsofios, and North. Proc. ACM Conf. Human Factors in Computing Systems (CHI), pp. 1483–1492, 2008.]</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title"/>
          </p:nvPr>
        </p:nvSpPr>
        <p:spPr>
          <a:prstGeom prst="rect">
            <a:avLst/>
          </a:prstGeom>
        </p:spPr>
        <p:txBody>
          <a:bodyPr/>
          <a:lstStyle/>
          <a:p>
            <a:pPr/>
            <a:r>
              <a:t>Analysis framework: Four levels, three questions</a:t>
            </a:r>
          </a:p>
        </p:txBody>
      </p:sp>
      <p:sp>
        <p:nvSpPr>
          <p:cNvPr id="285" name="Shape 285"/>
          <p:cNvSpPr/>
          <p:nvPr>
            <p:ph type="body" idx="1"/>
          </p:nvPr>
        </p:nvSpPr>
        <p:spPr>
          <a:xfrm>
            <a:off x="419100" y="1104900"/>
            <a:ext cx="11861800" cy="8064500"/>
          </a:xfrm>
          <a:prstGeom prst="rect">
            <a:avLst/>
          </a:prstGeom>
        </p:spPr>
        <p:txBody>
          <a:bodyPr/>
          <a:lstStyle/>
          <a:p>
            <a:pPr marL="776567" indent="-319367">
              <a:defRPr i="1" sz="3800"/>
            </a:pPr>
            <a:r>
              <a:t>domain </a:t>
            </a:r>
            <a:r>
              <a:rPr i="0"/>
              <a:t>situation</a:t>
            </a:r>
          </a:p>
          <a:p>
            <a:pPr lvl="1" marL="1158239" indent="-243839">
              <a:defRPr sz="3200"/>
            </a:pPr>
            <a:r>
              <a:t>who are the target users?</a:t>
            </a:r>
          </a:p>
          <a:p>
            <a:pPr marL="776567" indent="-319367">
              <a:defRPr i="1" sz="3800"/>
            </a:pPr>
            <a:r>
              <a:t>abstraction</a:t>
            </a:r>
          </a:p>
          <a:p>
            <a:pPr lvl="1" marL="1158239" indent="-243839">
              <a:defRPr sz="3200"/>
            </a:pPr>
            <a:r>
              <a:t>translate from specifics of domain to vocabulary of vis</a:t>
            </a:r>
          </a:p>
          <a:p>
            <a:pPr lvl="1">
              <a:buClrTx/>
              <a:buChar char="•"/>
              <a:defRPr sz="3200"/>
            </a:pPr>
            <a:r>
              <a:rPr>
                <a:solidFill>
                  <a:srgbClr val="AB5601"/>
                </a:solidFill>
                <a:uFill>
                  <a:solidFill>
                    <a:srgbClr val="AB5601"/>
                  </a:solidFill>
                </a:uFill>
                <a:latin typeface="Gill Sans SemiBold"/>
                <a:ea typeface="Gill Sans SemiBold"/>
                <a:cs typeface="Gill Sans SemiBold"/>
                <a:sym typeface="Gill Sans SemiBold"/>
              </a:rPr>
              <a:t>what</a:t>
            </a:r>
            <a:r>
              <a:t> is shown? </a:t>
            </a:r>
            <a:r>
              <a:rPr>
                <a:latin typeface="Gill Sans SemiBold"/>
                <a:ea typeface="Gill Sans SemiBold"/>
                <a:cs typeface="Gill Sans SemiBold"/>
                <a:sym typeface="Gill Sans SemiBold"/>
              </a:rPr>
              <a:t>data abstraction</a:t>
            </a:r>
            <a:endParaRPr>
              <a:latin typeface="Gill Sans SemiBold"/>
              <a:ea typeface="Gill Sans SemiBold"/>
              <a:cs typeface="Gill Sans SemiBold"/>
              <a:sym typeface="Gill Sans SemiBold"/>
            </a:endParaRPr>
          </a:p>
          <a:p>
            <a:pPr lvl="2">
              <a:buClrTx/>
              <a:defRPr sz="3200"/>
            </a:pPr>
            <a:r>
              <a:t>often don’t just draw what you’re given: transform to new form</a:t>
            </a:r>
            <a:endParaRPr>
              <a:latin typeface="Gill Sans SemiBold"/>
              <a:ea typeface="Gill Sans SemiBold"/>
              <a:cs typeface="Gill Sans SemiBold"/>
              <a:sym typeface="Gill Sans SemiBold"/>
            </a:endParaRPr>
          </a:p>
          <a:p>
            <a:pPr lvl="1">
              <a:buClrTx/>
              <a:buChar char="•"/>
              <a:defRPr sz="3200"/>
            </a:pPr>
            <a:r>
              <a:rPr>
                <a:solidFill>
                  <a:srgbClr val="9C8701"/>
                </a:solidFill>
                <a:uFill>
                  <a:solidFill>
                    <a:srgbClr val="9C8701"/>
                  </a:solidFill>
                </a:uFill>
                <a:latin typeface="Gill Sans SemiBold"/>
                <a:ea typeface="Gill Sans SemiBold"/>
                <a:cs typeface="Gill Sans SemiBold"/>
                <a:sym typeface="Gill Sans SemiBold"/>
              </a:rPr>
              <a:t>why</a:t>
            </a:r>
            <a:r>
              <a:t> is the user looking at it? </a:t>
            </a:r>
            <a:r>
              <a:rPr>
                <a:latin typeface="Gill Sans SemiBold"/>
                <a:ea typeface="Gill Sans SemiBold"/>
                <a:cs typeface="Gill Sans SemiBold"/>
                <a:sym typeface="Gill Sans SemiBold"/>
              </a:rPr>
              <a:t>task abstraction</a:t>
            </a:r>
          </a:p>
          <a:p>
            <a:pPr marL="776567" indent="-319367">
              <a:defRPr i="1" sz="3800"/>
            </a:pPr>
            <a:r>
              <a:t>idiom</a:t>
            </a:r>
          </a:p>
          <a:p>
            <a:pPr lvl="1">
              <a:buClrTx/>
              <a:buChar char="•"/>
              <a:defRPr sz="3200"/>
            </a:pPr>
            <a:r>
              <a:rPr>
                <a:solidFill>
                  <a:srgbClr val="009051"/>
                </a:solidFill>
                <a:uFill>
                  <a:solidFill>
                    <a:srgbClr val="009051"/>
                  </a:solidFill>
                </a:uFill>
                <a:latin typeface="Gill Sans SemiBold"/>
                <a:ea typeface="Gill Sans SemiBold"/>
                <a:cs typeface="Gill Sans SemiBold"/>
                <a:sym typeface="Gill Sans SemiBold"/>
              </a:rPr>
              <a:t>how</a:t>
            </a:r>
            <a:r>
              <a:t> is it shown?</a:t>
            </a:r>
          </a:p>
          <a:p>
            <a:pPr lvl="2" marL="1617784" indent="-246184">
              <a:defRPr sz="2800"/>
            </a:pPr>
            <a:r>
              <a:rPr>
                <a:latin typeface="Gill Sans SemiBold"/>
                <a:ea typeface="Gill Sans SemiBold"/>
                <a:cs typeface="Gill Sans SemiBold"/>
                <a:sym typeface="Gill Sans SemiBold"/>
              </a:rPr>
              <a:t>visual encoding idiom</a:t>
            </a:r>
            <a:r>
              <a:t>: how to draw</a:t>
            </a:r>
          </a:p>
          <a:p>
            <a:pPr lvl="2" marL="1617784" indent="-246184">
              <a:defRPr sz="2800"/>
            </a:pPr>
            <a:r>
              <a:rPr>
                <a:latin typeface="Gill Sans SemiBold"/>
                <a:ea typeface="Gill Sans SemiBold"/>
                <a:cs typeface="Gill Sans SemiBold"/>
                <a:sym typeface="Gill Sans SemiBold"/>
              </a:rPr>
              <a:t>interaction idiom</a:t>
            </a:r>
            <a:r>
              <a:t>: how to manipulate</a:t>
            </a:r>
          </a:p>
          <a:p>
            <a:pPr marL="776567" indent="-319367">
              <a:defRPr i="1" sz="3800"/>
            </a:pPr>
            <a:r>
              <a:t>algorithm</a:t>
            </a:r>
          </a:p>
          <a:p>
            <a:pPr lvl="1" marL="1158239" indent="-243839">
              <a:defRPr sz="3200"/>
            </a:pPr>
            <a:r>
              <a:t>efficient computation</a:t>
            </a:r>
          </a:p>
        </p:txBody>
      </p:sp>
      <p:sp>
        <p:nvSpPr>
          <p:cNvPr id="286" name="Shape 28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95" name="Group 295"/>
          <p:cNvGrpSpPr/>
          <p:nvPr/>
        </p:nvGrpSpPr>
        <p:grpSpPr>
          <a:xfrm>
            <a:off x="13716000" y="825500"/>
            <a:ext cx="1917700" cy="2171700"/>
            <a:chOff x="0" y="0"/>
            <a:chExt cx="1917700" cy="2171700"/>
          </a:xfrm>
        </p:grpSpPr>
        <p:sp>
          <p:nvSpPr>
            <p:cNvPr id="287" name="Shape 287"/>
            <p:cNvSpPr/>
            <p:nvPr/>
          </p:nvSpPr>
          <p:spPr>
            <a:xfrm>
              <a:off x="0" y="0"/>
              <a:ext cx="1917700" cy="2171700"/>
            </a:xfrm>
            <a:prstGeom prst="rect">
              <a:avLst/>
            </a:prstGeom>
            <a:solidFill>
              <a:srgbClr val="FCCFA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88" name="Shape 288"/>
            <p:cNvSpPr/>
            <p:nvPr/>
          </p:nvSpPr>
          <p:spPr>
            <a:xfrm>
              <a:off x="101600" y="482600"/>
              <a:ext cx="1689100" cy="1625600"/>
            </a:xfrm>
            <a:prstGeom prst="rect">
              <a:avLst/>
            </a:prstGeom>
            <a:solidFill>
              <a:srgbClr val="EFE5B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89" name="Shape 289"/>
            <p:cNvSpPr/>
            <p:nvPr/>
          </p:nvSpPr>
          <p:spPr>
            <a:xfrm>
              <a:off x="203200" y="1016000"/>
              <a:ext cx="1473200" cy="1028700"/>
            </a:xfrm>
            <a:prstGeom prst="rect">
              <a:avLst/>
            </a:prstGeom>
            <a:solidFill>
              <a:srgbClr val="B6E0C5"/>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90" name="Shape 290"/>
            <p:cNvSpPr/>
            <p:nvPr/>
          </p:nvSpPr>
          <p:spPr>
            <a:xfrm>
              <a:off x="279400" y="1473200"/>
              <a:ext cx="1282700" cy="495300"/>
            </a:xfrm>
            <a:prstGeom prst="rect">
              <a:avLst/>
            </a:prstGeom>
            <a:solidFill>
              <a:srgbClr val="DBB0CB"/>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91" name="Shape 291"/>
            <p:cNvSpPr/>
            <p:nvPr/>
          </p:nvSpPr>
          <p:spPr>
            <a:xfrm>
              <a:off x="292100" y="1511300"/>
              <a:ext cx="1308100" cy="3972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1219200">
                <a:buClr>
                  <a:srgbClr val="000000"/>
                </a:buClr>
                <a:defRPr sz="2200">
                  <a:uFill>
                    <a:solidFill>
                      <a:srgbClr val="000000"/>
                    </a:solidFill>
                  </a:uFill>
                  <a:latin typeface="Arial"/>
                  <a:ea typeface="Arial"/>
                  <a:cs typeface="Arial"/>
                  <a:sym typeface="Arial"/>
                </a:defRPr>
              </a:lvl1pPr>
            </a:lstStyle>
            <a:p>
              <a:pPr/>
              <a:r>
                <a:t>algorithm</a:t>
              </a:r>
            </a:p>
          </p:txBody>
        </p:sp>
        <p:sp>
          <p:nvSpPr>
            <p:cNvPr id="292" name="Shape 292"/>
            <p:cNvSpPr/>
            <p:nvPr/>
          </p:nvSpPr>
          <p:spPr>
            <a:xfrm>
              <a:off x="266700" y="1054100"/>
              <a:ext cx="1308100" cy="3972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1219200">
                <a:buClr>
                  <a:srgbClr val="000000"/>
                </a:buClr>
                <a:defRPr sz="2200">
                  <a:uFill>
                    <a:solidFill>
                      <a:srgbClr val="000000"/>
                    </a:solidFill>
                  </a:uFill>
                  <a:latin typeface="Arial"/>
                  <a:ea typeface="Arial"/>
                  <a:cs typeface="Arial"/>
                  <a:sym typeface="Arial"/>
                </a:defRPr>
              </a:lvl1pPr>
            </a:lstStyle>
            <a:p>
              <a:pPr/>
              <a:r>
                <a:t>idiom</a:t>
              </a:r>
            </a:p>
          </p:txBody>
        </p:sp>
        <p:sp>
          <p:nvSpPr>
            <p:cNvPr id="293" name="Shape 293"/>
            <p:cNvSpPr/>
            <p:nvPr/>
          </p:nvSpPr>
          <p:spPr>
            <a:xfrm>
              <a:off x="114300" y="558800"/>
              <a:ext cx="1600200" cy="3972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1219200">
                <a:buClr>
                  <a:srgbClr val="000000"/>
                </a:buClr>
                <a:defRPr sz="2200">
                  <a:uFill>
                    <a:solidFill>
                      <a:srgbClr val="000000"/>
                    </a:solidFill>
                  </a:uFill>
                  <a:latin typeface="Arial"/>
                  <a:ea typeface="Arial"/>
                  <a:cs typeface="Arial"/>
                  <a:sym typeface="Arial"/>
                </a:defRPr>
              </a:lvl1pPr>
            </a:lstStyle>
            <a:p>
              <a:pPr/>
              <a:r>
                <a:t>abstraction</a:t>
              </a:r>
            </a:p>
          </p:txBody>
        </p:sp>
        <p:sp>
          <p:nvSpPr>
            <p:cNvPr id="294" name="Shape 294"/>
            <p:cNvSpPr/>
            <p:nvPr/>
          </p:nvSpPr>
          <p:spPr>
            <a:xfrm>
              <a:off x="38100" y="50800"/>
              <a:ext cx="1803400" cy="3972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1219200">
                <a:buClr>
                  <a:srgbClr val="000000"/>
                </a:buClr>
                <a:defRPr sz="2200">
                  <a:uFill>
                    <a:solidFill>
                      <a:srgbClr val="000000"/>
                    </a:solidFill>
                  </a:uFill>
                  <a:latin typeface="Arial"/>
                  <a:ea typeface="Arial"/>
                  <a:cs typeface="Arial"/>
                  <a:sym typeface="Arial"/>
                </a:defRPr>
              </a:lvl1pPr>
            </a:lstStyle>
            <a:p>
              <a:pPr/>
              <a:r>
                <a:t>domain</a:t>
              </a:r>
            </a:p>
          </p:txBody>
        </p:sp>
      </p:grpSp>
      <p:sp>
        <p:nvSpPr>
          <p:cNvPr id="296" name="Shape 296"/>
          <p:cNvSpPr/>
          <p:nvPr/>
        </p:nvSpPr>
        <p:spPr>
          <a:xfrm>
            <a:off x="8318500" y="3062420"/>
            <a:ext cx="8229600"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marR="419100" algn="r" defTabSz="419100">
              <a:lnSpc>
                <a:spcPts val="2100"/>
              </a:lnSpc>
              <a:spcBef>
                <a:spcPts val="600"/>
              </a:spcBef>
              <a:defRPr sz="1700"/>
            </a:pPr>
            <a:r>
              <a:t>[A Nested Model of Visualization Design and Validation.</a:t>
            </a:r>
          </a:p>
          <a:p>
            <a:pPr marR="419100" algn="r" defTabSz="419100">
              <a:lnSpc>
                <a:spcPts val="2100"/>
              </a:lnSpc>
              <a:spcBef>
                <a:spcPts val="600"/>
              </a:spcBef>
              <a:defRPr i="1" sz="1700"/>
            </a:pPr>
            <a:r>
              <a:t>Munzner.  IEEE TVCG 15(6):921-928, 2009 (Proc. InfoVis 2009). ]</a:t>
            </a:r>
          </a:p>
        </p:txBody>
      </p:sp>
      <p:grpSp>
        <p:nvGrpSpPr>
          <p:cNvPr id="306" name="Group 306"/>
          <p:cNvGrpSpPr/>
          <p:nvPr/>
        </p:nvGrpSpPr>
        <p:grpSpPr>
          <a:xfrm>
            <a:off x="12700000" y="4013200"/>
            <a:ext cx="3390900" cy="3378200"/>
            <a:chOff x="0" y="0"/>
            <a:chExt cx="3390900" cy="3378200"/>
          </a:xfrm>
        </p:grpSpPr>
        <p:sp>
          <p:nvSpPr>
            <p:cNvPr id="297" name="Shape 297"/>
            <p:cNvSpPr/>
            <p:nvPr/>
          </p:nvSpPr>
          <p:spPr>
            <a:xfrm>
              <a:off x="0" y="0"/>
              <a:ext cx="3390900" cy="3378200"/>
            </a:xfrm>
            <a:prstGeom prst="rect">
              <a:avLst/>
            </a:prstGeom>
            <a:solidFill>
              <a:srgbClr val="FCCFA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98" name="Shape 298"/>
            <p:cNvSpPr/>
            <p:nvPr/>
          </p:nvSpPr>
          <p:spPr>
            <a:xfrm>
              <a:off x="141382" y="482600"/>
              <a:ext cx="3098801" cy="2730500"/>
            </a:xfrm>
            <a:prstGeom prst="rect">
              <a:avLst/>
            </a:prstGeom>
            <a:solidFill>
              <a:srgbClr val="EFE5B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99" name="Shape 299"/>
            <p:cNvSpPr/>
            <p:nvPr/>
          </p:nvSpPr>
          <p:spPr>
            <a:xfrm>
              <a:off x="295296" y="1778000"/>
              <a:ext cx="2705101" cy="1193800"/>
            </a:xfrm>
            <a:prstGeom prst="rect">
              <a:avLst/>
            </a:prstGeom>
            <a:solidFill>
              <a:srgbClr val="B6E0C5"/>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00" name="Shape 300"/>
            <p:cNvSpPr/>
            <p:nvPr/>
          </p:nvSpPr>
          <p:spPr>
            <a:xfrm>
              <a:off x="428099" y="2362200"/>
              <a:ext cx="1265712" cy="495300"/>
            </a:xfrm>
            <a:prstGeom prst="rect">
              <a:avLst/>
            </a:prstGeom>
            <a:solidFill>
              <a:srgbClr val="DBB0CB"/>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01" name="Shape 301"/>
            <p:cNvSpPr/>
            <p:nvPr/>
          </p:nvSpPr>
          <p:spPr>
            <a:xfrm>
              <a:off x="440630" y="2400300"/>
              <a:ext cx="129077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algorithm</a:t>
              </a:r>
            </a:p>
          </p:txBody>
        </p:sp>
        <p:sp>
          <p:nvSpPr>
            <p:cNvPr id="302" name="Shape 302"/>
            <p:cNvSpPr/>
            <p:nvPr/>
          </p:nvSpPr>
          <p:spPr>
            <a:xfrm>
              <a:off x="364766" y="1828800"/>
              <a:ext cx="129077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idiom</a:t>
              </a:r>
            </a:p>
          </p:txBody>
        </p:sp>
        <p:sp>
          <p:nvSpPr>
            <p:cNvPr id="303" name="Shape 303"/>
            <p:cNvSpPr/>
            <p:nvPr/>
          </p:nvSpPr>
          <p:spPr>
            <a:xfrm>
              <a:off x="188985" y="533400"/>
              <a:ext cx="157900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abstraction</a:t>
              </a:r>
            </a:p>
          </p:txBody>
        </p:sp>
        <p:sp>
          <p:nvSpPr>
            <p:cNvPr id="304" name="Shape 304"/>
            <p:cNvSpPr/>
            <p:nvPr/>
          </p:nvSpPr>
          <p:spPr>
            <a:xfrm>
              <a:off x="62994" y="50800"/>
              <a:ext cx="177951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domain</a:t>
              </a:r>
            </a:p>
          </p:txBody>
        </p:sp>
        <p:pic>
          <p:nvPicPr>
            <p:cNvPr id="305" name="pasted-image.pdf"/>
            <p:cNvPicPr>
              <a:picLocks noChangeAspect="1"/>
            </p:cNvPicPr>
            <p:nvPr/>
          </p:nvPicPr>
          <p:blipFill>
            <a:blip r:embed="rId2">
              <a:extLst/>
            </a:blip>
            <a:stretch>
              <a:fillRect/>
            </a:stretch>
          </p:blipFill>
          <p:spPr>
            <a:xfrm>
              <a:off x="1452599" y="664970"/>
              <a:ext cx="1663701" cy="1653709"/>
            </a:xfrm>
            <a:prstGeom prst="rect">
              <a:avLst/>
            </a:prstGeom>
            <a:ln w="12700" cap="flat">
              <a:noFill/>
              <a:miter lim="400000"/>
            </a:ln>
            <a:effectLst/>
          </p:spPr>
        </p:pic>
      </p:grpSp>
      <p:sp>
        <p:nvSpPr>
          <p:cNvPr id="307" name="Shape 307"/>
          <p:cNvSpPr/>
          <p:nvPr/>
        </p:nvSpPr>
        <p:spPr>
          <a:xfrm>
            <a:off x="6400800" y="7647120"/>
            <a:ext cx="10198100"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marR="419100" algn="r" defTabSz="419100">
              <a:lnSpc>
                <a:spcPts val="2100"/>
              </a:lnSpc>
              <a:spcBef>
                <a:spcPts val="600"/>
              </a:spcBef>
              <a:defRPr sz="1700"/>
            </a:pPr>
            <a:r>
              <a:t>[A Multi-Level Typology of Abstract Visualization Tasks</a:t>
            </a:r>
          </a:p>
          <a:p>
            <a:pPr marR="419100" algn="r" defTabSz="419100">
              <a:lnSpc>
                <a:spcPts val="2100"/>
              </a:lnSpc>
              <a:spcBef>
                <a:spcPts val="600"/>
              </a:spcBef>
              <a:defRPr i="1" sz="1700"/>
            </a:pPr>
            <a:r>
              <a:t>Brehmer and Munzner.  IEEE TVCG 19(12):2376-2385, 2013 (Proc. InfoVis 2013). ]</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8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8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8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8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85">
                                            <p:txEl>
                                              <p:pRg st="4" end="4"/>
                                            </p:txEl>
                                          </p:spTgt>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2" fill="hold">
                                  <p:stCondLst>
                                    <p:cond delay="0"/>
                                  </p:stCondLst>
                                  <p:iterate type="el" backwards="0">
                                    <p:tmAbs val="0"/>
                                  </p:iterate>
                                  <p:childTnLst>
                                    <p:set>
                                      <p:cBhvr>
                                        <p:cTn id="27" fill="hold"/>
                                        <p:tgtEl>
                                          <p:spTgt spid="306"/>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3" fill="hold">
                                  <p:stCondLst>
                                    <p:cond delay="0"/>
                                  </p:stCondLst>
                                  <p:iterate type="el" backwards="0">
                                    <p:tmAbs val="0"/>
                                  </p:iterate>
                                  <p:childTnLst>
                                    <p:set>
                                      <p:cBhvr>
                                        <p:cTn id="30" fill="hold"/>
                                        <p:tgtEl>
                                          <p:spTgt spid="30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1" fill="hold">
                                  <p:stCondLst>
                                    <p:cond delay="0"/>
                                  </p:stCondLst>
                                  <p:iterate type="el" backwards="0">
                                    <p:tmAbs val="0"/>
                                  </p:iterate>
                                  <p:childTnLst>
                                    <p:set>
                                      <p:cBhvr>
                                        <p:cTn id="34" fill="hold"/>
                                        <p:tgtEl>
                                          <p:spTgt spid="285">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1" fill="hold">
                                  <p:stCondLst>
                                    <p:cond delay="0"/>
                                  </p:stCondLst>
                                  <p:iterate type="el" backwards="0">
                                    <p:tmAbs val="0"/>
                                  </p:iterate>
                                  <p:childTnLst>
                                    <p:set>
                                      <p:cBhvr>
                                        <p:cTn id="38" fill="hold"/>
                                        <p:tgtEl>
                                          <p:spTgt spid="285">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 fill="hold">
                                  <p:stCondLst>
                                    <p:cond delay="0"/>
                                  </p:stCondLst>
                                  <p:iterate type="el" backwards="0">
                                    <p:tmAbs val="0"/>
                                  </p:iterate>
                                  <p:childTnLst>
                                    <p:set>
                                      <p:cBhvr>
                                        <p:cTn id="42" fill="hold"/>
                                        <p:tgtEl>
                                          <p:spTgt spid="285">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 fill="hold">
                                  <p:stCondLst>
                                    <p:cond delay="0"/>
                                  </p:stCondLst>
                                  <p:iterate type="el" backwards="0">
                                    <p:tmAbs val="0"/>
                                  </p:iterate>
                                  <p:childTnLst>
                                    <p:set>
                                      <p:cBhvr>
                                        <p:cTn id="46" fill="hold"/>
                                        <p:tgtEl>
                                          <p:spTgt spid="285">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1" fill="hold">
                                  <p:stCondLst>
                                    <p:cond delay="0"/>
                                  </p:stCondLst>
                                  <p:iterate type="el" backwards="0">
                                    <p:tmAbs val="0"/>
                                  </p:iterate>
                                  <p:childTnLst>
                                    <p:set>
                                      <p:cBhvr>
                                        <p:cTn id="50" fill="hold"/>
                                        <p:tgtEl>
                                          <p:spTgt spid="285">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0" presetID="1" grpId="1" fill="hold">
                                  <p:stCondLst>
                                    <p:cond delay="0"/>
                                  </p:stCondLst>
                                  <p:iterate type="el" backwards="0">
                                    <p:tmAbs val="0"/>
                                  </p:iterate>
                                  <p:childTnLst>
                                    <p:set>
                                      <p:cBhvr>
                                        <p:cTn id="54" fill="hold"/>
                                        <p:tgtEl>
                                          <p:spTgt spid="285">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0" presetID="1" grpId="1" fill="hold">
                                  <p:stCondLst>
                                    <p:cond delay="0"/>
                                  </p:stCondLst>
                                  <p:iterate type="el" backwards="0">
                                    <p:tmAbs val="0"/>
                                  </p:iterate>
                                  <p:childTnLst>
                                    <p:set>
                                      <p:cBhvr>
                                        <p:cTn id="58" fill="hold"/>
                                        <p:tgtEl>
                                          <p:spTgt spid="285">
                                            <p:txEl>
                                              <p:pRg st="11" end="1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Class="entr" nodeType="clickEffect" presetSubtype="0" presetID="1" grpId="1" fill="hold">
                                  <p:stCondLst>
                                    <p:cond delay="0"/>
                                  </p:stCondLst>
                                  <p:iterate type="el" backwards="0">
                                    <p:tmAbs val="0"/>
                                  </p:iterate>
                                  <p:childTnLst>
                                    <p:set>
                                      <p:cBhvr>
                                        <p:cTn id="62" fill="hold"/>
                                        <p:tgtEl>
                                          <p:spTgt spid="285">
                                            <p:txEl>
                                              <p:pRg st="12" end="1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7" grpId="3"/>
      <p:bldP build="whole" bldLvl="1" animBg="1" rev="0" advAuto="0" spid="306" grpId="2"/>
      <p:bldP build="p" bldLvl="5" animBg="1" rev="0" advAuto="0" spid="285" grpId="1"/>
    </p:bldLst>
  </p:timing>
</p:sld>
</file>

<file path=ppt/slides/slide1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8" name="Shape 1258"/>
          <p:cNvSpPr/>
          <p:nvPr>
            <p:ph type="title"/>
          </p:nvPr>
        </p:nvSpPr>
        <p:spPr>
          <a:prstGeom prst="rect">
            <a:avLst/>
          </a:prstGeom>
        </p:spPr>
        <p:txBody>
          <a:bodyPr/>
          <a:lstStyle/>
          <a:p>
            <a:pPr/>
            <a:r>
              <a:t>Navigate: Reducing attributes</a:t>
            </a:r>
          </a:p>
        </p:txBody>
      </p:sp>
      <p:sp>
        <p:nvSpPr>
          <p:cNvPr id="1259" name="Shape 1259"/>
          <p:cNvSpPr/>
          <p:nvPr>
            <p:ph type="body" idx="1"/>
          </p:nvPr>
        </p:nvSpPr>
        <p:spPr>
          <a:xfrm>
            <a:off x="419100" y="863600"/>
            <a:ext cx="7607300" cy="8039100"/>
          </a:xfrm>
          <a:prstGeom prst="rect">
            <a:avLst/>
          </a:prstGeom>
        </p:spPr>
        <p:txBody>
          <a:bodyPr/>
          <a:lstStyle/>
          <a:p>
            <a:pPr marL="793376" indent="-336176"/>
            <a:r>
              <a:t>continuation of camera metaphor</a:t>
            </a:r>
          </a:p>
          <a:p>
            <a:pPr lvl="1" marL="1173480" indent="-259080"/>
            <a:r>
              <a:t>slice</a:t>
            </a:r>
          </a:p>
          <a:p>
            <a:pPr lvl="2" marL="1635369" indent="-263769"/>
            <a:r>
              <a:t>show only items matching specific value for given attribute: slicing plane</a:t>
            </a:r>
          </a:p>
          <a:p>
            <a:pPr lvl="2" marL="1635369" indent="-263769"/>
            <a:r>
              <a:t>axis aligned, or arbitrary alignment</a:t>
            </a:r>
          </a:p>
          <a:p>
            <a:pPr lvl="1" marL="1173480" indent="-259080"/>
            <a:r>
              <a:t>cut</a:t>
            </a:r>
          </a:p>
          <a:p>
            <a:pPr lvl="2" marL="1635369" indent="-263769"/>
            <a:r>
              <a:t>show only items on far slide of plane from camera</a:t>
            </a:r>
          </a:p>
          <a:p>
            <a:pPr lvl="1" marL="1173480" indent="-259080"/>
            <a:r>
              <a:t>project</a:t>
            </a:r>
          </a:p>
          <a:p>
            <a:pPr lvl="2" marL="1635369" indent="-263769"/>
            <a:r>
              <a:t>change mathematics of image creation</a:t>
            </a:r>
          </a:p>
          <a:p>
            <a:pPr lvl="3" marL="2057400"/>
            <a:r>
              <a:t>orthographic</a:t>
            </a:r>
          </a:p>
          <a:p>
            <a:pPr lvl="3" marL="2057400"/>
            <a:r>
              <a:t>perspective</a:t>
            </a:r>
          </a:p>
          <a:p>
            <a:pPr lvl="3" marL="2057400"/>
            <a:r>
              <a:t>many others: Mercator, cabinet, ...</a:t>
            </a:r>
          </a:p>
        </p:txBody>
      </p:sp>
      <p:sp>
        <p:nvSpPr>
          <p:cNvPr id="1260" name="Shape 1260"/>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61" name="rieder-fig1b.png"/>
          <p:cNvPicPr>
            <a:picLocks noChangeAspect="1"/>
          </p:cNvPicPr>
          <p:nvPr/>
        </p:nvPicPr>
        <p:blipFill>
          <a:blip r:embed="rId3">
            <a:extLst/>
          </a:blip>
          <a:stretch>
            <a:fillRect/>
          </a:stretch>
        </p:blipFill>
        <p:spPr>
          <a:xfrm>
            <a:off x="7950200" y="3810077"/>
            <a:ext cx="2698678" cy="2616201"/>
          </a:xfrm>
          <a:prstGeom prst="rect">
            <a:avLst/>
          </a:prstGeom>
          <a:ln w="12700">
            <a:miter lim="400000"/>
          </a:ln>
        </p:spPr>
      </p:pic>
      <p:pic>
        <p:nvPicPr>
          <p:cNvPr id="1262" name="rieder-fig7c.png"/>
          <p:cNvPicPr>
            <a:picLocks noChangeAspect="1"/>
          </p:cNvPicPr>
          <p:nvPr/>
        </p:nvPicPr>
        <p:blipFill>
          <a:blip r:embed="rId4">
            <a:extLst/>
          </a:blip>
          <a:stretch>
            <a:fillRect/>
          </a:stretch>
        </p:blipFill>
        <p:spPr>
          <a:xfrm>
            <a:off x="8039100" y="1282700"/>
            <a:ext cx="2518436" cy="2400300"/>
          </a:xfrm>
          <a:prstGeom prst="rect">
            <a:avLst/>
          </a:prstGeom>
          <a:ln w="12700">
            <a:miter lim="400000"/>
          </a:ln>
        </p:spPr>
      </p:pic>
      <p:sp>
        <p:nvSpPr>
          <p:cNvPr id="1263" name="Shape 1263"/>
          <p:cNvSpPr/>
          <p:nvPr/>
        </p:nvSpPr>
        <p:spPr>
          <a:xfrm>
            <a:off x="609600" y="8407400"/>
            <a:ext cx="15062200" cy="660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000">
                <a:uFill>
                  <a:solidFill>
                    <a:srgbClr val="000000"/>
                  </a:solidFill>
                </a:uFill>
              </a:defRPr>
            </a:lvl1pPr>
          </a:lstStyle>
          <a:p>
            <a:pPr/>
            <a:r>
              <a:t>[Interactive Visualization of Multimodal Volume Data for Neurosurgical Tumor Treatment. Rieder, Ritter, Raspe, and Peitgen. Computer Graphics Forum (Proc. EuroVis 2008) 27:3 (2008), 1055–1062.]</a:t>
            </a:r>
          </a:p>
        </p:txBody>
      </p:sp>
      <p:pic>
        <p:nvPicPr>
          <p:cNvPr id="1264" name="fig11.1.pdf"/>
          <p:cNvPicPr>
            <a:picLocks noChangeAspect="1"/>
          </p:cNvPicPr>
          <p:nvPr/>
        </p:nvPicPr>
        <p:blipFill>
          <a:blip r:embed="rId5">
            <a:extLst/>
          </a:blip>
          <a:srcRect l="50594" t="46103" r="0" b="0"/>
          <a:stretch>
            <a:fillRect/>
          </a:stretch>
        </p:blipFill>
        <p:spPr>
          <a:xfrm>
            <a:off x="10665665" y="368300"/>
            <a:ext cx="5453521" cy="6660804"/>
          </a:xfrm>
          <a:prstGeom prst="rect">
            <a:avLst/>
          </a:prstGeom>
          <a:ln w="12700">
            <a:miter lim="400000"/>
          </a:ln>
        </p:spPr>
      </p:pic>
    </p:spTree>
  </p:cSld>
  <p:clrMapOvr>
    <a:masterClrMapping/>
  </p:clrMapOvr>
  <p:transition xmlns:p14="http://schemas.microsoft.com/office/powerpoint/2010/main" spd="med" advClick="1" p14:dur="1000"/>
</p:sld>
</file>

<file path=ppt/slides/slide1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8" name="Shape 1268"/>
          <p:cNvSpPr/>
          <p:nvPr>
            <p:ph type="title"/>
          </p:nvPr>
        </p:nvSpPr>
        <p:spPr>
          <a:prstGeom prst="rect">
            <a:avLst/>
          </a:prstGeom>
        </p:spPr>
        <p:txBody>
          <a:bodyPr/>
          <a:lstStyle/>
          <a:p>
            <a:pPr/>
            <a:r>
              <a:t>Further reading</a:t>
            </a:r>
          </a:p>
        </p:txBody>
      </p:sp>
      <p:sp>
        <p:nvSpPr>
          <p:cNvPr id="1269" name="Shape 1269"/>
          <p:cNvSpPr/>
          <p:nvPr>
            <p:ph type="body" idx="1"/>
          </p:nvPr>
        </p:nvSpPr>
        <p:spPr>
          <a:xfrm>
            <a:off x="419100" y="1079500"/>
            <a:ext cx="15849600" cy="7747000"/>
          </a:xfrm>
          <a:prstGeom prst="rect">
            <a:avLst/>
          </a:prstGeom>
        </p:spPr>
        <p:txBody>
          <a:bodyPr>
            <a:normAutofit fontScale="100000" lnSpcReduction="0"/>
          </a:bodyPr>
          <a:lstStyle/>
          <a:p>
            <a:pPr marL="776567" indent="-319367">
              <a:defRPr sz="3800"/>
            </a:pPr>
            <a:r>
              <a:t>Visualization Analysis and Design. Munzner.  AK Peters Visualization Series, CRC Press, 2014.</a:t>
            </a:r>
          </a:p>
          <a:p>
            <a:pPr lvl="1" marL="1158239" indent="-243839">
              <a:defRPr i="1" sz="3200"/>
            </a:pPr>
            <a:r>
              <a:t>Chap 11: Manipulate View</a:t>
            </a:r>
          </a:p>
          <a:p>
            <a:pPr marL="325754" indent="-325754">
              <a:buClrTx/>
              <a:defRPr i="1" sz="3800"/>
            </a:pPr>
            <a:r>
              <a:t>Animated Transitions in Statistical Data Graphics. </a:t>
            </a:r>
            <a:r>
              <a:rPr i="0"/>
              <a:t>Heer and Robertson. IEEE Trans. on Visualization and Computer Graphics (Proc. InfoVis07) 13:6 (2007), 1240– 1247.</a:t>
            </a:r>
            <a:endParaRPr i="0"/>
          </a:p>
          <a:p>
            <a:pPr marL="325754" indent="-325754">
              <a:buClrTx/>
              <a:defRPr i="1" sz="3800"/>
            </a:pPr>
            <a:r>
              <a:t>Selection: 524,288 Ways to Say “This is Interesting”.</a:t>
            </a:r>
            <a:r>
              <a:rPr i="0"/>
              <a:t> Wills. Proc. IEEE Symp. Information Visualization (InfoVis), pp. 54–61, 1996.</a:t>
            </a:r>
            <a:endParaRPr i="0"/>
          </a:p>
          <a:p>
            <a:pPr marL="325754" indent="-325754">
              <a:buClrTx/>
              <a:defRPr i="1" sz="3800"/>
            </a:pPr>
            <a:r>
              <a:t>Smooth and efficient zooming and panning. </a:t>
            </a:r>
            <a:r>
              <a:rPr i="0"/>
              <a:t>van Wijk and Nuij. Proc. IEEE Symp. Information Visualization (InfoVis), pp. 15–22, 2003.</a:t>
            </a:r>
            <a:endParaRPr i="0"/>
          </a:p>
          <a:p>
            <a:pPr marL="325754" indent="-325754">
              <a:buClrTx/>
              <a:defRPr i="1" sz="3800"/>
            </a:pPr>
            <a:r>
              <a:t>Starting Simple - adding value to static visualisation through simple interaction. </a:t>
            </a:r>
            <a:r>
              <a:rPr i="0"/>
              <a:t>Dix and Ellis. Proc. Advanced Visual Interfaces (AVI), pp. 124–134, 1998.</a:t>
            </a:r>
          </a:p>
        </p:txBody>
      </p:sp>
      <p:sp>
        <p:nvSpPr>
          <p:cNvPr id="1270" name="Shape 1270"/>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2" name="Shape 1272"/>
          <p:cNvSpPr/>
          <p:nvPr>
            <p:ph type="title"/>
          </p:nvPr>
        </p:nvSpPr>
        <p:spPr>
          <a:prstGeom prst="rect">
            <a:avLst/>
          </a:prstGeom>
        </p:spPr>
        <p:txBody>
          <a:bodyPr/>
          <a:lstStyle/>
          <a:p>
            <a:pPr/>
            <a:r>
              <a:t>Outline</a:t>
            </a:r>
          </a:p>
        </p:txBody>
      </p:sp>
      <p:sp>
        <p:nvSpPr>
          <p:cNvPr id="1273" name="Shape 1273"/>
          <p:cNvSpPr/>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8:30-10:00am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pPr>
            <a:r>
              <a:t>Analysis:  What, Why, How</a:t>
            </a:r>
          </a:p>
          <a:p>
            <a:pPr lvl="1">
              <a:spcBef>
                <a:spcPts val="1000"/>
              </a:spcBef>
              <a:defRPr sz="3000"/>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10:30am-12:00pm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pPr>
            <a:r>
              <a:t>Arrange Tables</a:t>
            </a:r>
          </a:p>
          <a:p>
            <a:pPr lvl="1">
              <a:buClr>
                <a:srgbClr val="000000"/>
              </a:buClr>
              <a:defRPr sz="3000"/>
            </a:pPr>
            <a:r>
              <a:t>Arrange Spatial Data </a:t>
            </a:r>
          </a:p>
          <a:p>
            <a:pPr lvl="1">
              <a:buClr>
                <a:srgbClr val="000000"/>
              </a:buClr>
              <a:defRPr sz="3000"/>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1:00-2:30pm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pPr>
            <a:r>
              <a:t>Map Color</a:t>
            </a:r>
          </a:p>
          <a:p>
            <a:pPr lvl="1">
              <a:buClr>
                <a:srgbClr val="000000"/>
              </a:buClr>
              <a:defRPr sz="3000"/>
            </a:pPr>
            <a:r>
              <a:t>Manipulate: Change, Select, Navigate</a:t>
            </a:r>
          </a:p>
          <a:p>
            <a:pPr marL="716279" indent="-259079">
              <a:spcBef>
                <a:spcPts val="800"/>
              </a:spcBef>
              <a:buChar char="–"/>
              <a:defRPr sz="3000">
                <a:solidFill>
                  <a:schemeClr val="accent5"/>
                </a:solidFill>
              </a:defRPr>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3:00-4:30pm</a:t>
            </a:r>
            <a:br>
              <a:rPr i="1"/>
            </a:br>
            <a:r>
              <a:rPr>
                <a:solidFill>
                  <a:srgbClr val="011993"/>
                </a:solidFill>
                <a:uFill>
                  <a:solidFill>
                    <a:srgbClr val="011993"/>
                  </a:solidFill>
                </a:uFill>
                <a:latin typeface="+mn-lt"/>
                <a:ea typeface="+mn-ea"/>
                <a:cs typeface="+mn-cs"/>
                <a:sym typeface="Rockwell"/>
              </a:rPr>
              <a:t>Color &amp; Interaction</a:t>
            </a:r>
          </a:p>
          <a:p>
            <a:pPr lvl="1" marL="1173479" indent="-259079">
              <a:defRPr sz="3000"/>
            </a:pPr>
            <a:r>
              <a:t>Reduce: Filter, Aggregate</a:t>
            </a:r>
          </a:p>
          <a:p>
            <a:pPr lvl="1" marL="1173479" indent="-259079">
              <a:defRPr sz="3000"/>
            </a:pPr>
            <a:r>
              <a:t>Rules of Thumb</a:t>
            </a:r>
          </a:p>
          <a:p>
            <a:pPr lvl="1" marL="1173479" indent="-259079">
              <a:defRPr sz="3000"/>
            </a:pPr>
            <a:r>
              <a:t>Q&amp;A</a:t>
            </a:r>
          </a:p>
        </p:txBody>
      </p:sp>
      <p:sp>
        <p:nvSpPr>
          <p:cNvPr id="1274" name="Shape 1274"/>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75" name="Shape 1275"/>
          <p:cNvSpPr/>
          <p:nvPr/>
        </p:nvSpPr>
        <p:spPr>
          <a:xfrm>
            <a:off x="431800" y="8508999"/>
            <a:ext cx="12115800"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600" u="sng">
                <a:latin typeface="Gill Sans SemiBold"/>
                <a:ea typeface="Gill Sans SemiBold"/>
                <a:cs typeface="Gill Sans SemiBold"/>
                <a:sym typeface="Gill Sans SemiBold"/>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http://www.cs.ubc.ca/~tmm/talks.html#vad16act</a:t>
            </a:r>
          </a:p>
        </p:txBody>
      </p:sp>
      <p:sp>
        <p:nvSpPr>
          <p:cNvPr id="1276" name="Shape 1276"/>
          <p:cNvSpPr/>
          <p:nvPr/>
        </p:nvSpPr>
        <p:spPr>
          <a:xfrm>
            <a:off x="12509500" y="8508999"/>
            <a:ext cx="315027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600" u="sng">
                <a:latin typeface="Gill Sans SemiBold"/>
                <a:ea typeface="Gill Sans SemiBold"/>
                <a:cs typeface="Gill Sans SemiBold"/>
                <a:sym typeface="Gill Sans SemiBold"/>
              </a:defRPr>
            </a:lvl1pPr>
          </a:lstStyle>
          <a:p>
            <a:pPr>
              <a:defRPr u="none"/>
            </a:pPr>
            <a:r>
              <a:rPr u="sng"/>
              <a:t>@tamaramunzner</a:t>
            </a:r>
          </a:p>
        </p:txBody>
      </p:sp>
    </p:spTree>
  </p:cSld>
  <p:clrMapOvr>
    <a:masterClrMapping/>
  </p:clrMapOvr>
  <p:transition xmlns:p14="http://schemas.microsoft.com/office/powerpoint/2010/main" spd="med" advClick="1" p14:dur="1000"/>
</p:sld>
</file>

<file path=ppt/slides/slide1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8" name="Shape 1278"/>
          <p:cNvSpPr/>
          <p:nvPr>
            <p:ph type="title"/>
          </p:nvPr>
        </p:nvSpPr>
        <p:spPr>
          <a:prstGeom prst="rect">
            <a:avLst/>
          </a:prstGeom>
        </p:spPr>
        <p:txBody>
          <a:bodyPr/>
          <a:lstStyle/>
          <a:p>
            <a:pPr/>
            <a:r>
              <a:t>Facet</a:t>
            </a:r>
          </a:p>
        </p:txBody>
      </p:sp>
      <p:sp>
        <p:nvSpPr>
          <p:cNvPr id="1279" name="Shape 1279"/>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0" name="fig3.7.pdf"/>
          <p:cNvPicPr>
            <a:picLocks noChangeAspect="1"/>
          </p:cNvPicPr>
          <p:nvPr/>
        </p:nvPicPr>
        <p:blipFill>
          <a:blip r:embed="rId2">
            <a:extLst/>
          </a:blip>
          <a:srcRect l="60244" t="10185" r="18446" b="38199"/>
          <a:stretch>
            <a:fillRect/>
          </a:stretch>
        </p:blipFill>
        <p:spPr>
          <a:xfrm>
            <a:off x="307771" y="1181100"/>
            <a:ext cx="3746726" cy="8382001"/>
          </a:xfrm>
          <a:prstGeom prst="rect">
            <a:avLst/>
          </a:prstGeom>
          <a:ln w="12700">
            <a:miter lim="400000"/>
          </a:ln>
        </p:spPr>
      </p:pic>
    </p:spTree>
  </p:cSld>
  <p:clrMapOvr>
    <a:masterClrMapping/>
  </p:clrMapOvr>
  <p:transition xmlns:p14="http://schemas.microsoft.com/office/powerpoint/2010/main" spd="med" advClick="1" p14:dur="1000"/>
</p:sld>
</file>

<file path=ppt/slides/slide1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2" name="Shape 1282"/>
          <p:cNvSpPr/>
          <p:nvPr>
            <p:ph type="title"/>
          </p:nvPr>
        </p:nvSpPr>
        <p:spPr>
          <a:prstGeom prst="rect">
            <a:avLst/>
          </a:prstGeom>
        </p:spPr>
        <p:txBody>
          <a:bodyPr/>
          <a:lstStyle/>
          <a:p>
            <a:pPr/>
            <a:r>
              <a:t>Juxtapose and coordinate views</a:t>
            </a:r>
          </a:p>
        </p:txBody>
      </p:sp>
      <p:sp>
        <p:nvSpPr>
          <p:cNvPr id="1283" name="Shape 1283"/>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4" name="fig12.1.pdf"/>
          <p:cNvPicPr>
            <a:picLocks noChangeAspect="1"/>
          </p:cNvPicPr>
          <p:nvPr/>
        </p:nvPicPr>
        <p:blipFill>
          <a:blip r:embed="rId2">
            <a:extLst/>
          </a:blip>
          <a:srcRect l="0" t="36605" r="0" b="28285"/>
          <a:stretch>
            <a:fillRect/>
          </a:stretch>
        </p:blipFill>
        <p:spPr>
          <a:xfrm>
            <a:off x="-96922" y="1247942"/>
            <a:ext cx="13451358" cy="6959601"/>
          </a:xfrm>
          <a:prstGeom prst="rect">
            <a:avLst/>
          </a:prstGeom>
          <a:ln w="12700">
            <a:miter lim="400000"/>
          </a:ln>
        </p:spPr>
      </p:pic>
    </p:spTree>
  </p:cSld>
  <p:clrMapOvr>
    <a:masterClrMapping/>
  </p:clrMapOvr>
  <p:transition xmlns:p14="http://schemas.microsoft.com/office/powerpoint/2010/main" spd="med" advClick="1" p14:dur="1000"/>
</p:sld>
</file>

<file path=ppt/slides/slide1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6" name="Shape 1286"/>
          <p:cNvSpPr/>
          <p:nvPr>
            <p:ph type="title"/>
          </p:nvPr>
        </p:nvSpPr>
        <p:spPr>
          <a:prstGeom prst="rect">
            <a:avLst/>
          </a:prstGeom>
        </p:spPr>
        <p:txBody>
          <a:bodyPr/>
          <a:lstStyle/>
          <a:p>
            <a:pPr/>
            <a:r>
              <a:t>Idiom: </a:t>
            </a:r>
            <a:r>
              <a:rPr b="1">
                <a:latin typeface="+mn-lt"/>
                <a:ea typeface="+mn-ea"/>
                <a:cs typeface="+mn-cs"/>
                <a:sym typeface="Rockwell"/>
              </a:rPr>
              <a:t>Linked highlighting</a:t>
            </a:r>
          </a:p>
        </p:txBody>
      </p:sp>
      <p:sp>
        <p:nvSpPr>
          <p:cNvPr id="1287" name="Shape 1287"/>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8" name="baseball-hisaly.png"/>
          <p:cNvPicPr>
            <a:picLocks noChangeAspect="1"/>
          </p:cNvPicPr>
          <p:nvPr/>
        </p:nvPicPr>
        <p:blipFill>
          <a:blip r:embed="rId3">
            <a:extLst/>
          </a:blip>
          <a:stretch>
            <a:fillRect/>
          </a:stretch>
        </p:blipFill>
        <p:spPr>
          <a:xfrm>
            <a:off x="8026400" y="1397000"/>
            <a:ext cx="5080000" cy="5401266"/>
          </a:xfrm>
          <a:prstGeom prst="rect">
            <a:avLst/>
          </a:prstGeom>
          <a:ln w="12700">
            <a:miter lim="400000"/>
          </a:ln>
        </p:spPr>
      </p:pic>
      <p:sp>
        <p:nvSpPr>
          <p:cNvPr id="1289" name="Shape 1289"/>
          <p:cNvSpPr/>
          <p:nvPr/>
        </p:nvSpPr>
        <p:spPr>
          <a:xfrm>
            <a:off x="12496800" y="139700"/>
            <a:ext cx="3236392"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EDV</a:t>
            </a:r>
          </a:p>
        </p:txBody>
      </p:sp>
      <p:sp>
        <p:nvSpPr>
          <p:cNvPr id="1290" name="Shape 1290"/>
          <p:cNvSpPr/>
          <p:nvPr>
            <p:ph type="body" sz="half" idx="1"/>
          </p:nvPr>
        </p:nvSpPr>
        <p:spPr>
          <a:xfrm>
            <a:off x="419100" y="1104900"/>
            <a:ext cx="4787900" cy="8039100"/>
          </a:xfrm>
          <a:prstGeom prst="rect">
            <a:avLst/>
          </a:prstGeom>
        </p:spPr>
        <p:txBody>
          <a:bodyPr/>
          <a:lstStyle/>
          <a:p>
            <a:pPr marL="734545" indent="-277345">
              <a:defRPr sz="3300"/>
            </a:pPr>
            <a:r>
              <a:t>see how regions contiguous in one view are distributed within another</a:t>
            </a:r>
          </a:p>
          <a:p>
            <a:pPr lvl="1" marL="1165860" indent="-251460">
              <a:defRPr sz="3300"/>
            </a:pPr>
            <a:r>
              <a:t>powerful and pervasive interaction idiom</a:t>
            </a:r>
          </a:p>
          <a:p>
            <a:pPr lvl="1" marL="1165860" indent="-251460">
              <a:defRPr sz="3300"/>
            </a:pPr>
          </a:p>
          <a:p>
            <a:pPr marL="734545" indent="-277345">
              <a:defRPr sz="3300"/>
            </a:pPr>
            <a:r>
              <a:t>encoding: different</a:t>
            </a:r>
          </a:p>
          <a:p>
            <a:pPr lvl="1" marL="1165860" indent="-251460">
              <a:defRPr i="1" sz="3300">
                <a:latin typeface="Gill Sans SemiBold"/>
                <a:ea typeface="Gill Sans SemiBold"/>
                <a:cs typeface="Gill Sans SemiBold"/>
                <a:sym typeface="Gill Sans SemiBold"/>
              </a:defRPr>
            </a:pPr>
            <a:r>
              <a:t>multiform</a:t>
            </a:r>
          </a:p>
          <a:p>
            <a:pPr marL="734545" indent="-277345">
              <a:defRPr sz="3300"/>
            </a:pPr>
            <a:r>
              <a:t>data: all shared</a:t>
            </a:r>
          </a:p>
        </p:txBody>
      </p:sp>
      <p:sp>
        <p:nvSpPr>
          <p:cNvPr id="1291" name="Shape 1291"/>
          <p:cNvSpPr/>
          <p:nvPr/>
        </p:nvSpPr>
        <p:spPr>
          <a:xfrm>
            <a:off x="5321300" y="7137400"/>
            <a:ext cx="10477500" cy="863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800">
                <a:uFill>
                  <a:solidFill>
                    <a:srgbClr val="000000"/>
                  </a:solidFill>
                </a:uFill>
              </a:defRPr>
            </a:lvl1pPr>
          </a:lstStyle>
          <a:p>
            <a:pPr/>
            <a:r>
              <a:t>[Visual Exploration of Large Structured Datasets. Wills. Proc. New Techniques and Trends in Statistics (NTTS), pp. 237–246. IOS Press, 1995.]</a:t>
            </a:r>
          </a:p>
        </p:txBody>
      </p:sp>
    </p:spTree>
  </p:cSld>
  <p:clrMapOvr>
    <a:masterClrMapping/>
  </p:clrMapOvr>
  <p:transition xmlns:p14="http://schemas.microsoft.com/office/powerpoint/2010/main" spd="med" advClick="1" p14:dur="1000"/>
</p:sld>
</file>

<file path=ppt/slides/slide1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5" name="Shape 1295"/>
          <p:cNvSpPr/>
          <p:nvPr>
            <p:ph type="title"/>
          </p:nvPr>
        </p:nvSpPr>
        <p:spPr>
          <a:prstGeom prst="rect">
            <a:avLst/>
          </a:prstGeom>
        </p:spPr>
        <p:txBody>
          <a:bodyPr/>
          <a:lstStyle/>
          <a:p>
            <a:pPr/>
            <a:r>
              <a:t>Idiom: </a:t>
            </a:r>
            <a:r>
              <a:rPr b="1">
                <a:latin typeface="+mn-lt"/>
                <a:ea typeface="+mn-ea"/>
                <a:cs typeface="+mn-cs"/>
                <a:sym typeface="Rockwell"/>
              </a:rPr>
              <a:t>bird’s-eye maps</a:t>
            </a:r>
          </a:p>
        </p:txBody>
      </p:sp>
      <p:sp>
        <p:nvSpPr>
          <p:cNvPr id="1296" name="Shape 1296"/>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97" name="cockburn-fig1a.jpg"/>
          <p:cNvPicPr>
            <a:picLocks noChangeAspect="1"/>
          </p:cNvPicPr>
          <p:nvPr/>
        </p:nvPicPr>
        <p:blipFill>
          <a:blip r:embed="rId2">
            <a:extLst/>
          </a:blip>
          <a:stretch>
            <a:fillRect/>
          </a:stretch>
        </p:blipFill>
        <p:spPr>
          <a:xfrm>
            <a:off x="6235700" y="1104900"/>
            <a:ext cx="9499600" cy="5946047"/>
          </a:xfrm>
          <a:prstGeom prst="rect">
            <a:avLst/>
          </a:prstGeom>
          <a:ln w="12700">
            <a:miter lim="400000"/>
          </a:ln>
        </p:spPr>
      </p:pic>
      <p:sp>
        <p:nvSpPr>
          <p:cNvPr id="1298" name="Shape 1298"/>
          <p:cNvSpPr/>
          <p:nvPr>
            <p:ph type="body" idx="1"/>
          </p:nvPr>
        </p:nvSpPr>
        <p:spPr>
          <a:xfrm>
            <a:off x="419100" y="1104900"/>
            <a:ext cx="9626600" cy="8039100"/>
          </a:xfrm>
          <a:prstGeom prst="rect">
            <a:avLst/>
          </a:prstGeom>
        </p:spPr>
        <p:txBody>
          <a:bodyPr/>
          <a:lstStyle/>
          <a:p>
            <a:pPr marL="793376" indent="-336176"/>
            <a:r>
              <a:t>encoding: same</a:t>
            </a:r>
          </a:p>
          <a:p>
            <a:pPr marL="793376" indent="-336176"/>
            <a:r>
              <a:t>data: subset shared</a:t>
            </a:r>
          </a:p>
          <a:p>
            <a:pPr marL="793376" indent="-336176"/>
            <a:r>
              <a:t>navigation: shared</a:t>
            </a:r>
          </a:p>
          <a:p>
            <a:pPr lvl="1" marL="1173480" indent="-259080"/>
            <a:r>
              <a:t>bidirectional linking</a:t>
            </a:r>
          </a:p>
          <a:p>
            <a:pPr lvl="1" marL="1173480" indent="-259080"/>
          </a:p>
          <a:p>
            <a:pPr marL="793376" indent="-336176"/>
            <a:r>
              <a:t>differences</a:t>
            </a:r>
          </a:p>
          <a:p>
            <a:pPr lvl="1" marL="1173480" indent="-259080"/>
            <a:r>
              <a:t>viewpoint</a:t>
            </a:r>
          </a:p>
          <a:p>
            <a:pPr lvl="1" marL="1173480" indent="-259080"/>
            <a:r>
              <a:t>(size)</a:t>
            </a:r>
          </a:p>
          <a:p>
            <a:pPr lvl="1" marL="1173480" indent="-259080"/>
          </a:p>
          <a:p>
            <a:pPr marL="793376" indent="-336176">
              <a:defRPr i="1">
                <a:latin typeface="Gill Sans SemiBold"/>
                <a:ea typeface="Gill Sans SemiBold"/>
                <a:cs typeface="Gill Sans SemiBold"/>
                <a:sym typeface="Gill Sans SemiBold"/>
              </a:defRPr>
            </a:pPr>
            <a:r>
              <a:t>overview-detail</a:t>
            </a:r>
          </a:p>
        </p:txBody>
      </p:sp>
      <p:sp>
        <p:nvSpPr>
          <p:cNvPr id="1299" name="Shape 1299"/>
          <p:cNvSpPr/>
          <p:nvPr/>
        </p:nvSpPr>
        <p:spPr>
          <a:xfrm>
            <a:off x="9855200" y="101600"/>
            <a:ext cx="6438900" cy="787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Google Maps</a:t>
            </a:r>
          </a:p>
        </p:txBody>
      </p:sp>
      <p:sp>
        <p:nvSpPr>
          <p:cNvPr id="1300" name="Shape 1300"/>
          <p:cNvSpPr/>
          <p:nvPr/>
        </p:nvSpPr>
        <p:spPr>
          <a:xfrm>
            <a:off x="6210300" y="7137400"/>
            <a:ext cx="9626600" cy="1257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700">
                <a:uFill>
                  <a:solidFill>
                    <a:srgbClr val="000000"/>
                  </a:solidFill>
                </a:uFill>
              </a:defRPr>
            </a:lvl1pPr>
          </a:lstStyle>
          <a:p>
            <a:pPr/>
            <a:r>
              <a:t>[A Review of Overview+Detail, Zooming, and Focus+Context Interfaces. Cockburn, Karlson, and Bederson.  ACM Computing Surveys 41:1 (2008), 1–31.]</a:t>
            </a:r>
          </a:p>
        </p:txBody>
      </p:sp>
    </p:spTree>
  </p:cSld>
  <p:clrMapOvr>
    <a:masterClrMapping/>
  </p:clrMapOvr>
  <p:transition xmlns:p14="http://schemas.microsoft.com/office/powerpoint/2010/main" spd="med" advClick="1" p14:dur="1000"/>
</p:sld>
</file>

<file path=ppt/slides/slide1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2" name="Shape 1302"/>
          <p:cNvSpPr/>
          <p:nvPr>
            <p:ph type="title"/>
          </p:nvPr>
        </p:nvSpPr>
        <p:spPr>
          <a:prstGeom prst="rect">
            <a:avLst/>
          </a:prstGeom>
        </p:spPr>
        <p:txBody>
          <a:bodyPr/>
          <a:lstStyle/>
          <a:p>
            <a:pPr/>
            <a:r>
              <a:t>Idiom: </a:t>
            </a:r>
            <a:r>
              <a:rPr b="1">
                <a:latin typeface="+mn-lt"/>
                <a:ea typeface="+mn-ea"/>
                <a:cs typeface="+mn-cs"/>
                <a:sym typeface="Rockwell"/>
              </a:rPr>
              <a:t>Small multiples</a:t>
            </a:r>
          </a:p>
        </p:txBody>
      </p:sp>
      <p:sp>
        <p:nvSpPr>
          <p:cNvPr id="1303" name="Shape 1303"/>
          <p:cNvSpPr/>
          <p:nvPr>
            <p:ph type="body" sz="half" idx="1"/>
          </p:nvPr>
        </p:nvSpPr>
        <p:spPr>
          <a:xfrm>
            <a:off x="419100" y="1104900"/>
            <a:ext cx="4965700" cy="8039100"/>
          </a:xfrm>
          <a:prstGeom prst="rect">
            <a:avLst/>
          </a:prstGeom>
        </p:spPr>
        <p:txBody>
          <a:bodyPr/>
          <a:lstStyle/>
          <a:p>
            <a:pPr marL="793376" indent="-336176"/>
            <a:r>
              <a:t>encoding: same</a:t>
            </a:r>
          </a:p>
          <a:p>
            <a:pPr marL="793376" indent="-336176"/>
            <a:r>
              <a:t>data: none shared</a:t>
            </a:r>
          </a:p>
          <a:p>
            <a:pPr lvl="1" marL="1173480" indent="-259080"/>
            <a:r>
              <a:t>different attributes for node colors</a:t>
            </a:r>
          </a:p>
          <a:p>
            <a:pPr lvl="1" marL="1173480" indent="-259080"/>
            <a:r>
              <a:t>(same network layout)</a:t>
            </a:r>
          </a:p>
          <a:p>
            <a:pPr marL="793376" indent="-336176"/>
            <a:r>
              <a:t>navigation: shared</a:t>
            </a:r>
          </a:p>
        </p:txBody>
      </p:sp>
      <p:sp>
        <p:nvSpPr>
          <p:cNvPr id="1304" name="Shape 1304"/>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05" name="hour4compare.png"/>
          <p:cNvPicPr>
            <a:picLocks noChangeAspect="1"/>
          </p:cNvPicPr>
          <p:nvPr/>
        </p:nvPicPr>
        <p:blipFill>
          <a:blip r:embed="rId2">
            <a:extLst/>
          </a:blip>
          <a:stretch>
            <a:fillRect/>
          </a:stretch>
        </p:blipFill>
        <p:spPr>
          <a:xfrm>
            <a:off x="5486400" y="965200"/>
            <a:ext cx="10160000" cy="7358063"/>
          </a:xfrm>
          <a:prstGeom prst="rect">
            <a:avLst/>
          </a:prstGeom>
          <a:ln w="12700">
            <a:miter lim="400000"/>
          </a:ln>
        </p:spPr>
      </p:pic>
      <p:sp>
        <p:nvSpPr>
          <p:cNvPr id="1306" name="Shape 1306"/>
          <p:cNvSpPr/>
          <p:nvPr/>
        </p:nvSpPr>
        <p:spPr>
          <a:xfrm>
            <a:off x="10998200" y="101600"/>
            <a:ext cx="4584700" cy="787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Cerebral</a:t>
            </a:r>
          </a:p>
        </p:txBody>
      </p:sp>
      <p:pic>
        <p:nvPicPr>
          <p:cNvPr id="1307" name=""/>
          <p:cNvPicPr>
            <a:picLocks noChangeAspect="0"/>
          </p:cNvPicPr>
          <p:nvPr/>
        </p:nvPicPr>
        <p:blipFill>
          <a:blip r:embed="rId3">
            <a:extLst/>
          </a:blip>
          <a:stretch>
            <a:fillRect/>
          </a:stretch>
        </p:blipFill>
        <p:spPr>
          <a:xfrm>
            <a:off x="7277099" y="4991099"/>
            <a:ext cx="3266349" cy="2861074"/>
          </a:xfrm>
          <a:prstGeom prst="rect">
            <a:avLst/>
          </a:prstGeom>
        </p:spPr>
      </p:pic>
      <p:grpSp>
        <p:nvGrpSpPr>
          <p:cNvPr id="1311" name="Group 1311"/>
          <p:cNvGrpSpPr/>
          <p:nvPr/>
        </p:nvGrpSpPr>
        <p:grpSpPr>
          <a:xfrm>
            <a:off x="10426700" y="901700"/>
            <a:ext cx="4521200" cy="6908800"/>
            <a:chOff x="0" y="0"/>
            <a:chExt cx="4521200" cy="6908800"/>
          </a:xfrm>
        </p:grpSpPr>
        <p:pic>
          <p:nvPicPr>
            <p:cNvPr id="1310" name="hour4compare.png"/>
            <p:cNvPicPr>
              <a:picLocks noChangeAspect="1"/>
            </p:cNvPicPr>
            <p:nvPr/>
          </p:nvPicPr>
          <p:blipFill>
            <a:blip r:embed="rId2">
              <a:extLst/>
            </a:blip>
            <a:srcRect l="18323" t="8705" r="59625" b="44397"/>
            <a:stretch>
              <a:fillRect/>
            </a:stretch>
          </p:blipFill>
          <p:spPr>
            <a:xfrm>
              <a:off x="50800" y="50800"/>
              <a:ext cx="4419600" cy="6807200"/>
            </a:xfrm>
            <a:prstGeom prst="rect">
              <a:avLst/>
            </a:prstGeom>
            <a:ln>
              <a:noFill/>
            </a:ln>
            <a:effectLst/>
          </p:spPr>
        </p:pic>
        <p:pic>
          <p:nvPicPr>
            <p:cNvPr id="1309" name=""/>
            <p:cNvPicPr>
              <a:picLocks noChangeAspect="0"/>
            </p:cNvPicPr>
            <p:nvPr/>
          </p:nvPicPr>
          <p:blipFill>
            <a:blip r:embed="rId4">
              <a:extLst/>
            </a:blip>
            <a:stretch>
              <a:fillRect/>
            </a:stretch>
          </p:blipFill>
          <p:spPr>
            <a:xfrm>
              <a:off x="0" y="0"/>
              <a:ext cx="4521200" cy="6908800"/>
            </a:xfrm>
            <a:prstGeom prst="rect">
              <a:avLst/>
            </a:prstGeom>
            <a:effectLst/>
          </p:spPr>
        </p:pic>
      </p:grpSp>
      <p:pic>
        <p:nvPicPr>
          <p:cNvPr id="1312" name=""/>
          <p:cNvPicPr>
            <a:picLocks noChangeAspect="0"/>
          </p:cNvPicPr>
          <p:nvPr/>
        </p:nvPicPr>
        <p:blipFill>
          <a:blip r:embed="rId5">
            <a:extLst/>
          </a:blip>
          <a:stretch>
            <a:fillRect/>
          </a:stretch>
        </p:blipFill>
        <p:spPr>
          <a:xfrm>
            <a:off x="7302500" y="1536700"/>
            <a:ext cx="2374900" cy="3556000"/>
          </a:xfrm>
          <a:prstGeom prst="rect">
            <a:avLst/>
          </a:prstGeom>
        </p:spPr>
      </p:pic>
      <p:pic>
        <p:nvPicPr>
          <p:cNvPr id="1314" name=""/>
          <p:cNvPicPr>
            <a:picLocks noChangeAspect="0"/>
          </p:cNvPicPr>
          <p:nvPr/>
        </p:nvPicPr>
        <p:blipFill>
          <a:blip r:embed="rId6">
            <a:extLst/>
          </a:blip>
          <a:stretch>
            <a:fillRect/>
          </a:stretch>
        </p:blipFill>
        <p:spPr>
          <a:xfrm>
            <a:off x="7269682" y="943231"/>
            <a:ext cx="3319945" cy="698121"/>
          </a:xfrm>
          <a:prstGeom prst="rect">
            <a:avLst/>
          </a:prstGeom>
        </p:spPr>
      </p:pic>
      <p:sp>
        <p:nvSpPr>
          <p:cNvPr id="1316" name="Shape 1316"/>
          <p:cNvSpPr/>
          <p:nvPr/>
        </p:nvSpPr>
        <p:spPr>
          <a:xfrm>
            <a:off x="254000" y="8293100"/>
            <a:ext cx="15582900" cy="73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300">
                <a:uFill>
                  <a:solidFill>
                    <a:srgbClr val="000000"/>
                  </a:solidFill>
                </a:uFill>
              </a:defRPr>
            </a:lvl1pPr>
          </a:lstStyle>
          <a:p>
            <a:pPr/>
            <a:r>
              <a:t>[Cerebral: Visualizing Multiple Experimental Conditions on a Graph with Biological Context. Barsky, Munzner, Gardy, and Kincaid. IEEE Trans. Visualization and Computer Graphics (Proc. InfoVis 2008) 14:6 (2008), 1253–1260.]</a:t>
            </a:r>
          </a:p>
        </p:txBody>
      </p:sp>
    </p:spTree>
  </p:cSld>
  <p:clrMapOvr>
    <a:masterClrMapping/>
  </p:clrMapOvr>
  <p:transition xmlns:p14="http://schemas.microsoft.com/office/powerpoint/2010/main" spd="med" advClick="1" p14:dur="1000"/>
</p:sld>
</file>

<file path=ppt/slides/slide1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8" name="Shape 1318"/>
          <p:cNvSpPr/>
          <p:nvPr>
            <p:ph type="title"/>
          </p:nvPr>
        </p:nvSpPr>
        <p:spPr>
          <a:prstGeom prst="rect">
            <a:avLst/>
          </a:prstGeom>
        </p:spPr>
        <p:txBody>
          <a:bodyPr/>
          <a:lstStyle/>
          <a:p>
            <a:pPr/>
            <a:r>
              <a:t>Coordinate views: Design choice interaction</a:t>
            </a:r>
          </a:p>
        </p:txBody>
      </p:sp>
      <p:sp>
        <p:nvSpPr>
          <p:cNvPr id="1319" name="Shape 1319"/>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20" name="fig12.6.pdf"/>
          <p:cNvPicPr>
            <a:picLocks noChangeAspect="1"/>
          </p:cNvPicPr>
          <p:nvPr/>
        </p:nvPicPr>
        <p:blipFill>
          <a:blip r:embed="rId2">
            <a:extLst/>
          </a:blip>
          <a:stretch>
            <a:fillRect/>
          </a:stretch>
        </p:blipFill>
        <p:spPr>
          <a:xfrm>
            <a:off x="-292100" y="774111"/>
            <a:ext cx="13500100" cy="5541709"/>
          </a:xfrm>
          <a:prstGeom prst="rect">
            <a:avLst/>
          </a:prstGeom>
          <a:ln w="12700">
            <a:miter lim="400000"/>
          </a:ln>
        </p:spPr>
      </p:pic>
      <p:sp>
        <p:nvSpPr>
          <p:cNvPr id="1321" name="Shape 1321"/>
          <p:cNvSpPr/>
          <p:nvPr>
            <p:ph type="body" idx="4294967295"/>
          </p:nvPr>
        </p:nvSpPr>
        <p:spPr>
          <a:xfrm>
            <a:off x="419100" y="6083300"/>
            <a:ext cx="15849600" cy="8039100"/>
          </a:xfrm>
          <a:prstGeom prst="rect">
            <a:avLst/>
          </a:prstGeom>
        </p:spPr>
        <p:txBody>
          <a:bodyPr lIns="38100" tIns="38100" rIns="38100" bIns="38100"/>
          <a:lstStyle/>
          <a:p>
            <a:pPr marL="793376" indent="-336176" defTabSz="1219200">
              <a:spcBef>
                <a:spcPts val="1000"/>
              </a:spcBef>
              <a:buClr>
                <a:srgbClr val="000000"/>
              </a:buClr>
              <a:defRPr sz="4000">
                <a:uFill>
                  <a:solidFill>
                    <a:srgbClr val="000000"/>
                  </a:solidFill>
                </a:uFill>
              </a:defRPr>
            </a:pPr>
            <a:r>
              <a:t>why juxtapose views?</a:t>
            </a:r>
          </a:p>
          <a:p>
            <a:pPr lvl="1" marL="1173480" indent="-259080" defTabSz="1219200">
              <a:spcBef>
                <a:spcPts val="800"/>
              </a:spcBef>
              <a:buClr>
                <a:srgbClr val="000000"/>
              </a:buClr>
              <a:buChar char="–"/>
              <a:defRPr sz="3400">
                <a:uFill>
                  <a:solidFill>
                    <a:srgbClr val="000000"/>
                  </a:solidFill>
                </a:uFill>
              </a:defRPr>
            </a:pPr>
            <a:r>
              <a:t>benefits: eyes vs memory</a:t>
            </a:r>
          </a:p>
          <a:p>
            <a:pPr lvl="2" marL="1635369" indent="-263769" defTabSz="1219200">
              <a:spcBef>
                <a:spcPts val="700"/>
              </a:spcBef>
              <a:buClr>
                <a:srgbClr val="000000"/>
              </a:buClr>
              <a:defRPr sz="3000">
                <a:uFill>
                  <a:solidFill>
                    <a:srgbClr val="000000"/>
                  </a:solidFill>
                </a:uFill>
              </a:defRPr>
            </a:pPr>
            <a:r>
              <a:t>lower cognitive load to move eyes between 2 views than remembering previous state with single changing view</a:t>
            </a:r>
          </a:p>
          <a:p>
            <a:pPr lvl="1" marL="1173480" indent="-259080" defTabSz="1219200">
              <a:spcBef>
                <a:spcPts val="800"/>
              </a:spcBef>
              <a:buClr>
                <a:srgbClr val="000000"/>
              </a:buClr>
              <a:buChar char="–"/>
              <a:defRPr sz="3400">
                <a:uFill>
                  <a:solidFill>
                    <a:srgbClr val="000000"/>
                  </a:solidFill>
                </a:uFill>
              </a:defRPr>
            </a:pPr>
            <a:r>
              <a:t>costs: display area, 2 views side by side each have only half the area of one view</a:t>
            </a:r>
          </a:p>
        </p:txBody>
      </p:sp>
    </p:spTree>
  </p:cSld>
  <p:clrMapOvr>
    <a:masterClrMapping/>
  </p:clrMapOvr>
  <p:transition xmlns:p14="http://schemas.microsoft.com/office/powerpoint/2010/main" spd="med" advClick="1" p14:dur="1000"/>
</p:sld>
</file>

<file path=ppt/slides/slide1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3" name="Shape 1323"/>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24" name="Shape 1324"/>
          <p:cNvSpPr/>
          <p:nvPr>
            <p:ph type="title"/>
          </p:nvPr>
        </p:nvSpPr>
        <p:spPr>
          <a:prstGeom prst="rect">
            <a:avLst/>
          </a:prstGeom>
        </p:spPr>
        <p:txBody>
          <a:bodyPr/>
          <a:lstStyle/>
          <a:p>
            <a:pPr/>
            <a:r>
              <a:t>Why not animation?</a:t>
            </a:r>
          </a:p>
        </p:txBody>
      </p:sp>
      <p:sp>
        <p:nvSpPr>
          <p:cNvPr id="1325" name="Shape 1325"/>
          <p:cNvSpPr/>
          <p:nvPr>
            <p:ph type="body" sz="half" idx="1"/>
          </p:nvPr>
        </p:nvSpPr>
        <p:spPr>
          <a:xfrm>
            <a:off x="419100" y="1104900"/>
            <a:ext cx="6477000" cy="8039100"/>
          </a:xfrm>
          <a:prstGeom prst="rect">
            <a:avLst/>
          </a:prstGeom>
        </p:spPr>
        <p:txBody>
          <a:bodyPr/>
          <a:lstStyle/>
          <a:p>
            <a:pPr marL="793376" indent="-336176"/>
            <a:r>
              <a:t>disparate frames and regions: comparison difficult</a:t>
            </a:r>
          </a:p>
          <a:p>
            <a:pPr lvl="1" marL="1173480" indent="-259080"/>
            <a:r>
              <a:t>vs contiguous frames</a:t>
            </a:r>
          </a:p>
          <a:p>
            <a:pPr lvl="1" marL="1173480" indent="-259080"/>
            <a:r>
              <a:t>vs small region</a:t>
            </a:r>
          </a:p>
          <a:p>
            <a:pPr lvl="1" marL="1173480" indent="-259080"/>
            <a:r>
              <a:t>vs coherent motion of group</a:t>
            </a:r>
          </a:p>
          <a:p>
            <a:pPr marL="793376" indent="-336176"/>
          </a:p>
          <a:p>
            <a:pPr marL="793376" indent="-336176"/>
            <a:r>
              <a:t>safe special case</a:t>
            </a:r>
          </a:p>
          <a:p>
            <a:pPr lvl="1" marL="1173480" indent="-259080"/>
            <a:r>
              <a:t>animated transitions</a:t>
            </a:r>
          </a:p>
        </p:txBody>
      </p:sp>
      <p:pic>
        <p:nvPicPr>
          <p:cNvPr id="1326" name="cerebral-combo.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7556500" y="1257300"/>
            <a:ext cx="8267700" cy="6635604"/>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000" fill="hold"/>
                                        <p:tgtEl>
                                          <p:spTgt spid="132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32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ph type="title"/>
          </p:nvPr>
        </p:nvSpPr>
        <p:spPr>
          <a:prstGeom prst="rect">
            <a:avLst/>
          </a:prstGeom>
        </p:spPr>
        <p:txBody>
          <a:bodyPr/>
          <a:lstStyle/>
          <a:p>
            <a:pPr/>
            <a:r>
              <a:t>Why is validation difficult?</a:t>
            </a:r>
          </a:p>
        </p:txBody>
      </p:sp>
      <p:sp>
        <p:nvSpPr>
          <p:cNvPr id="310" name="Shape 310"/>
          <p:cNvSpPr/>
          <p:nvPr>
            <p:ph type="body" idx="1"/>
          </p:nvPr>
        </p:nvSpPr>
        <p:spPr>
          <a:prstGeom prst="rect">
            <a:avLst/>
          </a:prstGeom>
        </p:spPr>
        <p:txBody>
          <a:bodyPr/>
          <a:lstStyle>
            <a:lvl1pPr marL="793376" indent="-336176"/>
          </a:lstStyle>
          <a:p>
            <a:pPr/>
            <a:r>
              <a:t>different ways to get it wrong at each level</a:t>
            </a:r>
          </a:p>
        </p:txBody>
      </p:sp>
      <p:sp>
        <p:nvSpPr>
          <p:cNvPr id="311" name="Shape 31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2" name="fig4.1a.pdf"/>
          <p:cNvPicPr>
            <a:picLocks noChangeAspect="1"/>
          </p:cNvPicPr>
          <p:nvPr/>
        </p:nvPicPr>
        <p:blipFill>
          <a:blip r:embed="rId2">
            <a:extLst/>
          </a:blip>
          <a:stretch>
            <a:fillRect/>
          </a:stretch>
        </p:blipFill>
        <p:spPr>
          <a:xfrm>
            <a:off x="3527753" y="2590800"/>
            <a:ext cx="8956347" cy="5537201"/>
          </a:xfrm>
          <a:prstGeom prst="rect">
            <a:avLst/>
          </a:prstGeom>
          <a:ln w="12700">
            <a:miter lim="400000"/>
          </a:ln>
        </p:spPr>
      </p:pic>
    </p:spTree>
  </p:cSld>
  <p:clrMapOvr>
    <a:masterClrMapping/>
  </p:clrMapOvr>
  <p:transition xmlns:p14="http://schemas.microsoft.com/office/powerpoint/2010/main" spd="med" advClick="1" p14:dur="1000"/>
</p:sld>
</file>

<file path=ppt/slides/slide1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8" name="Shape 1328"/>
          <p:cNvSpPr/>
          <p:nvPr>
            <p:ph type="title"/>
          </p:nvPr>
        </p:nvSpPr>
        <p:spPr>
          <a:prstGeom prst="rect">
            <a:avLst/>
          </a:prstGeom>
        </p:spPr>
        <p:txBody>
          <a:bodyPr/>
          <a:lstStyle/>
          <a:p>
            <a:pPr/>
            <a:r>
              <a:t>System: </a:t>
            </a:r>
            <a:r>
              <a:rPr b="1">
                <a:latin typeface="+mn-lt"/>
                <a:ea typeface="+mn-ea"/>
                <a:cs typeface="+mn-cs"/>
                <a:sym typeface="Rockwell"/>
              </a:rPr>
              <a:t>Improvise</a:t>
            </a:r>
          </a:p>
        </p:txBody>
      </p:sp>
      <p:sp>
        <p:nvSpPr>
          <p:cNvPr id="1329" name="Shape 1329"/>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30" name="multviews.tiff"/>
          <p:cNvPicPr>
            <a:picLocks noChangeAspect="1"/>
          </p:cNvPicPr>
          <p:nvPr/>
        </p:nvPicPr>
        <p:blipFill>
          <a:blip r:embed="rId3">
            <a:extLst/>
          </a:blip>
          <a:stretch>
            <a:fillRect/>
          </a:stretch>
        </p:blipFill>
        <p:spPr>
          <a:xfrm>
            <a:off x="4597021" y="1035050"/>
            <a:ext cx="11100180" cy="6972300"/>
          </a:xfrm>
          <a:prstGeom prst="rect">
            <a:avLst/>
          </a:prstGeom>
          <a:ln w="12700">
            <a:miter lim="400000"/>
          </a:ln>
        </p:spPr>
      </p:pic>
      <p:sp>
        <p:nvSpPr>
          <p:cNvPr id="1331" name="Shape 1331"/>
          <p:cNvSpPr/>
          <p:nvPr/>
        </p:nvSpPr>
        <p:spPr>
          <a:xfrm>
            <a:off x="4533900" y="8166100"/>
            <a:ext cx="11303000" cy="812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500">
                <a:uFill>
                  <a:solidFill>
                    <a:srgbClr val="000000"/>
                  </a:solidFill>
                </a:uFill>
              </a:defRPr>
            </a:lvl1pPr>
          </a:lstStyle>
          <a:p>
            <a:pPr/>
            <a:r>
              <a:t>[Building Highly-Coordinated Visualizations In Improvise. Weaver. Proc. IEEE Symp. Information Visualization (InfoVis), pp. 159–166, 2004.]</a:t>
            </a:r>
          </a:p>
        </p:txBody>
      </p:sp>
      <p:sp>
        <p:nvSpPr>
          <p:cNvPr id="1332" name="Shape 1332"/>
          <p:cNvSpPr/>
          <p:nvPr>
            <p:ph type="body" sz="half" idx="1"/>
          </p:nvPr>
        </p:nvSpPr>
        <p:spPr>
          <a:xfrm>
            <a:off x="419100" y="1104900"/>
            <a:ext cx="4089400" cy="8039100"/>
          </a:xfrm>
          <a:prstGeom prst="rect">
            <a:avLst/>
          </a:prstGeom>
        </p:spPr>
        <p:txBody>
          <a:bodyPr/>
          <a:lstStyle/>
          <a:p>
            <a:pPr marL="759758" indent="-302558">
              <a:defRPr sz="3600"/>
            </a:pPr>
            <a:r>
              <a:t>investigate power of multiple views</a:t>
            </a:r>
          </a:p>
          <a:p>
            <a:pPr lvl="1" marL="1143000" indent="-228600">
              <a:defRPr sz="3000"/>
            </a:pPr>
            <a:r>
              <a:t>pushing limits on view count, interaction complexity</a:t>
            </a:r>
          </a:p>
          <a:p>
            <a:pPr lvl="1" marL="1143000" indent="-228600">
              <a:defRPr sz="3000"/>
            </a:pPr>
            <a:r>
              <a:t>how many is ok?</a:t>
            </a:r>
          </a:p>
          <a:p>
            <a:pPr lvl="2" marL="1600200">
              <a:defRPr sz="2600"/>
            </a:pPr>
            <a:r>
              <a:t>open research question</a:t>
            </a:r>
          </a:p>
          <a:p>
            <a:pPr lvl="1" marL="1143000" indent="-228600">
              <a:defRPr sz="3000"/>
            </a:pPr>
            <a:r>
              <a:t>reorderable lists</a:t>
            </a:r>
          </a:p>
          <a:p>
            <a:pPr lvl="2" marL="1600200">
              <a:defRPr sz="2600"/>
            </a:pPr>
            <a:r>
              <a:t>easy lookup</a:t>
            </a:r>
          </a:p>
          <a:p>
            <a:pPr lvl="2" marL="1600200">
              <a:defRPr sz="2600"/>
            </a:pPr>
            <a:r>
              <a:t>useful when linked to other encodings</a:t>
            </a:r>
          </a:p>
        </p:txBody>
      </p:sp>
    </p:spTree>
  </p:cSld>
  <p:clrMapOvr>
    <a:masterClrMapping/>
  </p:clrMapOvr>
  <p:transition xmlns:p14="http://schemas.microsoft.com/office/powerpoint/2010/main" spd="med" advClick="1" p14:dur="1000"/>
</p:sld>
</file>

<file path=ppt/slides/slide1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6" name="Shape 1336"/>
          <p:cNvSpPr/>
          <p:nvPr>
            <p:ph type="title"/>
          </p:nvPr>
        </p:nvSpPr>
        <p:spPr>
          <a:prstGeom prst="rect">
            <a:avLst/>
          </a:prstGeom>
        </p:spPr>
        <p:txBody>
          <a:bodyPr/>
          <a:lstStyle/>
          <a:p>
            <a:pPr/>
            <a:r>
              <a:t>Partition into views</a:t>
            </a:r>
          </a:p>
        </p:txBody>
      </p:sp>
      <p:sp>
        <p:nvSpPr>
          <p:cNvPr id="1337" name="Shape 1337"/>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38" name="Shape 1338"/>
          <p:cNvSpPr/>
          <p:nvPr>
            <p:ph type="body" idx="1"/>
          </p:nvPr>
        </p:nvSpPr>
        <p:spPr>
          <a:xfrm>
            <a:off x="419100" y="1117600"/>
            <a:ext cx="8262553" cy="8039100"/>
          </a:xfrm>
          <a:prstGeom prst="rect">
            <a:avLst/>
          </a:prstGeom>
        </p:spPr>
        <p:txBody>
          <a:bodyPr/>
          <a:lstStyle/>
          <a:p>
            <a:pPr marL="793376" indent="-336176"/>
            <a:r>
              <a:t>how to divide data between views</a:t>
            </a:r>
          </a:p>
          <a:p>
            <a:pPr lvl="1" marL="1173480" indent="-259080"/>
            <a:r>
              <a:t>split into regions by attributes</a:t>
            </a:r>
          </a:p>
          <a:p>
            <a:pPr lvl="1" marL="1173480" indent="-259080"/>
            <a:r>
              <a:t>encodes association between items using spatial proximity </a:t>
            </a:r>
          </a:p>
          <a:p>
            <a:pPr lvl="1" marL="1173480" indent="-259080"/>
            <a:r>
              <a:t>order of splits has major implications for what patterns are visible</a:t>
            </a:r>
          </a:p>
          <a:p>
            <a:pPr marL="793376" indent="-336176"/>
            <a:r>
              <a:t>no strict dividing line</a:t>
            </a:r>
          </a:p>
          <a:p>
            <a:pPr lvl="1" marL="1173480" indent="-259080">
              <a:defRPr i="1">
                <a:latin typeface="Gill Sans SemiBold"/>
                <a:ea typeface="Gill Sans SemiBold"/>
                <a:cs typeface="Gill Sans SemiBold"/>
                <a:sym typeface="Gill Sans SemiBold"/>
              </a:defRPr>
            </a:pPr>
            <a:r>
              <a:t>view: </a:t>
            </a:r>
            <a:r>
              <a:rPr>
                <a:latin typeface="+mj-lt"/>
                <a:ea typeface="+mj-ea"/>
                <a:cs typeface="+mj-cs"/>
                <a:sym typeface="Gill Sans"/>
              </a:rPr>
              <a:t>big/detailed</a:t>
            </a:r>
          </a:p>
          <a:p>
            <a:pPr lvl="2" marL="1635369" indent="-263769"/>
            <a:r>
              <a:t>contiguous region in which visually encoded data is shown on the display</a:t>
            </a:r>
          </a:p>
          <a:p>
            <a:pPr lvl="1" marL="1173480" indent="-259080">
              <a:defRPr i="1">
                <a:latin typeface="Gill Sans SemiBold"/>
                <a:ea typeface="Gill Sans SemiBold"/>
                <a:cs typeface="Gill Sans SemiBold"/>
                <a:sym typeface="Gill Sans SemiBold"/>
              </a:defRPr>
            </a:pPr>
            <a:r>
              <a:t>glyph: </a:t>
            </a:r>
            <a:r>
              <a:rPr>
                <a:latin typeface="+mj-lt"/>
                <a:ea typeface="+mj-ea"/>
                <a:cs typeface="+mj-cs"/>
                <a:sym typeface="Gill Sans"/>
              </a:rPr>
              <a:t>small/iconic</a:t>
            </a:r>
          </a:p>
          <a:p>
            <a:pPr lvl="2" marL="1635369" indent="-263769"/>
            <a:r>
              <a:t>object with internal structure that arises from multiple marks</a:t>
            </a:r>
          </a:p>
        </p:txBody>
      </p:sp>
      <p:pic>
        <p:nvPicPr>
          <p:cNvPr id="1339" name="fig12.1.pdf"/>
          <p:cNvPicPr>
            <a:picLocks noChangeAspect="1"/>
          </p:cNvPicPr>
          <p:nvPr/>
        </p:nvPicPr>
        <p:blipFill>
          <a:blip r:embed="rId3">
            <a:extLst/>
          </a:blip>
          <a:srcRect l="1320" t="72852" r="46132" b="13429"/>
          <a:stretch>
            <a:fillRect/>
          </a:stretch>
        </p:blipFill>
        <p:spPr>
          <a:xfrm>
            <a:off x="8039100" y="749300"/>
            <a:ext cx="8077200" cy="2987260"/>
          </a:xfrm>
          <a:prstGeom prst="rect">
            <a:avLst/>
          </a:prstGeom>
          <a:ln w="12700">
            <a:miter lim="400000"/>
          </a:ln>
        </p:spPr>
      </p:pic>
      <p:pic>
        <p:nvPicPr>
          <p:cNvPr id="1340" name="fig5.4.pdf"/>
          <p:cNvPicPr>
            <a:picLocks noChangeAspect="1"/>
          </p:cNvPicPr>
          <p:nvPr/>
        </p:nvPicPr>
        <p:blipFill>
          <a:blip r:embed="rId4">
            <a:extLst/>
          </a:blip>
          <a:srcRect l="79395" t="0" r="0" b="0"/>
          <a:stretch>
            <a:fillRect/>
          </a:stretch>
        </p:blipFill>
        <p:spPr>
          <a:xfrm>
            <a:off x="13931900" y="5460296"/>
            <a:ext cx="1637007" cy="1145922"/>
          </a:xfrm>
          <a:prstGeom prst="rect">
            <a:avLst/>
          </a:prstGeom>
          <a:ln w="12700">
            <a:miter lim="400000"/>
          </a:ln>
        </p:spPr>
      </p:pic>
      <p:pic>
        <p:nvPicPr>
          <p:cNvPr id="1341" name="multchannels.png"/>
          <p:cNvPicPr>
            <a:picLocks noChangeAspect="1"/>
          </p:cNvPicPr>
          <p:nvPr/>
        </p:nvPicPr>
        <p:blipFill>
          <a:blip r:embed="rId5">
            <a:extLst/>
          </a:blip>
          <a:stretch>
            <a:fillRect/>
          </a:stretch>
        </p:blipFill>
        <p:spPr>
          <a:xfrm>
            <a:off x="8534400" y="3884047"/>
            <a:ext cx="5143500" cy="4777353"/>
          </a:xfrm>
          <a:prstGeom prst="rect">
            <a:avLst/>
          </a:prstGeom>
          <a:ln w="12700">
            <a:miter lim="400000"/>
          </a:ln>
        </p:spPr>
      </p:pic>
    </p:spTree>
  </p:cSld>
  <p:clrMapOvr>
    <a:masterClrMapping/>
  </p:clrMapOvr>
  <p:transition xmlns:p14="http://schemas.microsoft.com/office/powerpoint/2010/main" spd="med" advClick="1" p14:dur="1000"/>
</p:sld>
</file>

<file path=ppt/slides/slide1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5" name="Shape 1345"/>
          <p:cNvSpPr/>
          <p:nvPr>
            <p:ph type="title"/>
          </p:nvPr>
        </p:nvSpPr>
        <p:spPr>
          <a:prstGeom prst="rect">
            <a:avLst/>
          </a:prstGeom>
        </p:spPr>
        <p:txBody>
          <a:bodyPr/>
          <a:lstStyle/>
          <a:p>
            <a:pPr/>
            <a:r>
              <a:t>Partitioning: List alignment</a:t>
            </a:r>
          </a:p>
        </p:txBody>
      </p:sp>
      <p:sp>
        <p:nvSpPr>
          <p:cNvPr id="1346" name="Shape 1346"/>
          <p:cNvSpPr/>
          <p:nvPr>
            <p:ph type="body" sz="half" idx="1"/>
          </p:nvPr>
        </p:nvSpPr>
        <p:spPr>
          <a:xfrm>
            <a:off x="419100" y="850900"/>
            <a:ext cx="15621000" cy="2882900"/>
          </a:xfrm>
          <a:prstGeom prst="rect">
            <a:avLst/>
          </a:prstGeom>
        </p:spPr>
        <p:txBody>
          <a:bodyPr spcCol="781050"/>
          <a:lstStyle/>
          <a:p>
            <a:pPr marL="768163" indent="-310963">
              <a:defRPr sz="3700"/>
            </a:pPr>
            <a:r>
              <a:t>single bar chart with grouped bars</a:t>
            </a:r>
          </a:p>
          <a:p>
            <a:pPr lvl="1" marL="1150619" indent="-236219">
              <a:defRPr sz="3100"/>
            </a:pPr>
            <a:r>
              <a:t>split by state into regions</a:t>
            </a:r>
          </a:p>
          <a:p>
            <a:pPr lvl="2" marL="1608992" indent="-237392">
              <a:defRPr sz="2700"/>
            </a:pPr>
            <a:r>
              <a:t>complex glyph within each region showing all ages</a:t>
            </a:r>
          </a:p>
          <a:p>
            <a:pPr lvl="1" marL="1150619" indent="-236219">
              <a:defRPr sz="3100"/>
            </a:pPr>
            <a:r>
              <a:t>compare: easy within state, hard across ages</a:t>
            </a:r>
          </a:p>
          <a:p>
            <a:pPr marL="768163" indent="-310963">
              <a:defRPr sz="3700"/>
            </a:pPr>
            <a:r>
              <a:t>small-multiple bar charts</a:t>
            </a:r>
          </a:p>
          <a:p>
            <a:pPr lvl="1" marL="1150619" indent="-236219">
              <a:defRPr sz="3100"/>
            </a:pPr>
            <a:r>
              <a:t>split by age into regions</a:t>
            </a:r>
          </a:p>
          <a:p>
            <a:pPr lvl="2" marL="1608992" indent="-237392">
              <a:defRPr sz="2700"/>
            </a:pPr>
            <a:r>
              <a:t>one chart per region</a:t>
            </a:r>
          </a:p>
          <a:p>
            <a:pPr lvl="1" marL="1150619" indent="-236219">
              <a:defRPr sz="3100"/>
            </a:pPr>
            <a:r>
              <a:t>compare: easy within age, harder across states</a:t>
            </a:r>
          </a:p>
        </p:txBody>
      </p:sp>
      <p:sp>
        <p:nvSpPr>
          <p:cNvPr id="1347" name="Shape 1347"/>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48" name="fig12.8_alt.pdf"/>
          <p:cNvPicPr>
            <a:picLocks noChangeAspect="1"/>
          </p:cNvPicPr>
          <p:nvPr/>
        </p:nvPicPr>
        <p:blipFill>
          <a:blip r:embed="rId2">
            <a:extLst/>
          </a:blip>
          <a:srcRect l="0" t="0" r="48665" b="1732"/>
          <a:stretch>
            <a:fillRect/>
          </a:stretch>
        </p:blipFill>
        <p:spPr>
          <a:xfrm>
            <a:off x="2032000" y="3657600"/>
            <a:ext cx="6108700" cy="5334000"/>
          </a:xfrm>
          <a:prstGeom prst="rect">
            <a:avLst/>
          </a:prstGeom>
          <a:ln w="12700">
            <a:miter lim="400000"/>
          </a:ln>
        </p:spPr>
      </p:pic>
      <p:pic>
        <p:nvPicPr>
          <p:cNvPr id="1349" name="fig12.8_alt.pdf"/>
          <p:cNvPicPr>
            <a:picLocks noChangeAspect="1"/>
          </p:cNvPicPr>
          <p:nvPr/>
        </p:nvPicPr>
        <p:blipFill>
          <a:blip r:embed="rId2">
            <a:extLst/>
          </a:blip>
          <a:srcRect l="51227" t="0" r="0" b="2434"/>
          <a:stretch>
            <a:fillRect/>
          </a:stretch>
        </p:blipFill>
        <p:spPr>
          <a:xfrm>
            <a:off x="9626600" y="3657600"/>
            <a:ext cx="5803900" cy="5295900"/>
          </a:xfrm>
          <a:prstGeom prst="rect">
            <a:avLst/>
          </a:prstGeom>
          <a:ln w="12700">
            <a:miter lim="400000"/>
          </a:ln>
        </p:spPr>
      </p:pic>
    </p:spTree>
  </p:cSld>
  <p:clrMapOvr>
    <a:masterClrMapping/>
  </p:clrMapOvr>
  <p:transition xmlns:p14="http://schemas.microsoft.com/office/powerpoint/2010/main" spd="med" advClick="1" p14:dur="1000"/>
</p:sld>
</file>

<file path=ppt/slides/slide1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1" name="Shape 1351"/>
          <p:cNvSpPr/>
          <p:nvPr>
            <p:ph type="title"/>
          </p:nvPr>
        </p:nvSpPr>
        <p:spPr>
          <a:prstGeom prst="rect">
            <a:avLst/>
          </a:prstGeom>
        </p:spPr>
        <p:txBody>
          <a:bodyPr/>
          <a:lstStyle/>
          <a:p>
            <a:pPr/>
            <a:r>
              <a:t>Partitioning: Recursive subdivision</a:t>
            </a:r>
          </a:p>
        </p:txBody>
      </p:sp>
      <p:sp>
        <p:nvSpPr>
          <p:cNvPr id="1352" name="Shape 1352"/>
          <p:cNvSpPr/>
          <p:nvPr>
            <p:ph type="body" sz="half" idx="1"/>
          </p:nvPr>
        </p:nvSpPr>
        <p:spPr>
          <a:xfrm>
            <a:off x="419100" y="1104900"/>
            <a:ext cx="5981700" cy="8039100"/>
          </a:xfrm>
          <a:prstGeom prst="rect">
            <a:avLst/>
          </a:prstGeom>
        </p:spPr>
        <p:txBody>
          <a:bodyPr/>
          <a:lstStyle/>
          <a:p>
            <a:pPr marL="793376" indent="-336176"/>
            <a:r>
              <a:t>split by neighborhood</a:t>
            </a:r>
          </a:p>
          <a:p>
            <a:pPr marL="793376" indent="-336176"/>
            <a:r>
              <a:t>then by type </a:t>
            </a:r>
          </a:p>
          <a:p>
            <a:pPr marL="793376" indent="-336176"/>
            <a:r>
              <a:t>then time</a:t>
            </a:r>
          </a:p>
          <a:p>
            <a:pPr lvl="1" marL="1173480" indent="-259080"/>
            <a:r>
              <a:t>years as rows</a:t>
            </a:r>
          </a:p>
          <a:p>
            <a:pPr lvl="1" marL="1173480" indent="-259080"/>
            <a:r>
              <a:t>months as columns </a:t>
            </a:r>
          </a:p>
          <a:p>
            <a:pPr marL="793376" indent="-336176"/>
            <a:r>
              <a:t>color by price</a:t>
            </a:r>
          </a:p>
          <a:p>
            <a:pPr marL="793376" indent="-336176"/>
          </a:p>
          <a:p>
            <a:pPr marL="793376" indent="-336176"/>
            <a:r>
              <a:t>neighborhood patterns</a:t>
            </a:r>
          </a:p>
          <a:p>
            <a:pPr lvl="1" marL="1173480" indent="-259080"/>
            <a:r>
              <a:t>where it’s expensive</a:t>
            </a:r>
          </a:p>
          <a:p>
            <a:pPr lvl="1" marL="1173480" indent="-259080"/>
            <a:r>
              <a:t>where you pay much more for detached type</a:t>
            </a:r>
          </a:p>
        </p:txBody>
      </p:sp>
      <p:sp>
        <p:nvSpPr>
          <p:cNvPr id="1353" name="Shape 1353"/>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54" name="Shape 1354"/>
          <p:cNvSpPr/>
          <p:nvPr/>
        </p:nvSpPr>
        <p:spPr>
          <a:xfrm>
            <a:off x="203200" y="8420100"/>
            <a:ext cx="15633700" cy="685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100">
                <a:uFill>
                  <a:solidFill>
                    <a:srgbClr val="000000"/>
                  </a:solidFill>
                </a:uFill>
              </a:defRPr>
            </a:lvl1pPr>
          </a:lstStyle>
          <a:p>
            <a:pPr/>
            <a:r>
              <a:t>[Configuring Hierarchical Layouts to Address Research Questions. Slingsby, Dykes, and Wood.  IEEE Transactions on Visualization and Computer Graphics (Proc. InfoVis 2009) 15:6 (2009), 977–984.]</a:t>
            </a:r>
          </a:p>
        </p:txBody>
      </p:sp>
      <p:sp>
        <p:nvSpPr>
          <p:cNvPr id="1355" name="Shape 1355"/>
          <p:cNvSpPr/>
          <p:nvPr/>
        </p:nvSpPr>
        <p:spPr>
          <a:xfrm>
            <a:off x="12369800" y="139700"/>
            <a:ext cx="3484563"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HIVE</a:t>
            </a:r>
          </a:p>
        </p:txBody>
      </p:sp>
      <p:pic>
        <p:nvPicPr>
          <p:cNvPr id="1356" name="slingsby-fig2c.png"/>
          <p:cNvPicPr>
            <a:picLocks noChangeAspect="1"/>
          </p:cNvPicPr>
          <p:nvPr/>
        </p:nvPicPr>
        <p:blipFill>
          <a:blip r:embed="rId2">
            <a:extLst/>
          </a:blip>
          <a:stretch>
            <a:fillRect/>
          </a:stretch>
        </p:blipFill>
        <p:spPr>
          <a:xfrm>
            <a:off x="6311900" y="812800"/>
            <a:ext cx="9525000" cy="7649766"/>
          </a:xfrm>
          <a:prstGeom prst="rect">
            <a:avLst/>
          </a:prstGeom>
          <a:ln w="12700">
            <a:miter lim="400000"/>
          </a:ln>
        </p:spPr>
      </p:pic>
    </p:spTree>
  </p:cSld>
  <p:clrMapOvr>
    <a:masterClrMapping/>
  </p:clrMapOvr>
  <p:transition xmlns:p14="http://schemas.microsoft.com/office/powerpoint/2010/main" spd="med" advClick="1" p14:dur="1000"/>
</p:sld>
</file>

<file path=ppt/slides/slide1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8" name="Shape 1358"/>
          <p:cNvSpPr/>
          <p:nvPr>
            <p:ph type="title"/>
          </p:nvPr>
        </p:nvSpPr>
        <p:spPr>
          <a:prstGeom prst="rect">
            <a:avLst/>
          </a:prstGeom>
        </p:spPr>
        <p:txBody>
          <a:bodyPr/>
          <a:lstStyle/>
          <a:p>
            <a:pPr/>
            <a:r>
              <a:t>Partitioning: Recursive subdivision</a:t>
            </a:r>
          </a:p>
        </p:txBody>
      </p:sp>
      <p:sp>
        <p:nvSpPr>
          <p:cNvPr id="1359" name="Shape 1359"/>
          <p:cNvSpPr/>
          <p:nvPr>
            <p:ph type="body" sz="half" idx="1"/>
          </p:nvPr>
        </p:nvSpPr>
        <p:spPr>
          <a:xfrm>
            <a:off x="419100" y="1104900"/>
            <a:ext cx="5943600" cy="8039100"/>
          </a:xfrm>
          <a:prstGeom prst="rect">
            <a:avLst/>
          </a:prstGeom>
        </p:spPr>
        <p:txBody>
          <a:bodyPr/>
          <a:lstStyle/>
          <a:p>
            <a:pPr marL="793376" indent="-336176"/>
            <a:r>
              <a:t>switch order of splits</a:t>
            </a:r>
          </a:p>
          <a:p>
            <a:pPr lvl="1" marL="1173480" indent="-259080"/>
            <a:r>
              <a:t>type then neighborhood</a:t>
            </a:r>
          </a:p>
          <a:p>
            <a:pPr marL="793376" indent="-336176"/>
            <a:r>
              <a:t>switch color</a:t>
            </a:r>
          </a:p>
          <a:p>
            <a:pPr lvl="1" marL="1173480" indent="-259080"/>
            <a:r>
              <a:t>by price variation </a:t>
            </a:r>
          </a:p>
          <a:p>
            <a:pPr lvl="2" marL="1635369" indent="-263769"/>
            <a:endParaRPr sz="4000"/>
          </a:p>
          <a:p>
            <a:pPr marL="793376" indent="-336176"/>
            <a:r>
              <a:t>type patterns</a:t>
            </a:r>
          </a:p>
          <a:p>
            <a:pPr lvl="1" marL="1173480" indent="-259080"/>
            <a:r>
              <a:t>within specific type, which neighborhoods inconsistent</a:t>
            </a:r>
          </a:p>
        </p:txBody>
      </p:sp>
      <p:sp>
        <p:nvSpPr>
          <p:cNvPr id="1360" name="Shape 1360"/>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61" name="slingsby-fig7b.png"/>
          <p:cNvPicPr>
            <a:picLocks noChangeAspect="1"/>
          </p:cNvPicPr>
          <p:nvPr/>
        </p:nvPicPr>
        <p:blipFill>
          <a:blip r:embed="rId2">
            <a:extLst/>
          </a:blip>
          <a:stretch>
            <a:fillRect/>
          </a:stretch>
        </p:blipFill>
        <p:spPr>
          <a:xfrm>
            <a:off x="6388100" y="850900"/>
            <a:ext cx="9525001" cy="7662297"/>
          </a:xfrm>
          <a:prstGeom prst="rect">
            <a:avLst/>
          </a:prstGeom>
          <a:ln w="12700">
            <a:miter lim="400000"/>
          </a:ln>
        </p:spPr>
      </p:pic>
      <p:sp>
        <p:nvSpPr>
          <p:cNvPr id="1362" name="Shape 1362"/>
          <p:cNvSpPr/>
          <p:nvPr/>
        </p:nvSpPr>
        <p:spPr>
          <a:xfrm>
            <a:off x="203200" y="8420100"/>
            <a:ext cx="15633700" cy="685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100">
                <a:uFill>
                  <a:solidFill>
                    <a:srgbClr val="000000"/>
                  </a:solidFill>
                </a:uFill>
              </a:defRPr>
            </a:lvl1pPr>
          </a:lstStyle>
          <a:p>
            <a:pPr/>
            <a:r>
              <a:t>[Configuring Hierarchical Layouts to Address Research Questions. Slingsby, Dykes, and Wood.  IEEE Transactions on Visualization and Computer Graphics (Proc. InfoVis 2009) 15:6 (2009), 977–984.]</a:t>
            </a:r>
          </a:p>
        </p:txBody>
      </p:sp>
      <p:sp>
        <p:nvSpPr>
          <p:cNvPr id="1363" name="Shape 1363"/>
          <p:cNvSpPr/>
          <p:nvPr/>
        </p:nvSpPr>
        <p:spPr>
          <a:xfrm>
            <a:off x="12369800" y="139700"/>
            <a:ext cx="3484563"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HIVE</a:t>
            </a:r>
          </a:p>
        </p:txBody>
      </p:sp>
    </p:spTree>
  </p:cSld>
  <p:clrMapOvr>
    <a:masterClrMapping/>
  </p:clrMapOvr>
  <p:transition xmlns:p14="http://schemas.microsoft.com/office/powerpoint/2010/main" spd="med" advClick="1" p14:dur="1000"/>
</p:sld>
</file>

<file path=ppt/slides/slide1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5" name="Shape 1365"/>
          <p:cNvSpPr/>
          <p:nvPr>
            <p:ph type="title"/>
          </p:nvPr>
        </p:nvSpPr>
        <p:spPr>
          <a:prstGeom prst="rect">
            <a:avLst/>
          </a:prstGeom>
        </p:spPr>
        <p:txBody>
          <a:bodyPr/>
          <a:lstStyle/>
          <a:p>
            <a:pPr/>
            <a:r>
              <a:t>Partitioning: Recursive subdivision</a:t>
            </a:r>
          </a:p>
        </p:txBody>
      </p:sp>
      <p:sp>
        <p:nvSpPr>
          <p:cNvPr id="1366" name="Shape 1366"/>
          <p:cNvSpPr/>
          <p:nvPr>
            <p:ph type="body" sz="half" idx="1"/>
          </p:nvPr>
        </p:nvSpPr>
        <p:spPr>
          <a:xfrm>
            <a:off x="419100" y="1104900"/>
            <a:ext cx="5740400" cy="8039100"/>
          </a:xfrm>
          <a:prstGeom prst="rect">
            <a:avLst/>
          </a:prstGeom>
        </p:spPr>
        <p:txBody>
          <a:bodyPr/>
          <a:lstStyle>
            <a:lvl1pPr marL="793376" indent="-336176"/>
            <a:lvl2pPr marL="1173480" indent="-259080"/>
          </a:lstStyle>
          <a:p>
            <a:pPr/>
            <a:r>
              <a:t>different encoding for second-level regions</a:t>
            </a:r>
          </a:p>
          <a:p>
            <a:pPr lvl="1"/>
            <a:r>
              <a:t>choropleth maps</a:t>
            </a:r>
          </a:p>
        </p:txBody>
      </p:sp>
      <p:sp>
        <p:nvSpPr>
          <p:cNvPr id="1367" name="Shape 1367"/>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68" name="Shape 1368"/>
          <p:cNvSpPr/>
          <p:nvPr/>
        </p:nvSpPr>
        <p:spPr>
          <a:xfrm>
            <a:off x="203200" y="8420100"/>
            <a:ext cx="15633700" cy="685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100">
                <a:uFill>
                  <a:solidFill>
                    <a:srgbClr val="000000"/>
                  </a:solidFill>
                </a:uFill>
              </a:defRPr>
            </a:lvl1pPr>
          </a:lstStyle>
          <a:p>
            <a:pPr/>
            <a:r>
              <a:t>[Configuring Hierarchical Layouts to Address Research Questions. Slingsby, Dykes, and Wood.  IEEE Transactions on Visualization and Computer Graphics (Proc. InfoVis 2009) 15:6 (2009), 977–984.]</a:t>
            </a:r>
          </a:p>
        </p:txBody>
      </p:sp>
      <p:sp>
        <p:nvSpPr>
          <p:cNvPr id="1369" name="Shape 1369"/>
          <p:cNvSpPr/>
          <p:nvPr/>
        </p:nvSpPr>
        <p:spPr>
          <a:xfrm>
            <a:off x="12369800" y="139700"/>
            <a:ext cx="3484563"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HIVE</a:t>
            </a:r>
          </a:p>
        </p:txBody>
      </p:sp>
      <p:pic>
        <p:nvPicPr>
          <p:cNvPr id="1370" name="slingsby-fig7c.png"/>
          <p:cNvPicPr>
            <a:picLocks noChangeAspect="1"/>
          </p:cNvPicPr>
          <p:nvPr/>
        </p:nvPicPr>
        <p:blipFill>
          <a:blip r:embed="rId2">
            <a:extLst/>
          </a:blip>
          <a:stretch>
            <a:fillRect/>
          </a:stretch>
        </p:blipFill>
        <p:spPr>
          <a:xfrm>
            <a:off x="6311900" y="863600"/>
            <a:ext cx="9525000" cy="7655760"/>
          </a:xfrm>
          <a:prstGeom prst="rect">
            <a:avLst/>
          </a:prstGeom>
          <a:ln w="12700">
            <a:miter lim="400000"/>
          </a:ln>
        </p:spPr>
      </p:pic>
    </p:spTree>
  </p:cSld>
  <p:clrMapOvr>
    <a:masterClrMapping/>
  </p:clrMapOvr>
  <p:transition xmlns:p14="http://schemas.microsoft.com/office/powerpoint/2010/main" spd="med" advClick="1" p14:dur="1000"/>
</p:sld>
</file>

<file path=ppt/slides/slide1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2" name="Shape 1372"/>
          <p:cNvSpPr/>
          <p:nvPr>
            <p:ph type="title"/>
          </p:nvPr>
        </p:nvSpPr>
        <p:spPr>
          <a:prstGeom prst="rect">
            <a:avLst/>
          </a:prstGeom>
        </p:spPr>
        <p:txBody>
          <a:bodyPr/>
          <a:lstStyle/>
          <a:p>
            <a:pPr/>
            <a:r>
              <a:t>Partitioning: Recursive subdivision</a:t>
            </a:r>
          </a:p>
        </p:txBody>
      </p:sp>
      <p:sp>
        <p:nvSpPr>
          <p:cNvPr id="1373" name="Shape 1373"/>
          <p:cNvSpPr/>
          <p:nvPr>
            <p:ph type="body" sz="half" idx="1"/>
          </p:nvPr>
        </p:nvSpPr>
        <p:spPr>
          <a:xfrm>
            <a:off x="419100" y="1104900"/>
            <a:ext cx="5981700" cy="8039100"/>
          </a:xfrm>
          <a:prstGeom prst="rect">
            <a:avLst/>
          </a:prstGeom>
        </p:spPr>
        <p:txBody>
          <a:bodyPr/>
          <a:lstStyle/>
          <a:p>
            <a:pPr marL="793376" indent="-336176"/>
            <a:r>
              <a:t>size regions by sale counts</a:t>
            </a:r>
          </a:p>
          <a:p>
            <a:pPr lvl="1" marL="1173480" indent="-259080"/>
            <a:r>
              <a:t>not uniformly</a:t>
            </a:r>
          </a:p>
          <a:p>
            <a:pPr marL="793376" indent="-336176"/>
            <a:r>
              <a:t>result: treemap </a:t>
            </a:r>
          </a:p>
        </p:txBody>
      </p:sp>
      <p:sp>
        <p:nvSpPr>
          <p:cNvPr id="1374" name="Shape 1374"/>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75" name="Shape 1375"/>
          <p:cNvSpPr/>
          <p:nvPr/>
        </p:nvSpPr>
        <p:spPr>
          <a:xfrm>
            <a:off x="203200" y="8420100"/>
            <a:ext cx="15633700" cy="685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100">
                <a:uFill>
                  <a:solidFill>
                    <a:srgbClr val="000000"/>
                  </a:solidFill>
                </a:uFill>
              </a:defRPr>
            </a:lvl1pPr>
          </a:lstStyle>
          <a:p>
            <a:pPr/>
            <a:r>
              <a:t>[Configuring Hierarchical Layouts to Address Research Questions. Slingsby, Dykes, and Wood.  IEEE Transactions on Visualization and Computer Graphics (Proc. InfoVis 2009) 15:6 (2009), 977–984.]</a:t>
            </a:r>
          </a:p>
        </p:txBody>
      </p:sp>
      <p:sp>
        <p:nvSpPr>
          <p:cNvPr id="1376" name="Shape 1376"/>
          <p:cNvSpPr/>
          <p:nvPr/>
        </p:nvSpPr>
        <p:spPr>
          <a:xfrm>
            <a:off x="12369800" y="139700"/>
            <a:ext cx="3484563"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HIVE</a:t>
            </a:r>
          </a:p>
        </p:txBody>
      </p:sp>
      <p:pic>
        <p:nvPicPr>
          <p:cNvPr id="1377" name="slingsby-fig7a.png"/>
          <p:cNvPicPr>
            <a:picLocks noChangeAspect="1"/>
          </p:cNvPicPr>
          <p:nvPr/>
        </p:nvPicPr>
        <p:blipFill>
          <a:blip r:embed="rId2">
            <a:extLst/>
          </a:blip>
          <a:stretch>
            <a:fillRect/>
          </a:stretch>
        </p:blipFill>
        <p:spPr>
          <a:xfrm>
            <a:off x="6324600" y="863600"/>
            <a:ext cx="9525000" cy="7650831"/>
          </a:xfrm>
          <a:prstGeom prst="rect">
            <a:avLst/>
          </a:prstGeom>
          <a:ln w="12700">
            <a:miter lim="400000"/>
          </a:ln>
        </p:spPr>
      </p:pic>
    </p:spTree>
  </p:cSld>
  <p:clrMapOvr>
    <a:masterClrMapping/>
  </p:clrMapOvr>
  <p:transition xmlns:p14="http://schemas.microsoft.com/office/powerpoint/2010/main" spd="med" advClick="1" p14:dur="1000"/>
</p:sld>
</file>

<file path=ppt/slides/slide1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9" name="Shape 1379"/>
          <p:cNvSpPr/>
          <p:nvPr>
            <p:ph type="title"/>
          </p:nvPr>
        </p:nvSpPr>
        <p:spPr>
          <a:prstGeom prst="rect">
            <a:avLst/>
          </a:prstGeom>
        </p:spPr>
        <p:txBody>
          <a:bodyPr/>
          <a:lstStyle/>
          <a:p>
            <a:pPr/>
            <a:r>
              <a:t>Superimpose layers</a:t>
            </a:r>
          </a:p>
        </p:txBody>
      </p:sp>
      <p:sp>
        <p:nvSpPr>
          <p:cNvPr id="1380" name="Shape 1380"/>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81" name="Shape 1381"/>
          <p:cNvSpPr/>
          <p:nvPr>
            <p:ph type="body" idx="1"/>
          </p:nvPr>
        </p:nvSpPr>
        <p:spPr>
          <a:prstGeom prst="rect">
            <a:avLst/>
          </a:prstGeom>
        </p:spPr>
        <p:txBody>
          <a:bodyPr/>
          <a:lstStyle/>
          <a:p>
            <a:pPr marL="793376" indent="-336176"/>
            <a:r>
              <a:rPr i="1">
                <a:latin typeface="Gill Sans SemiBold"/>
                <a:ea typeface="Gill Sans SemiBold"/>
                <a:cs typeface="Gill Sans SemiBold"/>
                <a:sym typeface="Gill Sans SemiBold"/>
              </a:rPr>
              <a:t>layer</a:t>
            </a:r>
            <a:r>
              <a:t>: set of objects spread out over region</a:t>
            </a:r>
          </a:p>
          <a:p>
            <a:pPr lvl="1" marL="1173480" indent="-259080"/>
            <a:r>
              <a:t>each set is visually distinguishable group</a:t>
            </a:r>
          </a:p>
          <a:p>
            <a:pPr lvl="1" marL="1173480" indent="-259080"/>
            <a:r>
              <a:t>extent: whole view</a:t>
            </a:r>
          </a:p>
          <a:p>
            <a:pPr marL="793376" indent="-336176"/>
            <a:r>
              <a:t>design choices</a:t>
            </a:r>
          </a:p>
          <a:p>
            <a:pPr lvl="1" marL="1173480" indent="-259080"/>
            <a:r>
              <a:t>how many layers, how to distinguish?</a:t>
            </a:r>
          </a:p>
          <a:p>
            <a:pPr lvl="2" marL="1635369" indent="-263769"/>
            <a:r>
              <a:t>encode with different, nonoverlapping channels</a:t>
            </a:r>
          </a:p>
          <a:p>
            <a:pPr lvl="2" marL="1635369" indent="-263769"/>
            <a:r>
              <a:t>two layers achieveable, three with careful design</a:t>
            </a:r>
          </a:p>
          <a:p>
            <a:pPr lvl="1" marL="1173480" indent="-259080"/>
            <a:r>
              <a:t>small static set, or dynamic from many possible?</a:t>
            </a:r>
          </a:p>
        </p:txBody>
      </p:sp>
      <p:pic>
        <p:nvPicPr>
          <p:cNvPr id="1382" name="fig12.1.pdf"/>
          <p:cNvPicPr>
            <a:picLocks noChangeAspect="1"/>
          </p:cNvPicPr>
          <p:nvPr/>
        </p:nvPicPr>
        <p:blipFill>
          <a:blip r:embed="rId2">
            <a:extLst/>
          </a:blip>
          <a:srcRect l="0" t="18515" r="34421" b="68314"/>
          <a:stretch>
            <a:fillRect/>
          </a:stretch>
        </p:blipFill>
        <p:spPr>
          <a:xfrm>
            <a:off x="8521055" y="2197100"/>
            <a:ext cx="8582617" cy="2540001"/>
          </a:xfrm>
          <a:prstGeom prst="rect">
            <a:avLst/>
          </a:prstGeom>
          <a:ln w="12700">
            <a:miter lim="400000"/>
          </a:ln>
        </p:spPr>
      </p:pic>
    </p:spTree>
  </p:cSld>
  <p:clrMapOvr>
    <a:masterClrMapping/>
  </p:clrMapOvr>
  <p:transition xmlns:p14="http://schemas.microsoft.com/office/powerpoint/2010/main" spd="med" advClick="1" p14:dur="1000"/>
</p:sld>
</file>

<file path=ppt/slides/slide1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4" name="Shape 1384"/>
          <p:cNvSpPr/>
          <p:nvPr>
            <p:ph type="title"/>
          </p:nvPr>
        </p:nvSpPr>
        <p:spPr>
          <a:prstGeom prst="rect">
            <a:avLst/>
          </a:prstGeom>
        </p:spPr>
        <p:txBody>
          <a:bodyPr/>
          <a:lstStyle/>
          <a:p>
            <a:pPr/>
            <a:r>
              <a:t>Static visual layering</a:t>
            </a:r>
          </a:p>
        </p:txBody>
      </p:sp>
      <p:sp>
        <p:nvSpPr>
          <p:cNvPr id="1385" name="Shape 1385"/>
          <p:cNvSpPr/>
          <p:nvPr>
            <p:ph type="body" idx="1"/>
          </p:nvPr>
        </p:nvSpPr>
        <p:spPr>
          <a:xfrm>
            <a:off x="419100" y="1104900"/>
            <a:ext cx="9169400" cy="8039100"/>
          </a:xfrm>
          <a:prstGeom prst="rect">
            <a:avLst/>
          </a:prstGeom>
        </p:spPr>
        <p:txBody>
          <a:bodyPr/>
          <a:lstStyle/>
          <a:p>
            <a:pPr marL="793376" indent="-336176"/>
            <a:r>
              <a:t>foreground layer: roads</a:t>
            </a:r>
          </a:p>
          <a:p>
            <a:pPr lvl="1" marL="1173480" indent="-259080"/>
            <a:r>
              <a:t>hue, size distinguishing main from minor</a:t>
            </a:r>
          </a:p>
          <a:p>
            <a:pPr lvl="1" marL="1173480" indent="-259080"/>
            <a:r>
              <a:t>high luminance contrast from background</a:t>
            </a:r>
          </a:p>
          <a:p>
            <a:pPr marL="793376" indent="-336176"/>
            <a:r>
              <a:t>background layer: regions</a:t>
            </a:r>
          </a:p>
          <a:p>
            <a:pPr lvl="1" marL="1173480" indent="-259080"/>
            <a:r>
              <a:t>desaturated colors for water, parks, land areas</a:t>
            </a:r>
          </a:p>
          <a:p>
            <a:pPr marL="793376" indent="-336176"/>
            <a:r>
              <a:t>user can selectively focus attention</a:t>
            </a:r>
          </a:p>
          <a:p>
            <a:pPr marL="793376" indent="-336176"/>
            <a:r>
              <a:t>“get it right in black and white”</a:t>
            </a:r>
          </a:p>
          <a:p>
            <a:pPr lvl="1" marL="1173480" indent="-259080"/>
            <a:r>
              <a:t>check luminance contrast with greyscale view</a:t>
            </a:r>
          </a:p>
        </p:txBody>
      </p:sp>
      <p:sp>
        <p:nvSpPr>
          <p:cNvPr id="1386" name="Shape 1386"/>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87" name="map_pore_areamap_gray.png"/>
          <p:cNvPicPr>
            <a:picLocks noChangeAspect="1"/>
          </p:cNvPicPr>
          <p:nvPr/>
        </p:nvPicPr>
        <p:blipFill>
          <a:blip r:embed="rId2">
            <a:extLst/>
          </a:blip>
          <a:stretch>
            <a:fillRect/>
          </a:stretch>
        </p:blipFill>
        <p:spPr>
          <a:xfrm>
            <a:off x="10629900" y="4724400"/>
            <a:ext cx="4749800" cy="4127500"/>
          </a:xfrm>
          <a:prstGeom prst="rect">
            <a:avLst/>
          </a:prstGeom>
          <a:ln w="12700">
            <a:miter lim="400000"/>
          </a:ln>
        </p:spPr>
      </p:pic>
      <p:pic>
        <p:nvPicPr>
          <p:cNvPr id="1388" name="map_pore_areamap.png"/>
          <p:cNvPicPr>
            <a:picLocks noChangeAspect="1"/>
          </p:cNvPicPr>
          <p:nvPr/>
        </p:nvPicPr>
        <p:blipFill>
          <a:blip r:embed="rId3">
            <a:extLst/>
          </a:blip>
          <a:stretch>
            <a:fillRect/>
          </a:stretch>
        </p:blipFill>
        <p:spPr>
          <a:xfrm>
            <a:off x="10629900" y="482600"/>
            <a:ext cx="4749800" cy="4127500"/>
          </a:xfrm>
          <a:prstGeom prst="rect">
            <a:avLst/>
          </a:prstGeom>
          <a:ln w="12700">
            <a:miter lim="400000"/>
          </a:ln>
        </p:spPr>
      </p:pic>
      <p:sp>
        <p:nvSpPr>
          <p:cNvPr id="1389" name="Shape 1389"/>
          <p:cNvSpPr/>
          <p:nvPr/>
        </p:nvSpPr>
        <p:spPr>
          <a:xfrm>
            <a:off x="203200" y="7658100"/>
            <a:ext cx="10401300" cy="863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800">
                <a:uFill>
                  <a:solidFill>
                    <a:srgbClr val="000000"/>
                  </a:solidFill>
                </a:uFill>
              </a:defRPr>
            </a:pPr>
            <a:r>
              <a:t>[Get it right in black and white. Stone. 2010. </a:t>
            </a:r>
            <a:br/>
            <a:r>
              <a:rPr>
                <a:hlinkClick r:id="rId4" invalidUrl="" action="" tgtFrame="" tooltip="" history="1" highlightClick="0" endSnd="0"/>
              </a:rPr>
              <a:t>http://www.stonesc.com/wordpress/2010/03/get-it-right-in-black-and-white</a:t>
            </a:r>
            <a:r>
              <a:t>]</a:t>
            </a:r>
          </a:p>
        </p:txBody>
      </p:sp>
    </p:spTree>
  </p:cSld>
  <p:clrMapOvr>
    <a:masterClrMapping/>
  </p:clrMapOvr>
  <p:transition xmlns:p14="http://schemas.microsoft.com/office/powerpoint/2010/main" spd="med" advClick="1" p14:dur="1000"/>
</p:sld>
</file>

<file path=ppt/slides/slide1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1" name="Shape 1391"/>
          <p:cNvSpPr/>
          <p:nvPr>
            <p:ph type="title"/>
          </p:nvPr>
        </p:nvSpPr>
        <p:spPr>
          <a:prstGeom prst="rect">
            <a:avLst/>
          </a:prstGeom>
        </p:spPr>
        <p:txBody>
          <a:bodyPr/>
          <a:lstStyle/>
          <a:p>
            <a:pPr/>
            <a:r>
              <a:t>Superimposing limits</a:t>
            </a:r>
          </a:p>
        </p:txBody>
      </p:sp>
      <p:sp>
        <p:nvSpPr>
          <p:cNvPr id="1392" name="Shape 1392"/>
          <p:cNvSpPr/>
          <p:nvPr>
            <p:ph type="body" idx="1"/>
          </p:nvPr>
        </p:nvSpPr>
        <p:spPr>
          <a:xfrm>
            <a:off x="419100" y="1092200"/>
            <a:ext cx="11188700" cy="8039100"/>
          </a:xfrm>
          <a:prstGeom prst="rect">
            <a:avLst/>
          </a:prstGeom>
        </p:spPr>
        <p:txBody>
          <a:bodyPr/>
          <a:lstStyle/>
          <a:p>
            <a:pPr marL="793376" indent="-336176"/>
            <a:r>
              <a:t>few layers, but many lines</a:t>
            </a:r>
          </a:p>
          <a:p>
            <a:pPr lvl="1" marL="1173480" indent="-259080"/>
            <a:r>
              <a:t>up to a few dozen</a:t>
            </a:r>
          </a:p>
          <a:p>
            <a:pPr lvl="1" marL="1173480" indent="-259080"/>
            <a:r>
              <a:t>but not hundreds</a:t>
            </a:r>
          </a:p>
          <a:p>
            <a:pPr marL="793376" indent="-336176"/>
            <a:r>
              <a:t>superimpose vs juxtapose: empirical study</a:t>
            </a:r>
          </a:p>
          <a:p>
            <a:pPr lvl="1" marL="1173480" indent="-259080"/>
            <a:r>
              <a:t>superimposed for local, multiple for global</a:t>
            </a:r>
          </a:p>
          <a:p>
            <a:pPr lvl="1" marL="1173480" indent="-259080"/>
            <a:r>
              <a:t>tasks</a:t>
            </a:r>
          </a:p>
          <a:p>
            <a:pPr lvl="2" marL="1635369" indent="-263769"/>
            <a:r>
              <a:t>local: maximum, global: slope, discrimination</a:t>
            </a:r>
          </a:p>
          <a:p>
            <a:pPr lvl="1" marL="1173480" indent="-259080"/>
            <a:r>
              <a:t>same screen space for all multiples vs single superimposed</a:t>
            </a:r>
          </a:p>
        </p:txBody>
      </p:sp>
      <p:sp>
        <p:nvSpPr>
          <p:cNvPr id="1393" name="Shape 1393"/>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94" name="multilinevis-fig2.png"/>
          <p:cNvPicPr>
            <a:picLocks noChangeAspect="1"/>
          </p:cNvPicPr>
          <p:nvPr/>
        </p:nvPicPr>
        <p:blipFill>
          <a:blip r:embed="rId3">
            <a:extLst/>
          </a:blip>
          <a:stretch>
            <a:fillRect/>
          </a:stretch>
        </p:blipFill>
        <p:spPr>
          <a:xfrm>
            <a:off x="850900" y="6540500"/>
            <a:ext cx="6350000" cy="681276"/>
          </a:xfrm>
          <a:prstGeom prst="rect">
            <a:avLst/>
          </a:prstGeom>
          <a:ln w="12700">
            <a:miter lim="400000"/>
          </a:ln>
        </p:spPr>
      </p:pic>
      <p:pic>
        <p:nvPicPr>
          <p:cNvPr id="1395" name="multilinevis-fig3.png"/>
          <p:cNvPicPr>
            <a:picLocks noChangeAspect="1"/>
          </p:cNvPicPr>
          <p:nvPr/>
        </p:nvPicPr>
        <p:blipFill>
          <a:blip r:embed="rId4">
            <a:extLst/>
          </a:blip>
          <a:stretch>
            <a:fillRect/>
          </a:stretch>
        </p:blipFill>
        <p:spPr>
          <a:xfrm>
            <a:off x="850900" y="7556500"/>
            <a:ext cx="6350000" cy="1073330"/>
          </a:xfrm>
          <a:prstGeom prst="rect">
            <a:avLst/>
          </a:prstGeom>
          <a:ln w="12700">
            <a:miter lim="400000"/>
          </a:ln>
        </p:spPr>
      </p:pic>
      <p:sp>
        <p:nvSpPr>
          <p:cNvPr id="1396" name="Shape 1396"/>
          <p:cNvSpPr/>
          <p:nvPr/>
        </p:nvSpPr>
        <p:spPr>
          <a:xfrm>
            <a:off x="7251700" y="7543800"/>
            <a:ext cx="4102100" cy="1041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[Graphical Perception of Multiple Time Series. Javed, McDonnel, and Elmqvist. IEEE Transactions on Visualization and Computer Graphics (Proc. IEEE InfoVis 2010) 16:6 (2010), 927–934.]</a:t>
            </a:r>
          </a:p>
        </p:txBody>
      </p:sp>
      <p:pic>
        <p:nvPicPr>
          <p:cNvPr id="1397" name="fig12.14.pdf"/>
          <p:cNvPicPr>
            <a:picLocks noChangeAspect="1"/>
          </p:cNvPicPr>
          <p:nvPr/>
        </p:nvPicPr>
        <p:blipFill>
          <a:blip r:embed="rId5">
            <a:extLst/>
          </a:blip>
          <a:stretch>
            <a:fillRect/>
          </a:stretch>
        </p:blipFill>
        <p:spPr>
          <a:xfrm>
            <a:off x="11899900" y="571500"/>
            <a:ext cx="3746500" cy="7785100"/>
          </a:xfrm>
          <a:prstGeom prst="rect">
            <a:avLst/>
          </a:prstGeom>
          <a:ln w="12700">
            <a:miter lim="400000"/>
          </a:ln>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Shape 314"/>
          <p:cNvSpPr/>
          <p:nvPr>
            <p:ph type="sldNum" sz="quarter" idx="2"/>
          </p:nvPr>
        </p:nvSpPr>
        <p:spPr>
          <a:prstGeom prst="rect">
            <a:avLst/>
          </a:prstGeom>
          <a:extLst>
            <a:ext uri="{C572A759-6A51-4108-AA02-DFA0A04FC94B}">
              <ma14:wrappingTextBoxFlag xmlns:ma14="http://schemas.microsoft.com/office/mac/drawingml/2011/main" val="1"/>
            </a:ext>
          </a:extLst>
        </p:spPr>
        <p:txBody>
          <a:bodyPr lIns="38100" tIns="38100" rIns="38100" bIns="38100"/>
          <a:lstStyle>
            <a:lvl1pPr algn="r"/>
          </a:lstStyle>
          <a:p>
            <a:pPr/>
            <a:fld id="{86CB4B4D-7CA3-9044-876B-883B54F8677D}" type="slidenum"/>
          </a:p>
        </p:txBody>
      </p:sp>
      <p:sp>
        <p:nvSpPr>
          <p:cNvPr id="315" name="Shape 315"/>
          <p:cNvSpPr/>
          <p:nvPr/>
        </p:nvSpPr>
        <p:spPr>
          <a:xfrm>
            <a:off x="419100" y="0"/>
            <a:ext cx="15849600" cy="1054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1pPr algn="l" defTabSz="1219200">
              <a:buClr>
                <a:srgbClr val="1D2157"/>
              </a:buClr>
              <a:defRPr sz="4400">
                <a:solidFill>
                  <a:srgbClr val="011993"/>
                </a:solidFill>
                <a:uFill>
                  <a:solidFill>
                    <a:srgbClr val="011993"/>
                  </a:solidFill>
                </a:uFill>
              </a:defRPr>
            </a:lvl1pPr>
          </a:lstStyle>
          <a:p>
            <a:pPr/>
            <a:r>
              <a:t>Why is validation difficult?</a:t>
            </a:r>
          </a:p>
        </p:txBody>
      </p:sp>
      <p:pic>
        <p:nvPicPr>
          <p:cNvPr id="316" name="fig4.1b.pdf"/>
          <p:cNvPicPr>
            <a:picLocks noChangeAspect="1"/>
          </p:cNvPicPr>
          <p:nvPr/>
        </p:nvPicPr>
        <p:blipFill>
          <a:blip r:embed="rId2">
            <a:extLst/>
          </a:blip>
          <a:stretch>
            <a:fillRect/>
          </a:stretch>
        </p:blipFill>
        <p:spPr>
          <a:xfrm>
            <a:off x="3499287" y="1866900"/>
            <a:ext cx="8737601" cy="6661072"/>
          </a:xfrm>
          <a:prstGeom prst="rect">
            <a:avLst/>
          </a:prstGeom>
          <a:ln w="12700">
            <a:miter lim="400000"/>
          </a:ln>
        </p:spPr>
      </p:pic>
      <p:sp>
        <p:nvSpPr>
          <p:cNvPr id="317" name="Shape 317"/>
          <p:cNvSpPr/>
          <p:nvPr/>
        </p:nvSpPr>
        <p:spPr>
          <a:xfrm>
            <a:off x="1752600" y="5321300"/>
            <a:ext cx="2641600"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spcBef>
                <a:spcPts val="2300"/>
              </a:spcBef>
              <a:defRPr sz="2800"/>
            </a:pPr>
            <a:r>
              <a:t>computer science</a:t>
            </a:r>
          </a:p>
        </p:txBody>
      </p:sp>
      <p:grpSp>
        <p:nvGrpSpPr>
          <p:cNvPr id="320" name="Group 320"/>
          <p:cNvGrpSpPr/>
          <p:nvPr/>
        </p:nvGrpSpPr>
        <p:grpSpPr>
          <a:xfrm>
            <a:off x="1752600" y="4470400"/>
            <a:ext cx="2641600" cy="2832100"/>
            <a:chOff x="0" y="0"/>
            <a:chExt cx="2641600" cy="2832100"/>
          </a:xfrm>
        </p:grpSpPr>
        <p:sp>
          <p:nvSpPr>
            <p:cNvPr id="318" name="Shape 318"/>
            <p:cNvSpPr/>
            <p:nvPr/>
          </p:nvSpPr>
          <p:spPr>
            <a:xfrm>
              <a:off x="0" y="0"/>
              <a:ext cx="2641600" cy="508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indent="0" algn="l">
                <a:spcBef>
                  <a:spcPts val="2300"/>
                </a:spcBef>
                <a:defRPr sz="2800"/>
              </a:pPr>
              <a:r>
                <a:t>design</a:t>
              </a:r>
            </a:p>
          </p:txBody>
        </p:sp>
        <p:sp>
          <p:nvSpPr>
            <p:cNvPr id="319" name="Shape 319"/>
            <p:cNvSpPr/>
            <p:nvPr/>
          </p:nvSpPr>
          <p:spPr>
            <a:xfrm>
              <a:off x="0" y="1917700"/>
              <a:ext cx="2641600" cy="914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indent="0" algn="l">
                <a:spcBef>
                  <a:spcPts val="2300"/>
                </a:spcBef>
                <a:defRPr sz="2800"/>
              </a:pPr>
              <a:r>
                <a:t>cognitive psychology</a:t>
              </a:r>
            </a:p>
          </p:txBody>
        </p:sp>
      </p:grpSp>
      <p:grpSp>
        <p:nvGrpSpPr>
          <p:cNvPr id="323" name="Group 323"/>
          <p:cNvGrpSpPr/>
          <p:nvPr/>
        </p:nvGrpSpPr>
        <p:grpSpPr>
          <a:xfrm>
            <a:off x="1587500" y="2565400"/>
            <a:ext cx="2743200" cy="5778499"/>
            <a:chOff x="0" y="0"/>
            <a:chExt cx="2743200" cy="5778498"/>
          </a:xfrm>
        </p:grpSpPr>
        <p:sp>
          <p:nvSpPr>
            <p:cNvPr id="321" name="Shape 321"/>
            <p:cNvSpPr/>
            <p:nvPr/>
          </p:nvSpPr>
          <p:spPr>
            <a:xfrm>
              <a:off x="101600" y="4855987"/>
              <a:ext cx="2641600" cy="922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1" indent="0" algn="l">
                <a:spcBef>
                  <a:spcPts val="2300"/>
                </a:spcBef>
                <a:defRPr sz="2800"/>
              </a:pPr>
              <a:r>
                <a:t>anthropology/</a:t>
              </a:r>
              <a:br/>
              <a:r>
                <a:t>ethnography</a:t>
              </a:r>
            </a:p>
          </p:txBody>
        </p:sp>
        <p:sp>
          <p:nvSpPr>
            <p:cNvPr id="322" name="Shape 322"/>
            <p:cNvSpPr/>
            <p:nvPr/>
          </p:nvSpPr>
          <p:spPr>
            <a:xfrm>
              <a:off x="0" y="0"/>
              <a:ext cx="2641600" cy="9225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1" indent="0" algn="l">
                <a:spcBef>
                  <a:spcPts val="2300"/>
                </a:spcBef>
                <a:defRPr sz="2800"/>
              </a:pPr>
              <a:r>
                <a:t>anthropology/</a:t>
              </a:r>
              <a:br/>
              <a:r>
                <a:t>ethnography</a:t>
              </a:r>
            </a:p>
          </p:txBody>
        </p:sp>
      </p:grpSp>
      <p:pic>
        <p:nvPicPr>
          <p:cNvPr id="324" name=""/>
          <p:cNvPicPr>
            <a:picLocks noChangeAspect="0"/>
          </p:cNvPicPr>
          <p:nvPr/>
        </p:nvPicPr>
        <p:blipFill>
          <a:blip r:embed="rId3">
            <a:extLst/>
          </a:blip>
          <a:stretch>
            <a:fillRect/>
          </a:stretch>
        </p:blipFill>
        <p:spPr>
          <a:xfrm>
            <a:off x="12066134" y="2031074"/>
            <a:ext cx="587008" cy="3263371"/>
          </a:xfrm>
          <a:prstGeom prst="rect">
            <a:avLst/>
          </a:prstGeom>
        </p:spPr>
      </p:pic>
      <p:sp>
        <p:nvSpPr>
          <p:cNvPr id="326" name="Shape 326"/>
          <p:cNvSpPr/>
          <p:nvPr/>
        </p:nvSpPr>
        <p:spPr>
          <a:xfrm>
            <a:off x="12623800" y="2362200"/>
            <a:ext cx="2641600"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spcBef>
                <a:spcPts val="2300"/>
              </a:spcBef>
              <a:defRPr sz="2800">
                <a:solidFill>
                  <a:srgbClr val="FF2600"/>
                </a:solidFill>
              </a:defRPr>
            </a:pPr>
            <a:r>
              <a:t>problem-driven work</a:t>
            </a:r>
          </a:p>
        </p:txBody>
      </p:sp>
      <p:pic>
        <p:nvPicPr>
          <p:cNvPr id="327" name=""/>
          <p:cNvPicPr>
            <a:picLocks noChangeAspect="0"/>
          </p:cNvPicPr>
          <p:nvPr/>
        </p:nvPicPr>
        <p:blipFill>
          <a:blip r:embed="rId4">
            <a:extLst/>
          </a:blip>
          <a:stretch>
            <a:fillRect/>
          </a:stretch>
        </p:blipFill>
        <p:spPr>
          <a:xfrm>
            <a:off x="4178300" y="5168900"/>
            <a:ext cx="7239000" cy="1346200"/>
          </a:xfrm>
          <a:prstGeom prst="rect">
            <a:avLst/>
          </a:prstGeom>
        </p:spPr>
      </p:pic>
      <p:sp>
        <p:nvSpPr>
          <p:cNvPr id="329" name="Shape 329"/>
          <p:cNvSpPr/>
          <p:nvPr/>
        </p:nvSpPr>
        <p:spPr>
          <a:xfrm>
            <a:off x="11849100" y="5435600"/>
            <a:ext cx="2641600"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spcBef>
                <a:spcPts val="2300"/>
              </a:spcBef>
              <a:defRPr sz="2800">
                <a:solidFill>
                  <a:srgbClr val="FF2600"/>
                </a:solidFill>
              </a:defRPr>
            </a:pPr>
            <a:r>
              <a:t>technique-driven work</a:t>
            </a:r>
          </a:p>
        </p:txBody>
      </p:sp>
      <p:sp>
        <p:nvSpPr>
          <p:cNvPr id="330" name="Shape 330"/>
          <p:cNvSpPr/>
          <p:nvPr/>
        </p:nvSpPr>
        <p:spPr>
          <a:xfrm>
            <a:off x="457200" y="8694870"/>
            <a:ext cx="13004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r" defTabSz="419100">
              <a:lnSpc>
                <a:spcPts val="2100"/>
              </a:lnSpc>
              <a:spcBef>
                <a:spcPts val="600"/>
              </a:spcBef>
              <a:defRPr sz="1700"/>
            </a:lvl1pPr>
          </a:lstStyle>
          <a:p>
            <a:pPr/>
            <a:r>
              <a:t>[A Nested Model of Visualization Design and Validation. Munzner.  IEEE TVCG 15(6):921-928, 2009 (Proc. InfoVis 2009). ]</a:t>
            </a:r>
          </a:p>
        </p:txBody>
      </p:sp>
      <p:sp>
        <p:nvSpPr>
          <p:cNvPr id="331" name="Shape 331"/>
          <p:cNvSpPr/>
          <p:nvPr/>
        </p:nvSpPr>
        <p:spPr>
          <a:xfrm>
            <a:off x="419100" y="1104900"/>
            <a:ext cx="15849600" cy="8039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marL="342900" indent="-342900" algn="l" defTabSz="1219200">
              <a:spcBef>
                <a:spcPts val="1000"/>
              </a:spcBef>
              <a:buSzPct val="100000"/>
              <a:buChar char="•"/>
              <a:defRPr sz="4000">
                <a:uFill>
                  <a:solidFill>
                    <a:srgbClr val="000000"/>
                  </a:solidFill>
                </a:uFill>
              </a:defRPr>
            </a:lvl1pPr>
          </a:lstStyle>
          <a:p>
            <a:pPr/>
            <a:r>
              <a:t>solution: use methods from different fields at each level</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27"/>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4" fill="hold">
                                  <p:stCondLst>
                                    <p:cond delay="0"/>
                                  </p:stCondLst>
                                  <p:iterate type="el" backwards="0">
                                    <p:tmAbs val="0"/>
                                  </p:iterate>
                                  <p:childTnLst>
                                    <p:set>
                                      <p:cBhvr>
                                        <p:cTn id="17" fill="hold"/>
                                        <p:tgtEl>
                                          <p:spTgt spid="3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5" fill="hold">
                                  <p:stCondLst>
                                    <p:cond delay="0"/>
                                  </p:stCondLst>
                                  <p:iterate type="el" backwards="0">
                                    <p:tmAbs val="0"/>
                                  </p:iterate>
                                  <p:childTnLst>
                                    <p:set>
                                      <p:cBhvr>
                                        <p:cTn id="21" fill="hold"/>
                                        <p:tgtEl>
                                          <p:spTgt spid="3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6" fill="hold">
                                  <p:stCondLst>
                                    <p:cond delay="0"/>
                                  </p:stCondLst>
                                  <p:iterate type="el" backwards="0">
                                    <p:tmAbs val="0"/>
                                  </p:iterate>
                                  <p:childTnLst>
                                    <p:set>
                                      <p:cBhvr>
                                        <p:cTn id="25" fill="hold"/>
                                        <p:tgtEl>
                                          <p:spTgt spid="3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7" fill="hold">
                                  <p:stCondLst>
                                    <p:cond delay="0"/>
                                  </p:stCondLst>
                                  <p:iterate type="el" backwards="0">
                                    <p:tmAbs val="0"/>
                                  </p:iterate>
                                  <p:childTnLst>
                                    <p:set>
                                      <p:cBhvr>
                                        <p:cTn id="29" fill="hold"/>
                                        <p:tgtEl>
                                          <p:spTgt spid="324"/>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8" fill="hold">
                                  <p:stCondLst>
                                    <p:cond delay="0"/>
                                  </p:stCondLst>
                                  <p:iterate type="el" backwards="0">
                                    <p:tmAbs val="0"/>
                                  </p:iterate>
                                  <p:childTnLst>
                                    <p:set>
                                      <p:cBhvr>
                                        <p:cTn id="32" fill="hold"/>
                                        <p:tgtEl>
                                          <p:spTgt spid="3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6" grpId="1"/>
      <p:bldP build="whole" bldLvl="1" animBg="1" rev="0" advAuto="0" spid="320" grpId="5"/>
      <p:bldP build="whole" bldLvl="1" animBg="1" rev="0" advAuto="0" spid="326" grpId="8"/>
      <p:bldP build="whole" bldLvl="1" animBg="1" rev="0" advAuto="0" spid="323" grpId="6"/>
      <p:bldP build="whole" bldLvl="1" animBg="1" rev="0" advAuto="0" spid="327" grpId="3"/>
      <p:bldP build="whole" bldLvl="1" animBg="1" rev="0" advAuto="0" spid="329" grpId="4"/>
      <p:bldP build="whole" bldLvl="1" animBg="1" rev="0" advAuto="0" spid="317" grpId="2"/>
      <p:bldP build="whole" bldLvl="1" animBg="1" rev="0" advAuto="0" spid="324" grpId="7"/>
    </p:bldLst>
  </p:timing>
</p:sld>
</file>

<file path=ppt/slides/slide1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1" name="Shape 1401"/>
          <p:cNvSpPr/>
          <p:nvPr>
            <p:ph type="title"/>
          </p:nvPr>
        </p:nvSpPr>
        <p:spPr>
          <a:prstGeom prst="rect">
            <a:avLst/>
          </a:prstGeom>
        </p:spPr>
        <p:txBody>
          <a:bodyPr/>
          <a:lstStyle/>
          <a:p>
            <a:pPr/>
            <a:r>
              <a:t>Dynamic visual layering</a:t>
            </a:r>
          </a:p>
        </p:txBody>
      </p:sp>
      <p:sp>
        <p:nvSpPr>
          <p:cNvPr id="1402" name="Shape 1402"/>
          <p:cNvSpPr/>
          <p:nvPr>
            <p:ph type="body" sz="half" idx="1"/>
          </p:nvPr>
        </p:nvSpPr>
        <p:spPr>
          <a:xfrm>
            <a:off x="419100" y="1104900"/>
            <a:ext cx="5943600" cy="8039100"/>
          </a:xfrm>
          <a:prstGeom prst="rect">
            <a:avLst/>
          </a:prstGeom>
        </p:spPr>
        <p:txBody>
          <a:bodyPr/>
          <a:lstStyle/>
          <a:p>
            <a:pPr marL="793376" indent="-336176"/>
            <a:r>
              <a:t>interactive, from selection</a:t>
            </a:r>
          </a:p>
          <a:p>
            <a:pPr lvl="1" marL="1173480" indent="-259080"/>
            <a:r>
              <a:t>lightweight: click</a:t>
            </a:r>
          </a:p>
          <a:p>
            <a:pPr lvl="1" marL="1173480" indent="-259080"/>
            <a:r>
              <a:t>very lightweight: hover</a:t>
            </a:r>
          </a:p>
          <a:p>
            <a:pPr marL="793376" indent="-336176"/>
          </a:p>
          <a:p>
            <a:pPr marL="793376" indent="-336176"/>
            <a:r>
              <a:t>ex: 1-hop neighbors</a:t>
            </a:r>
          </a:p>
        </p:txBody>
      </p:sp>
      <p:sp>
        <p:nvSpPr>
          <p:cNvPr id="1403" name="Shape 1403"/>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04" name="cerebralmapk.png"/>
          <p:cNvPicPr>
            <a:picLocks noChangeAspect="1"/>
          </p:cNvPicPr>
          <p:nvPr/>
        </p:nvPicPr>
        <p:blipFill>
          <a:blip r:embed="rId2">
            <a:extLst/>
          </a:blip>
          <a:stretch>
            <a:fillRect/>
          </a:stretch>
        </p:blipFill>
        <p:spPr>
          <a:xfrm>
            <a:off x="6172200" y="812800"/>
            <a:ext cx="9525000" cy="8279781"/>
          </a:xfrm>
          <a:prstGeom prst="rect">
            <a:avLst/>
          </a:prstGeom>
          <a:ln w="12700">
            <a:miter lim="400000"/>
          </a:ln>
        </p:spPr>
      </p:pic>
      <p:sp>
        <p:nvSpPr>
          <p:cNvPr id="1405" name="Shape 1405"/>
          <p:cNvSpPr/>
          <p:nvPr/>
        </p:nvSpPr>
        <p:spPr>
          <a:xfrm>
            <a:off x="10998200" y="101600"/>
            <a:ext cx="4584700" cy="787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Cerebral</a:t>
            </a:r>
          </a:p>
        </p:txBody>
      </p:sp>
      <p:sp>
        <p:nvSpPr>
          <p:cNvPr id="1406" name="Shape 1406"/>
          <p:cNvSpPr/>
          <p:nvPr/>
        </p:nvSpPr>
        <p:spPr>
          <a:xfrm>
            <a:off x="254000" y="7531100"/>
            <a:ext cx="5943600" cy="1397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300">
                <a:uFill>
                  <a:solidFill>
                    <a:srgbClr val="000000"/>
                  </a:solidFill>
                </a:uFill>
              </a:defRPr>
            </a:lvl1pPr>
          </a:lstStyle>
          <a:p>
            <a:pPr/>
            <a:r>
              <a:t>[Cerebral: a Cytoscape plugin for layout of and interaction with biological networks using subcellular localization annotation. Barsky, Gardy, Hancock, and Munzner. Bioinformatics 23:8 (2007), 1040–1042.]</a:t>
            </a:r>
          </a:p>
        </p:txBody>
      </p:sp>
    </p:spTree>
  </p:cSld>
  <p:clrMapOvr>
    <a:masterClrMapping/>
  </p:clrMapOvr>
  <p:transition xmlns:p14="http://schemas.microsoft.com/office/powerpoint/2010/main" spd="med" advClick="1" p14:dur="1000"/>
</p:sld>
</file>

<file path=ppt/slides/slide1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8" name="Shape 1408"/>
          <p:cNvSpPr/>
          <p:nvPr>
            <p:ph type="title"/>
          </p:nvPr>
        </p:nvSpPr>
        <p:spPr>
          <a:prstGeom prst="rect">
            <a:avLst/>
          </a:prstGeom>
        </p:spPr>
        <p:txBody>
          <a:bodyPr/>
          <a:lstStyle/>
          <a:p>
            <a:pPr/>
            <a:r>
              <a:t>Further reading</a:t>
            </a:r>
          </a:p>
        </p:txBody>
      </p:sp>
      <p:sp>
        <p:nvSpPr>
          <p:cNvPr id="1409" name="Shape 1409"/>
          <p:cNvSpPr/>
          <p:nvPr>
            <p:ph type="body" idx="1"/>
          </p:nvPr>
        </p:nvSpPr>
        <p:spPr>
          <a:xfrm>
            <a:off x="419100" y="1079500"/>
            <a:ext cx="15849600" cy="7747000"/>
          </a:xfrm>
          <a:prstGeom prst="rect">
            <a:avLst/>
          </a:prstGeom>
        </p:spPr>
        <p:txBody>
          <a:bodyPr>
            <a:normAutofit fontScale="100000" lnSpcReduction="0"/>
          </a:bodyPr>
          <a:lstStyle/>
          <a:p>
            <a:pPr marL="198007" indent="-198007" defTabSz="755904">
              <a:spcBef>
                <a:spcPts val="600"/>
              </a:spcBef>
              <a:defRPr sz="2356"/>
            </a:pPr>
            <a:r>
              <a:t>Visualization Analysis and Design. Munzner.  AK Peters Visualization Series, CRC Press, 2014.</a:t>
            </a:r>
          </a:p>
          <a:p>
            <a:pPr lvl="1" marL="434644" indent="-151180" defTabSz="755904">
              <a:spcBef>
                <a:spcPts val="500"/>
              </a:spcBef>
              <a:defRPr i="1" sz="1984"/>
            </a:pPr>
            <a:r>
              <a:t>Chap 12: Facet Into Multiple Views</a:t>
            </a:r>
          </a:p>
          <a:p>
            <a:pPr marL="201968" indent="-201968" defTabSz="755904">
              <a:spcBef>
                <a:spcPts val="600"/>
              </a:spcBef>
              <a:buClrTx/>
              <a:defRPr i="1" sz="2356"/>
            </a:pPr>
            <a:r>
              <a:t>A Review of Overview+Detail, Zooming, and Focus+Context Interfaces. </a:t>
            </a:r>
            <a:r>
              <a:rPr i="0"/>
              <a:t>Cockburn, Karlson, and Bederson.  ACM Computing Surveys 41:1 (2008), 1–31.</a:t>
            </a:r>
            <a:endParaRPr i="0"/>
          </a:p>
          <a:p>
            <a:pPr marL="201968" indent="-201968" defTabSz="755904">
              <a:spcBef>
                <a:spcPts val="600"/>
              </a:spcBef>
              <a:buClrTx/>
              <a:defRPr i="1" sz="2356"/>
            </a:pPr>
            <a:r>
              <a:t>A Guide to Visual Multi-Level Interface Design From Synthesis of Empirical Study Evidence.</a:t>
            </a:r>
            <a:r>
              <a:rPr i="0"/>
              <a:t> Lam and Munzner. Synthesis Lectures on Visualization Series, Morgan Claypool, 2010.</a:t>
            </a:r>
            <a:endParaRPr i="0"/>
          </a:p>
          <a:p>
            <a:pPr marL="201968" indent="-201968" defTabSz="755904">
              <a:spcBef>
                <a:spcPts val="600"/>
              </a:spcBef>
              <a:buClrTx/>
              <a:defRPr i="1" sz="2356"/>
            </a:pPr>
            <a:r>
              <a:t>Zooming versus multiple window interfaces: Cognitive costs of visual comparisons. </a:t>
            </a:r>
            <a:r>
              <a:rPr i="0"/>
              <a:t>Plumlee and Ware.  ACM Trans. on Computer-Human Interaction (ToCHI) 13:2 (2006), 179–209.</a:t>
            </a:r>
            <a:endParaRPr i="0"/>
          </a:p>
          <a:p>
            <a:pPr marL="201968" indent="-201968" defTabSz="755904">
              <a:spcBef>
                <a:spcPts val="600"/>
              </a:spcBef>
              <a:buClrTx/>
              <a:defRPr i="1" sz="2356"/>
            </a:pPr>
            <a:r>
              <a:t>Exploring the Design Space of Composite Visualization.</a:t>
            </a:r>
            <a:r>
              <a:rPr i="0"/>
              <a:t> Javed and Elmqvist. Proc. Pacific Visualization Symp. (PacificVis), pp. 1–9, 2012.</a:t>
            </a:r>
            <a:endParaRPr i="0"/>
          </a:p>
          <a:p>
            <a:pPr marL="201968" indent="-201968" defTabSz="755904">
              <a:spcBef>
                <a:spcPts val="600"/>
              </a:spcBef>
              <a:buClrTx/>
              <a:defRPr i="1" sz="2356"/>
            </a:pPr>
            <a:r>
              <a:t>Visual Comparison for Information Visualization. </a:t>
            </a:r>
            <a:r>
              <a:rPr i="0"/>
              <a:t>Gleicher,  Albers, Walker, Jusufi, Hansen, and Roberts. Information Visualization 10:4 (2011), 289–309.</a:t>
            </a:r>
            <a:endParaRPr i="0"/>
          </a:p>
          <a:p>
            <a:pPr marL="201968" indent="-201968" defTabSz="755904">
              <a:spcBef>
                <a:spcPts val="600"/>
              </a:spcBef>
              <a:buClrTx/>
              <a:defRPr i="1" sz="2356"/>
            </a:pPr>
            <a:r>
              <a:t>Guidelines for Using Multiple Views in Information Visualizations. </a:t>
            </a:r>
            <a:r>
              <a:rPr i="0"/>
              <a:t>Baldonado, Woodruff, and Kuchinsky. In Proc. ACM Advanced Visual Interfaces (AVI), pp. 110–119, 2000.</a:t>
            </a:r>
            <a:endParaRPr i="0"/>
          </a:p>
          <a:p>
            <a:pPr marL="201968" indent="-201968" defTabSz="755904">
              <a:spcBef>
                <a:spcPts val="600"/>
              </a:spcBef>
              <a:buClrTx/>
              <a:defRPr i="1" sz="2356"/>
            </a:pPr>
            <a:r>
              <a:t>Cross-Filtered Views for Multidimensional Visual Analysis. </a:t>
            </a:r>
            <a:r>
              <a:rPr i="0"/>
              <a:t>Weaver. IEEE Trans. Visualization and Computer Graphics 16:2 (Proc. InfoVis 2010), 192–204, 2010.</a:t>
            </a:r>
            <a:endParaRPr i="0"/>
          </a:p>
          <a:p>
            <a:pPr marL="201968" indent="-201968" defTabSz="755904">
              <a:spcBef>
                <a:spcPts val="600"/>
              </a:spcBef>
              <a:buClrTx/>
              <a:defRPr i="1" sz="2356"/>
            </a:pPr>
            <a:r>
              <a:t>Linked Data Views.</a:t>
            </a:r>
            <a:r>
              <a:rPr i="0"/>
              <a:t> Wills. In Handbook of Data Visualization, Computational Statistics, edited by Unwin, Chen, and Härdle, pp. 216–241. Springer-Verlag, 2008.</a:t>
            </a:r>
            <a:endParaRPr i="0"/>
          </a:p>
          <a:p>
            <a:pPr marL="201968" indent="-201968" defTabSz="755904">
              <a:spcBef>
                <a:spcPts val="600"/>
              </a:spcBef>
              <a:buClrTx/>
              <a:defRPr i="1" sz="2356"/>
            </a:pPr>
            <a:r>
              <a:t>Glyph-based Visualization: Foundations, Design Guidelines, Techniques and Applications. </a:t>
            </a:r>
            <a:r>
              <a:rPr i="0"/>
              <a:t>Borgo, Kehrer, Chung, Maguire, Laramee, Hauser, Ward, and Chen. In Eurographics State of the Art Reports, pp. 39–63, 2013.</a:t>
            </a:r>
          </a:p>
        </p:txBody>
      </p:sp>
      <p:sp>
        <p:nvSpPr>
          <p:cNvPr id="1410" name="Shape 1410"/>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2" name="Shape 1412"/>
          <p:cNvSpPr/>
          <p:nvPr>
            <p:ph type="title"/>
          </p:nvPr>
        </p:nvSpPr>
        <p:spPr>
          <a:prstGeom prst="rect">
            <a:avLst/>
          </a:prstGeom>
        </p:spPr>
        <p:txBody>
          <a:bodyPr/>
          <a:lstStyle/>
          <a:p>
            <a:pPr/>
            <a:r>
              <a:t>Outline</a:t>
            </a:r>
          </a:p>
        </p:txBody>
      </p:sp>
      <p:sp>
        <p:nvSpPr>
          <p:cNvPr id="1413" name="Shape 1413"/>
          <p:cNvSpPr/>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8:30-10:00am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pPr>
            <a:r>
              <a:t>Analysis:  What, Why, How</a:t>
            </a:r>
          </a:p>
          <a:p>
            <a:pPr lvl="1">
              <a:spcBef>
                <a:spcPts val="1000"/>
              </a:spcBef>
              <a:defRPr sz="3000"/>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10:30am-12:00pm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pPr>
            <a:r>
              <a:t>Arrange Tables</a:t>
            </a:r>
          </a:p>
          <a:p>
            <a:pPr lvl="1">
              <a:buClr>
                <a:srgbClr val="000000"/>
              </a:buClr>
              <a:defRPr sz="3000"/>
            </a:pPr>
            <a:r>
              <a:t>Arrange Spatial Data </a:t>
            </a:r>
          </a:p>
          <a:p>
            <a:pPr lvl="1">
              <a:buClr>
                <a:srgbClr val="000000"/>
              </a:buClr>
              <a:defRPr sz="3000"/>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1:00-2:30pm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pPr>
            <a:r>
              <a:t>Map Color</a:t>
            </a:r>
          </a:p>
          <a:p>
            <a:pPr lvl="1">
              <a:buClr>
                <a:srgbClr val="000000"/>
              </a:buClr>
              <a:defRPr sz="3000"/>
            </a:pPr>
            <a:r>
              <a:t>Manipulate: Change, Select, Navigate</a:t>
            </a:r>
          </a:p>
          <a:p>
            <a:pPr marL="716279" indent="-259079">
              <a:spcBef>
                <a:spcPts val="800"/>
              </a:spcBef>
              <a:buChar char="–"/>
              <a:defRPr sz="3000"/>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3:00-4:30pm</a:t>
            </a:r>
            <a:br>
              <a:rPr i="1"/>
            </a:br>
            <a:r>
              <a:rPr>
                <a:solidFill>
                  <a:srgbClr val="011993"/>
                </a:solidFill>
                <a:uFill>
                  <a:solidFill>
                    <a:srgbClr val="011993"/>
                  </a:solidFill>
                </a:uFill>
                <a:latin typeface="+mn-lt"/>
                <a:ea typeface="+mn-ea"/>
                <a:cs typeface="+mn-cs"/>
                <a:sym typeface="Rockwell"/>
              </a:rPr>
              <a:t>Guidelines and Examples</a:t>
            </a:r>
          </a:p>
          <a:p>
            <a:pPr lvl="1" marL="1173479" indent="-259079">
              <a:defRPr sz="3000">
                <a:solidFill>
                  <a:schemeClr val="accent5"/>
                </a:solidFill>
              </a:defRPr>
            </a:pPr>
            <a:r>
              <a:t>Reduce: Filter, Aggregate</a:t>
            </a:r>
          </a:p>
          <a:p>
            <a:pPr lvl="1" marL="1173479" indent="-259079">
              <a:defRPr sz="3000"/>
            </a:pPr>
            <a:r>
              <a:t>Rules of Thumb</a:t>
            </a:r>
          </a:p>
          <a:p>
            <a:pPr lvl="1" marL="1173479" indent="-259079">
              <a:defRPr sz="3000"/>
            </a:pPr>
            <a:r>
              <a:t>Q&amp;A</a:t>
            </a:r>
          </a:p>
        </p:txBody>
      </p:sp>
      <p:sp>
        <p:nvSpPr>
          <p:cNvPr id="1414" name="Shape 1414"/>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15" name="Shape 1415"/>
          <p:cNvSpPr/>
          <p:nvPr/>
        </p:nvSpPr>
        <p:spPr>
          <a:xfrm>
            <a:off x="431800" y="8508999"/>
            <a:ext cx="12115800"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600" u="sng">
                <a:latin typeface="Gill Sans SemiBold"/>
                <a:ea typeface="Gill Sans SemiBold"/>
                <a:cs typeface="Gill Sans SemiBold"/>
                <a:sym typeface="Gill Sans SemiBold"/>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http://www.cs.ubc.ca/~tmm/talks.html#vad16act</a:t>
            </a:r>
          </a:p>
        </p:txBody>
      </p:sp>
      <p:sp>
        <p:nvSpPr>
          <p:cNvPr id="1416" name="Shape 1416"/>
          <p:cNvSpPr/>
          <p:nvPr/>
        </p:nvSpPr>
        <p:spPr>
          <a:xfrm>
            <a:off x="12509500" y="8508999"/>
            <a:ext cx="315027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600" u="sng">
                <a:latin typeface="Gill Sans SemiBold"/>
                <a:ea typeface="Gill Sans SemiBold"/>
                <a:cs typeface="Gill Sans SemiBold"/>
                <a:sym typeface="Gill Sans SemiBold"/>
              </a:defRPr>
            </a:lvl1pPr>
          </a:lstStyle>
          <a:p>
            <a:pPr>
              <a:defRPr u="none"/>
            </a:pPr>
            <a:r>
              <a:rPr u="sng"/>
              <a:t>@tamaramunzner</a:t>
            </a:r>
          </a:p>
        </p:txBody>
      </p:sp>
    </p:spTree>
  </p:cSld>
  <p:clrMapOvr>
    <a:masterClrMapping/>
  </p:clrMapOvr>
  <p:transition xmlns:p14="http://schemas.microsoft.com/office/powerpoint/2010/main" spd="med" advClick="1" p14:dur="1000"/>
</p:sld>
</file>

<file path=ppt/slides/slide1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8" name="Shape 1418"/>
          <p:cNvSpPr/>
          <p:nvPr>
            <p:ph type="title"/>
          </p:nvPr>
        </p:nvSpPr>
        <p:spPr>
          <a:prstGeom prst="rect">
            <a:avLst/>
          </a:prstGeom>
        </p:spPr>
        <p:txBody>
          <a:bodyPr/>
          <a:lstStyle/>
          <a:p>
            <a:pPr/>
            <a:r>
              <a:t>Reduce items and attributes</a:t>
            </a:r>
          </a:p>
        </p:txBody>
      </p:sp>
      <p:sp>
        <p:nvSpPr>
          <p:cNvPr id="1419" name="Shape 1419"/>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20" name="Shape 1420"/>
          <p:cNvSpPr/>
          <p:nvPr>
            <p:ph type="body" idx="1"/>
          </p:nvPr>
        </p:nvSpPr>
        <p:spPr>
          <a:prstGeom prst="rect">
            <a:avLst/>
          </a:prstGeom>
        </p:spPr>
        <p:txBody>
          <a:bodyPr/>
          <a:lstStyle/>
          <a:p>
            <a:pPr marL="793376" indent="-336176"/>
            <a:r>
              <a:t>reduce/increase: inverses</a:t>
            </a:r>
          </a:p>
          <a:p>
            <a:pPr marL="793376" indent="-336176"/>
            <a:r>
              <a:t>filter</a:t>
            </a:r>
          </a:p>
          <a:p>
            <a:pPr lvl="1" marL="1173480" indent="-259080"/>
            <a:r>
              <a:t>pro: straightforward and intuitive</a:t>
            </a:r>
          </a:p>
          <a:p>
            <a:pPr lvl="2" marL="1635369" indent="-263769"/>
            <a:r>
              <a:t>to understand and compute</a:t>
            </a:r>
          </a:p>
          <a:p>
            <a:pPr lvl="1" marL="1173480" indent="-259080"/>
            <a:r>
              <a:t>con: out of sight, out of mind</a:t>
            </a:r>
          </a:p>
          <a:p>
            <a:pPr marL="793376" indent="-336176"/>
            <a:r>
              <a:t>aggregation</a:t>
            </a:r>
          </a:p>
          <a:p>
            <a:pPr lvl="1" marL="1173480" indent="-259080"/>
            <a:r>
              <a:t>pro: inform about whole set</a:t>
            </a:r>
          </a:p>
          <a:p>
            <a:pPr lvl="1" marL="1173480" indent="-259080"/>
            <a:r>
              <a:t>con: difficult to avoid losing signal </a:t>
            </a:r>
          </a:p>
          <a:p>
            <a:pPr marL="793376" indent="-336176"/>
            <a:r>
              <a:t>not mutually exclusive</a:t>
            </a:r>
          </a:p>
          <a:p>
            <a:pPr lvl="1" marL="1173480" indent="-259080"/>
            <a:r>
              <a:t>combine filter, aggregate</a:t>
            </a:r>
          </a:p>
          <a:p>
            <a:pPr lvl="1" marL="1173480" indent="-259080"/>
            <a:r>
              <a:t>combine reduce, change, facet</a:t>
            </a:r>
          </a:p>
        </p:txBody>
      </p:sp>
      <p:pic>
        <p:nvPicPr>
          <p:cNvPr id="1421" name="fig13.1.pdf"/>
          <p:cNvPicPr>
            <a:picLocks noChangeAspect="1"/>
          </p:cNvPicPr>
          <p:nvPr/>
        </p:nvPicPr>
        <p:blipFill>
          <a:blip r:embed="rId2">
            <a:extLst/>
          </a:blip>
          <a:stretch>
            <a:fillRect/>
          </a:stretch>
        </p:blipFill>
        <p:spPr>
          <a:xfrm>
            <a:off x="7594600" y="228600"/>
            <a:ext cx="8102600" cy="8426705"/>
          </a:xfrm>
          <a:prstGeom prst="rect">
            <a:avLst/>
          </a:prstGeom>
          <a:ln w="12700">
            <a:miter lim="400000"/>
          </a:ln>
        </p:spPr>
      </p:pic>
    </p:spTree>
  </p:cSld>
  <p:clrMapOvr>
    <a:masterClrMapping/>
  </p:clrMapOvr>
  <p:transition xmlns:p14="http://schemas.microsoft.com/office/powerpoint/2010/main" spd="med" advClick="1" p14:dur="1000"/>
</p:sld>
</file>

<file path=ppt/slides/slide1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3" name="Shape 1423"/>
          <p:cNvSpPr/>
          <p:nvPr>
            <p:ph type="title"/>
          </p:nvPr>
        </p:nvSpPr>
        <p:spPr>
          <a:prstGeom prst="rect">
            <a:avLst/>
          </a:prstGeom>
        </p:spPr>
        <p:txBody>
          <a:bodyPr/>
          <a:lstStyle/>
          <a:p>
            <a:pPr/>
            <a:r>
              <a:t>Idiom: </a:t>
            </a:r>
            <a:r>
              <a:rPr b="1">
                <a:latin typeface="+mn-lt"/>
                <a:ea typeface="+mn-ea"/>
                <a:cs typeface="+mn-cs"/>
                <a:sym typeface="Rockwell"/>
              </a:rPr>
              <a:t>dynamic filtering</a:t>
            </a:r>
          </a:p>
        </p:txBody>
      </p:sp>
      <p:sp>
        <p:nvSpPr>
          <p:cNvPr id="1424" name="Shape 1424"/>
          <p:cNvSpPr/>
          <p:nvPr>
            <p:ph type="body" idx="1"/>
          </p:nvPr>
        </p:nvSpPr>
        <p:spPr>
          <a:prstGeom prst="rect">
            <a:avLst/>
          </a:prstGeom>
        </p:spPr>
        <p:txBody>
          <a:bodyPr/>
          <a:lstStyle/>
          <a:p>
            <a:pPr marL="793376" indent="-336176"/>
            <a:r>
              <a:t>item filtering</a:t>
            </a:r>
          </a:p>
          <a:p>
            <a:pPr marL="793376" indent="-336176"/>
            <a:r>
              <a:t>browse through tightly coupled interaction</a:t>
            </a:r>
          </a:p>
          <a:p>
            <a:pPr lvl="1" marL="1173480" indent="-259080"/>
            <a:r>
              <a:t>alternative to queries that might return far too many or too few</a:t>
            </a:r>
          </a:p>
        </p:txBody>
      </p:sp>
      <p:sp>
        <p:nvSpPr>
          <p:cNvPr id="1425" name="Shape 1425"/>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26" name="film-alldots.png"/>
          <p:cNvPicPr>
            <a:picLocks noChangeAspect="1"/>
          </p:cNvPicPr>
          <p:nvPr/>
        </p:nvPicPr>
        <p:blipFill>
          <a:blip r:embed="rId2">
            <a:extLst/>
          </a:blip>
          <a:stretch>
            <a:fillRect/>
          </a:stretch>
        </p:blipFill>
        <p:spPr>
          <a:xfrm>
            <a:off x="1422400" y="3416300"/>
            <a:ext cx="6350000" cy="4494729"/>
          </a:xfrm>
          <a:prstGeom prst="rect">
            <a:avLst/>
          </a:prstGeom>
          <a:ln w="12700">
            <a:miter lim="400000"/>
          </a:ln>
        </p:spPr>
      </p:pic>
      <p:pic>
        <p:nvPicPr>
          <p:cNvPr id="1427" name="film-titles.png"/>
          <p:cNvPicPr>
            <a:picLocks noChangeAspect="1"/>
          </p:cNvPicPr>
          <p:nvPr/>
        </p:nvPicPr>
        <p:blipFill>
          <a:blip r:embed="rId3">
            <a:extLst/>
          </a:blip>
          <a:stretch>
            <a:fillRect/>
          </a:stretch>
        </p:blipFill>
        <p:spPr>
          <a:xfrm>
            <a:off x="8597900" y="3390900"/>
            <a:ext cx="6350000" cy="4531156"/>
          </a:xfrm>
          <a:prstGeom prst="rect">
            <a:avLst/>
          </a:prstGeom>
          <a:ln w="12700">
            <a:miter lim="400000"/>
          </a:ln>
        </p:spPr>
      </p:pic>
      <p:sp>
        <p:nvSpPr>
          <p:cNvPr id="1428" name="Shape 1428"/>
          <p:cNvSpPr/>
          <p:nvPr/>
        </p:nvSpPr>
        <p:spPr>
          <a:xfrm>
            <a:off x="9880600" y="139700"/>
            <a:ext cx="5274531"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r" defTabSz="1219200">
              <a:buClr>
                <a:srgbClr val="1D2157"/>
              </a:buClr>
              <a:defRPr sz="4600">
                <a:solidFill>
                  <a:srgbClr val="011993"/>
                </a:solidFill>
                <a:uFill>
                  <a:solidFill>
                    <a:srgbClr val="011993"/>
                  </a:solidFill>
                </a:uFill>
              </a:defRPr>
            </a:pPr>
            <a:r>
              <a:t>System: </a:t>
            </a:r>
            <a:r>
              <a:rPr b="1">
                <a:latin typeface="+mn-lt"/>
                <a:ea typeface="+mn-ea"/>
                <a:cs typeface="+mn-cs"/>
                <a:sym typeface="Rockwell"/>
              </a:rPr>
              <a:t>FilmFinder</a:t>
            </a:r>
          </a:p>
        </p:txBody>
      </p:sp>
      <p:sp>
        <p:nvSpPr>
          <p:cNvPr id="1429" name="Shape 1429"/>
          <p:cNvSpPr/>
          <p:nvPr/>
        </p:nvSpPr>
        <p:spPr>
          <a:xfrm>
            <a:off x="1270000" y="8293100"/>
            <a:ext cx="13195300" cy="73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300">
                <a:uFill>
                  <a:solidFill>
                    <a:srgbClr val="000000"/>
                  </a:solidFill>
                </a:uFill>
              </a:defRPr>
            </a:lvl1pPr>
          </a:lstStyle>
          <a:p>
            <a:pPr/>
            <a:r>
              <a:t>[Visual information seeking: Tight coupling of dynamic query filters with starfield displays.  Ahlberg and Shneiderman. Proc. ACM Conf. on Human Factors in Computing Systems (CHI), pp. 313–317, 1994.]</a:t>
            </a:r>
          </a:p>
        </p:txBody>
      </p:sp>
    </p:spTree>
  </p:cSld>
  <p:clrMapOvr>
    <a:masterClrMapping/>
  </p:clrMapOvr>
  <p:transition xmlns:p14="http://schemas.microsoft.com/office/powerpoint/2010/main" spd="med" advClick="1" p14:dur="1000"/>
</p:sld>
</file>

<file path=ppt/slides/slide1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1" name="Shape 1431"/>
          <p:cNvSpPr/>
          <p:nvPr>
            <p:ph type="title"/>
          </p:nvPr>
        </p:nvSpPr>
        <p:spPr>
          <a:prstGeom prst="rect">
            <a:avLst/>
          </a:prstGeom>
        </p:spPr>
        <p:txBody>
          <a:bodyPr/>
          <a:lstStyle/>
          <a:p>
            <a:pPr/>
            <a:r>
              <a:t>Idiom: </a:t>
            </a:r>
            <a:r>
              <a:rPr b="1">
                <a:latin typeface="+mn-lt"/>
                <a:ea typeface="+mn-ea"/>
                <a:cs typeface="+mn-cs"/>
                <a:sym typeface="Rockwell"/>
              </a:rPr>
              <a:t>DOSFA</a:t>
            </a:r>
          </a:p>
        </p:txBody>
      </p:sp>
      <p:sp>
        <p:nvSpPr>
          <p:cNvPr id="1432" name="Shape 1432"/>
          <p:cNvSpPr/>
          <p:nvPr>
            <p:ph type="body" idx="1"/>
          </p:nvPr>
        </p:nvSpPr>
        <p:spPr>
          <a:prstGeom prst="rect">
            <a:avLst/>
          </a:prstGeom>
        </p:spPr>
        <p:txBody>
          <a:bodyPr/>
          <a:lstStyle/>
          <a:p>
            <a:pPr marL="793376" indent="-336176"/>
            <a:r>
              <a:t>attribute filtering</a:t>
            </a:r>
          </a:p>
          <a:p>
            <a:pPr marL="793376" indent="-336176"/>
            <a:r>
              <a:t>encoding: star glyphs</a:t>
            </a:r>
          </a:p>
        </p:txBody>
      </p:sp>
      <p:sp>
        <p:nvSpPr>
          <p:cNvPr id="1433" name="Shape 1433"/>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34" name="Shape 1434"/>
          <p:cNvSpPr/>
          <p:nvPr/>
        </p:nvSpPr>
        <p:spPr>
          <a:xfrm>
            <a:off x="381000" y="7785100"/>
            <a:ext cx="15252700" cy="863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700">
                <a:uFill>
                  <a:solidFill>
                    <a:srgbClr val="000000"/>
                  </a:solidFill>
                </a:uFill>
              </a:defRPr>
            </a:lvl1pPr>
          </a:lstStyle>
          <a:p>
            <a:pPr/>
            <a:r>
              <a:t>[Interactive Hierarchical Dimension Ordering, Spacing and Filtering for Exploration Of High Dimensional Datasets. Yang, Peng,Ward, and. Rundensteiner. Proc. IEEE Symp. Information Visualization (InfoVis), pp. 105–112, 2003.]</a:t>
            </a:r>
          </a:p>
        </p:txBody>
      </p:sp>
      <p:pic>
        <p:nvPicPr>
          <p:cNvPr id="1435" name="dimorder-fig3a-filtered.png"/>
          <p:cNvPicPr>
            <a:picLocks noChangeAspect="1"/>
          </p:cNvPicPr>
          <p:nvPr/>
        </p:nvPicPr>
        <p:blipFill>
          <a:blip r:embed="rId3">
            <a:extLst/>
          </a:blip>
          <a:stretch>
            <a:fillRect/>
          </a:stretch>
        </p:blipFill>
        <p:spPr>
          <a:xfrm>
            <a:off x="711200" y="2921000"/>
            <a:ext cx="4195536" cy="3289300"/>
          </a:xfrm>
          <a:prstGeom prst="rect">
            <a:avLst/>
          </a:prstGeom>
          <a:ln w="12700">
            <a:miter lim="400000"/>
          </a:ln>
        </p:spPr>
      </p:pic>
      <p:pic>
        <p:nvPicPr>
          <p:cNvPr id="1436" name="dimorder-fig3d-filtered.png"/>
          <p:cNvPicPr>
            <a:picLocks noChangeAspect="1"/>
          </p:cNvPicPr>
          <p:nvPr/>
        </p:nvPicPr>
        <p:blipFill>
          <a:blip r:embed="rId4">
            <a:extLst/>
          </a:blip>
          <a:stretch>
            <a:fillRect/>
          </a:stretch>
        </p:blipFill>
        <p:spPr>
          <a:xfrm>
            <a:off x="5828910" y="1104900"/>
            <a:ext cx="8115690" cy="6362701"/>
          </a:xfrm>
          <a:prstGeom prst="rect">
            <a:avLst/>
          </a:prstGeom>
          <a:ln w="12700">
            <a:miter lim="400000"/>
          </a:ln>
        </p:spPr>
      </p:pic>
    </p:spTree>
  </p:cSld>
  <p:clrMapOvr>
    <a:masterClrMapping/>
  </p:clrMapOvr>
  <p:transition xmlns:p14="http://schemas.microsoft.com/office/powerpoint/2010/main" spd="med" advClick="1" p14:dur="1000"/>
</p:sld>
</file>

<file path=ppt/slides/slide1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0" name="Shape 1440"/>
          <p:cNvSpPr/>
          <p:nvPr>
            <p:ph type="title"/>
          </p:nvPr>
        </p:nvSpPr>
        <p:spPr>
          <a:prstGeom prst="rect">
            <a:avLst/>
          </a:prstGeom>
        </p:spPr>
        <p:txBody>
          <a:bodyPr/>
          <a:lstStyle/>
          <a:p>
            <a:pPr/>
            <a:r>
              <a:t>Idiom: </a:t>
            </a:r>
            <a:r>
              <a:rPr b="1">
                <a:latin typeface="+mn-lt"/>
                <a:ea typeface="+mn-ea"/>
                <a:cs typeface="+mn-cs"/>
                <a:sym typeface="Rockwell"/>
              </a:rPr>
              <a:t>histogram</a:t>
            </a:r>
          </a:p>
        </p:txBody>
      </p:sp>
      <p:sp>
        <p:nvSpPr>
          <p:cNvPr id="1441" name="Shape 1441"/>
          <p:cNvSpPr/>
          <p:nvPr>
            <p:ph type="body" idx="1"/>
          </p:nvPr>
        </p:nvSpPr>
        <p:spPr>
          <a:prstGeom prst="rect">
            <a:avLst/>
          </a:prstGeom>
        </p:spPr>
        <p:txBody>
          <a:bodyPr/>
          <a:lstStyle/>
          <a:p>
            <a:pPr marL="793376" indent="-336176"/>
            <a:r>
              <a:t>static item aggregation</a:t>
            </a:r>
          </a:p>
          <a:p>
            <a:pPr marL="793376" indent="-336176"/>
            <a:r>
              <a:t>task: find distribution</a:t>
            </a:r>
          </a:p>
          <a:p>
            <a:pPr marL="793376" indent="-336176"/>
            <a:r>
              <a:t>data: table</a:t>
            </a:r>
          </a:p>
          <a:p>
            <a:pPr marL="793376" indent="-336176"/>
            <a:r>
              <a:t>derived data</a:t>
            </a:r>
          </a:p>
          <a:p>
            <a:pPr lvl="1" marL="1173480" indent="-259080"/>
            <a:r>
              <a:t>new table: keys are bins, values are counts</a:t>
            </a:r>
          </a:p>
          <a:p>
            <a:pPr marL="793376" indent="-336176"/>
            <a:r>
              <a:t>bin size crucial</a:t>
            </a:r>
          </a:p>
          <a:p>
            <a:pPr lvl="1" marL="1173480" indent="-259080"/>
            <a:r>
              <a:t>pattern can change dramatically depending on discretization</a:t>
            </a:r>
          </a:p>
          <a:p>
            <a:pPr lvl="1" marL="1173480" indent="-259080"/>
            <a:r>
              <a:t>opportunity for interaction: control bin size on the fly</a:t>
            </a:r>
          </a:p>
        </p:txBody>
      </p:sp>
      <p:sp>
        <p:nvSpPr>
          <p:cNvPr id="1442" name="Shape 1442"/>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43" name="fig13.5.pdf"/>
          <p:cNvPicPr>
            <a:picLocks noChangeAspect="1"/>
          </p:cNvPicPr>
          <p:nvPr/>
        </p:nvPicPr>
        <p:blipFill>
          <a:blip r:embed="rId2">
            <a:extLst/>
          </a:blip>
          <a:stretch>
            <a:fillRect/>
          </a:stretch>
        </p:blipFill>
        <p:spPr>
          <a:xfrm>
            <a:off x="8988611" y="977900"/>
            <a:ext cx="5438589" cy="3962400"/>
          </a:xfrm>
          <a:prstGeom prst="rect">
            <a:avLst/>
          </a:prstGeom>
          <a:ln w="12700">
            <a:miter lim="400000"/>
          </a:ln>
        </p:spPr>
      </p:pic>
    </p:spTree>
  </p:cSld>
  <p:clrMapOvr>
    <a:masterClrMapping/>
  </p:clrMapOvr>
  <p:transition xmlns:p14="http://schemas.microsoft.com/office/powerpoint/2010/main" spd="med" advClick="1" p14:dur="1000"/>
</p:sld>
</file>

<file path=ppt/slides/slide1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5" name="Shape 1445"/>
          <p:cNvSpPr/>
          <p:nvPr>
            <p:ph type="title"/>
          </p:nvPr>
        </p:nvSpPr>
        <p:spPr>
          <a:prstGeom prst="rect">
            <a:avLst/>
          </a:prstGeom>
        </p:spPr>
        <p:txBody>
          <a:bodyPr/>
          <a:lstStyle/>
          <a:p>
            <a:pPr/>
            <a:r>
              <a:t>Continuous scatterplot</a:t>
            </a:r>
          </a:p>
        </p:txBody>
      </p:sp>
      <p:sp>
        <p:nvSpPr>
          <p:cNvPr id="1446" name="Shape 1446"/>
          <p:cNvSpPr/>
          <p:nvPr>
            <p:ph type="body" sz="half" idx="1"/>
          </p:nvPr>
        </p:nvSpPr>
        <p:spPr>
          <a:xfrm>
            <a:off x="419100" y="1104900"/>
            <a:ext cx="6019800" cy="8039100"/>
          </a:xfrm>
          <a:prstGeom prst="rect">
            <a:avLst/>
          </a:prstGeom>
        </p:spPr>
        <p:txBody>
          <a:bodyPr/>
          <a:lstStyle/>
          <a:p>
            <a:pPr marL="793376" indent="-336176"/>
            <a:r>
              <a:t>static item aggregation</a:t>
            </a:r>
          </a:p>
          <a:p>
            <a:pPr marL="793376" indent="-336176"/>
            <a:r>
              <a:t>data: table</a:t>
            </a:r>
          </a:p>
          <a:p>
            <a:pPr marL="793376" indent="-336176"/>
            <a:r>
              <a:t>derived data: table</a:t>
            </a:r>
          </a:p>
          <a:p>
            <a:pPr lvl="1" marL="1173480" indent="-259080"/>
            <a:r>
              <a:t> key attribs x,y for pixels</a:t>
            </a:r>
          </a:p>
          <a:p>
            <a:pPr lvl="1" marL="1173480" indent="-259080"/>
            <a:r>
              <a:t> quant attrib: overplot density</a:t>
            </a:r>
          </a:p>
          <a:p>
            <a:pPr marL="793376" indent="-336176"/>
            <a:r>
              <a:t>dense space-filling 2D matrix</a:t>
            </a:r>
          </a:p>
          <a:p>
            <a:pPr marL="793376" indent="-336176"/>
            <a:r>
              <a:t>color: sequential categorical hue + ordered luminance colormap</a:t>
            </a:r>
          </a:p>
        </p:txBody>
      </p:sp>
      <p:sp>
        <p:nvSpPr>
          <p:cNvPr id="1447" name="Shape 1447"/>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48" name="contscat.png"/>
          <p:cNvPicPr>
            <a:picLocks noChangeAspect="1"/>
          </p:cNvPicPr>
          <p:nvPr/>
        </p:nvPicPr>
        <p:blipFill>
          <a:blip r:embed="rId2">
            <a:extLst/>
          </a:blip>
          <a:stretch>
            <a:fillRect/>
          </a:stretch>
        </p:blipFill>
        <p:spPr>
          <a:xfrm>
            <a:off x="6692900" y="317500"/>
            <a:ext cx="9245600" cy="5513349"/>
          </a:xfrm>
          <a:prstGeom prst="rect">
            <a:avLst/>
          </a:prstGeom>
          <a:ln w="12700">
            <a:miter lim="400000"/>
          </a:ln>
        </p:spPr>
      </p:pic>
      <p:sp>
        <p:nvSpPr>
          <p:cNvPr id="1449" name="Shape 1449"/>
          <p:cNvSpPr/>
          <p:nvPr/>
        </p:nvSpPr>
        <p:spPr>
          <a:xfrm>
            <a:off x="508000" y="8293100"/>
            <a:ext cx="16040100" cy="469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800">
                <a:uFill>
                  <a:solidFill>
                    <a:srgbClr val="000000"/>
                  </a:solidFill>
                </a:uFill>
              </a:defRPr>
            </a:lvl1pPr>
          </a:lstStyle>
          <a:p>
            <a:pPr/>
            <a:r>
              <a:t>[Continuous Scatterplots. Bachthaler and Weiskopf. IEEE TVCG (Proc. Vis 08) 14:6 (2008), 1428–1435.  2008. ]</a:t>
            </a:r>
          </a:p>
        </p:txBody>
      </p:sp>
    </p:spTree>
  </p:cSld>
  <p:clrMapOvr>
    <a:masterClrMapping/>
  </p:clrMapOvr>
  <p:transition xmlns:p14="http://schemas.microsoft.com/office/powerpoint/2010/main" spd="med" advClick="1" p14:dur="1000"/>
</p:sld>
</file>

<file path=ppt/slides/slide1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1" name="Shape 1451"/>
          <p:cNvSpPr/>
          <p:nvPr>
            <p:ph type="title"/>
          </p:nvPr>
        </p:nvSpPr>
        <p:spPr>
          <a:prstGeom prst="rect">
            <a:avLst/>
          </a:prstGeom>
        </p:spPr>
        <p:txBody>
          <a:bodyPr/>
          <a:lstStyle/>
          <a:p>
            <a:pPr/>
            <a:r>
              <a:t>Idiom: </a:t>
            </a:r>
            <a:r>
              <a:rPr b="1">
                <a:latin typeface="+mn-lt"/>
                <a:ea typeface="+mn-ea"/>
                <a:cs typeface="+mn-cs"/>
                <a:sym typeface="Rockwell"/>
              </a:rPr>
              <a:t>scented widgets</a:t>
            </a:r>
          </a:p>
        </p:txBody>
      </p:sp>
      <p:sp>
        <p:nvSpPr>
          <p:cNvPr id="1452" name="Shape 1452"/>
          <p:cNvSpPr/>
          <p:nvPr>
            <p:ph type="body" idx="1"/>
          </p:nvPr>
        </p:nvSpPr>
        <p:spPr>
          <a:prstGeom prst="rect">
            <a:avLst/>
          </a:prstGeom>
        </p:spPr>
        <p:txBody>
          <a:bodyPr/>
          <a:lstStyle/>
          <a:p>
            <a:pPr marL="793376" indent="-336176"/>
            <a:r>
              <a:t>augment widgets for filtering to show </a:t>
            </a:r>
            <a:r>
              <a:rPr i="1">
                <a:latin typeface="Gill Sans SemiBold"/>
                <a:ea typeface="Gill Sans SemiBold"/>
                <a:cs typeface="Gill Sans SemiBold"/>
                <a:sym typeface="Gill Sans SemiBold"/>
              </a:rPr>
              <a:t>information scent</a:t>
            </a:r>
            <a:endParaRPr i="1">
              <a:latin typeface="Gill Sans SemiBold"/>
              <a:ea typeface="Gill Sans SemiBold"/>
              <a:cs typeface="Gill Sans SemiBold"/>
              <a:sym typeface="Gill Sans SemiBold"/>
            </a:endParaRPr>
          </a:p>
          <a:p>
            <a:pPr lvl="1" marL="1173480" indent="-259080"/>
            <a:r>
              <a:t>cues to show whether value in drilling down further vs looking elsewhere</a:t>
            </a:r>
          </a:p>
          <a:p>
            <a:pPr marL="793376" indent="-336176"/>
            <a:r>
              <a:t>concise, in part of screen normally considered control panel</a:t>
            </a:r>
          </a:p>
        </p:txBody>
      </p:sp>
      <p:sp>
        <p:nvSpPr>
          <p:cNvPr id="1453" name="Shape 1453"/>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54" name="scented.png"/>
          <p:cNvPicPr>
            <a:picLocks noChangeAspect="1"/>
          </p:cNvPicPr>
          <p:nvPr/>
        </p:nvPicPr>
        <p:blipFill>
          <a:blip r:embed="rId2">
            <a:extLst/>
          </a:blip>
          <a:stretch>
            <a:fillRect/>
          </a:stretch>
        </p:blipFill>
        <p:spPr>
          <a:xfrm>
            <a:off x="-145074" y="3648619"/>
            <a:ext cx="16444548" cy="3543301"/>
          </a:xfrm>
          <a:prstGeom prst="rect">
            <a:avLst/>
          </a:prstGeom>
          <a:ln w="12700">
            <a:miter lim="400000"/>
          </a:ln>
        </p:spPr>
      </p:pic>
      <p:sp>
        <p:nvSpPr>
          <p:cNvPr id="1455" name="Shape 1455"/>
          <p:cNvSpPr/>
          <p:nvPr/>
        </p:nvSpPr>
        <p:spPr>
          <a:xfrm>
            <a:off x="381000" y="7277100"/>
            <a:ext cx="13195300" cy="73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300">
                <a:uFill>
                  <a:solidFill>
                    <a:srgbClr val="000000"/>
                  </a:solidFill>
                </a:uFill>
              </a:defRPr>
            </a:lvl1pPr>
          </a:lstStyle>
          <a:p>
            <a:pPr/>
            <a:r>
              <a:t>[Scented Widgets: Improving Navigation Cues with Embedded Visualizations. Willett, Heer, and Agrawala. IEEE Trans. Visualization and Computer Graphics (Proc. InfoVis 2007) 13:6 (2007), 1129–1136.]</a:t>
            </a:r>
          </a:p>
        </p:txBody>
      </p:sp>
      <p:pic>
        <p:nvPicPr>
          <p:cNvPr id="1456" name=""/>
          <p:cNvPicPr>
            <a:picLocks noChangeAspect="0"/>
          </p:cNvPicPr>
          <p:nvPr/>
        </p:nvPicPr>
        <p:blipFill>
          <a:blip r:embed="rId3">
            <a:extLst/>
          </a:blip>
          <a:stretch>
            <a:fillRect/>
          </a:stretch>
        </p:blipFill>
        <p:spPr>
          <a:xfrm>
            <a:off x="177800" y="4686300"/>
            <a:ext cx="4851400" cy="2501900"/>
          </a:xfrm>
          <a:prstGeom prst="rect">
            <a:avLst/>
          </a:prstGeom>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56" grpId="1"/>
    </p:bldLst>
  </p:timing>
</p:sld>
</file>

<file path=ppt/slides/slide1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9" name="Shape 1459"/>
          <p:cNvSpPr/>
          <p:nvPr>
            <p:ph type="title"/>
          </p:nvPr>
        </p:nvSpPr>
        <p:spPr>
          <a:prstGeom prst="rect">
            <a:avLst/>
          </a:prstGeom>
        </p:spPr>
        <p:txBody>
          <a:bodyPr/>
          <a:lstStyle/>
          <a:p>
            <a:pPr/>
            <a:r>
              <a:t>Idiom: </a:t>
            </a:r>
            <a:r>
              <a:rPr b="1">
                <a:latin typeface="+mn-lt"/>
                <a:ea typeface="+mn-ea"/>
                <a:cs typeface="+mn-cs"/>
                <a:sym typeface="Rockwell"/>
              </a:rPr>
              <a:t>boxplot</a:t>
            </a:r>
          </a:p>
        </p:txBody>
      </p:sp>
      <p:sp>
        <p:nvSpPr>
          <p:cNvPr id="1460" name="Shape 1460"/>
          <p:cNvSpPr/>
          <p:nvPr>
            <p:ph type="body" idx="1"/>
          </p:nvPr>
        </p:nvSpPr>
        <p:spPr>
          <a:prstGeom prst="rect">
            <a:avLst/>
          </a:prstGeom>
        </p:spPr>
        <p:txBody>
          <a:bodyPr/>
          <a:lstStyle/>
          <a:p>
            <a:pPr marL="793376" indent="-336176"/>
            <a:r>
              <a:t>static item aggregation</a:t>
            </a:r>
          </a:p>
          <a:p>
            <a:pPr marL="793376" indent="-336176"/>
            <a:r>
              <a:t>task: find distribution</a:t>
            </a:r>
          </a:p>
          <a:p>
            <a:pPr marL="793376" indent="-336176"/>
            <a:r>
              <a:t>data: table</a:t>
            </a:r>
          </a:p>
          <a:p>
            <a:pPr marL="793376" indent="-336176"/>
            <a:r>
              <a:t>derived data</a:t>
            </a:r>
          </a:p>
          <a:p>
            <a:pPr lvl="1" marL="1173480" indent="-259080"/>
            <a:r>
              <a:t>5 quant attribs</a:t>
            </a:r>
          </a:p>
          <a:p>
            <a:pPr lvl="2" marL="1635369" indent="-263769"/>
            <a:r>
              <a:t>median: central line</a:t>
            </a:r>
          </a:p>
          <a:p>
            <a:pPr lvl="2" marL="1635369" indent="-263769"/>
            <a:r>
              <a:t>lower and upper quartile: boxes</a:t>
            </a:r>
          </a:p>
          <a:p>
            <a:pPr lvl="2" marL="1635369" indent="-263769"/>
            <a:r>
              <a:t>lower upper fences: whiskers</a:t>
            </a:r>
          </a:p>
          <a:p>
            <a:pPr lvl="3" marL="2057400"/>
            <a:r>
              <a:t>values beyond which items are outliers</a:t>
            </a:r>
          </a:p>
          <a:p>
            <a:pPr lvl="1" marL="1173480" indent="-259080"/>
            <a:r>
              <a:t>outliers beyond fence cutoffs explicitly shown</a:t>
            </a:r>
          </a:p>
        </p:txBody>
      </p:sp>
      <p:sp>
        <p:nvSpPr>
          <p:cNvPr id="1461" name="Shape 1461"/>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62" name="boxplots-fig5a.pdf"/>
          <p:cNvPicPr>
            <a:picLocks noChangeAspect="1"/>
          </p:cNvPicPr>
          <p:nvPr/>
        </p:nvPicPr>
        <p:blipFill>
          <a:blip r:embed="rId2">
            <a:extLst/>
          </a:blip>
          <a:stretch>
            <a:fillRect/>
          </a:stretch>
        </p:blipFill>
        <p:spPr>
          <a:xfrm>
            <a:off x="10134600" y="1600200"/>
            <a:ext cx="5080000" cy="5105919"/>
          </a:xfrm>
          <a:prstGeom prst="rect">
            <a:avLst/>
          </a:prstGeom>
          <a:ln w="12700">
            <a:miter lim="400000"/>
          </a:ln>
        </p:spPr>
      </p:pic>
      <p:sp>
        <p:nvSpPr>
          <p:cNvPr id="1463" name="Shape 1463"/>
          <p:cNvSpPr/>
          <p:nvPr/>
        </p:nvSpPr>
        <p:spPr>
          <a:xfrm>
            <a:off x="2159000" y="7785100"/>
            <a:ext cx="13195300" cy="469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r" defTabSz="1295400">
              <a:spcBef>
                <a:spcPts val="900"/>
              </a:spcBef>
              <a:defRPr i="1" sz="2800">
                <a:uFill>
                  <a:solidFill>
                    <a:srgbClr val="000000"/>
                  </a:solidFill>
                </a:uFill>
              </a:defRPr>
            </a:lvl1pPr>
          </a:lstStyle>
          <a:p>
            <a:pPr/>
            <a:r>
              <a:t>[40 years of boxplots. Wickham and Stryjewski. 2012. had.co.nz]</a:t>
            </a: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3" name="fig2.1.pdf"/>
          <p:cNvPicPr>
            <a:picLocks noChangeAspect="1"/>
          </p:cNvPicPr>
          <p:nvPr/>
        </p:nvPicPr>
        <p:blipFill>
          <a:blip r:embed="rId2">
            <a:extLst/>
          </a:blip>
          <a:srcRect l="0" t="0" r="0" b="15795"/>
          <a:stretch>
            <a:fillRect/>
          </a:stretch>
        </p:blipFill>
        <p:spPr>
          <a:xfrm>
            <a:off x="4289476" y="9107"/>
            <a:ext cx="9005103" cy="9045993"/>
          </a:xfrm>
          <a:prstGeom prst="rect">
            <a:avLst/>
          </a:prstGeom>
          <a:ln w="12700">
            <a:miter lim="400000"/>
          </a:ln>
        </p:spPr>
      </p:pic>
      <p:sp>
        <p:nvSpPr>
          <p:cNvPr id="334" name="Shape 33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5" name="fig2.1.pdf"/>
          <p:cNvPicPr>
            <a:picLocks noChangeAspect="1"/>
          </p:cNvPicPr>
          <p:nvPr/>
        </p:nvPicPr>
        <p:blipFill>
          <a:blip r:embed="rId3">
            <a:extLst/>
          </a:blip>
          <a:srcRect l="79577" t="85878" r="0" b="0"/>
          <a:stretch>
            <a:fillRect/>
          </a:stretch>
        </p:blipFill>
        <p:spPr>
          <a:xfrm>
            <a:off x="-241300" y="643004"/>
            <a:ext cx="4164441" cy="3461887"/>
          </a:xfrm>
          <a:prstGeom prst="rect">
            <a:avLst/>
          </a:prstGeom>
          <a:ln w="12700">
            <a:miter lim="400000"/>
          </a:ln>
        </p:spPr>
      </p:pic>
      <p:pic>
        <p:nvPicPr>
          <p:cNvPr id="336" name="fig2.1.pdf"/>
          <p:cNvPicPr>
            <a:picLocks noChangeAspect="1"/>
          </p:cNvPicPr>
          <p:nvPr/>
        </p:nvPicPr>
        <p:blipFill>
          <a:blip r:embed="rId3">
            <a:extLst/>
          </a:blip>
          <a:srcRect l="0" t="87319" r="51604" b="0"/>
          <a:stretch>
            <a:fillRect/>
          </a:stretch>
        </p:blipFill>
        <p:spPr>
          <a:xfrm>
            <a:off x="8230869" y="7785100"/>
            <a:ext cx="4043886" cy="1273872"/>
          </a:xfrm>
          <a:prstGeom prst="rect">
            <a:avLst/>
          </a:prstGeom>
          <a:ln w="12700">
            <a:miter lim="400000"/>
          </a:ln>
        </p:spPr>
      </p:pic>
    </p:spTree>
  </p:cSld>
  <p:clrMapOvr>
    <a:masterClrMapping/>
  </p:clrMapOvr>
  <p:transition xmlns:p14="http://schemas.microsoft.com/office/powerpoint/2010/main" spd="med" advClick="1" p14:dur="1000"/>
</p:sld>
</file>

<file path=ppt/slides/slide1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5" name="Shape 1465"/>
          <p:cNvSpPr/>
          <p:nvPr>
            <p:ph type="title"/>
          </p:nvPr>
        </p:nvSpPr>
        <p:spPr>
          <a:prstGeom prst="rect">
            <a:avLst/>
          </a:prstGeom>
        </p:spPr>
        <p:txBody>
          <a:bodyPr/>
          <a:lstStyle/>
          <a:p>
            <a:pPr/>
            <a:r>
              <a:t>Idiom: </a:t>
            </a:r>
            <a:r>
              <a:rPr b="1">
                <a:latin typeface="+mn-lt"/>
                <a:ea typeface="+mn-ea"/>
                <a:cs typeface="+mn-cs"/>
                <a:sym typeface="Rockwell"/>
              </a:rPr>
              <a:t>Hierarchical parallel coordinates</a:t>
            </a:r>
          </a:p>
        </p:txBody>
      </p:sp>
      <p:sp>
        <p:nvSpPr>
          <p:cNvPr id="1466" name="Shape 1466"/>
          <p:cNvSpPr/>
          <p:nvPr>
            <p:ph type="body" sz="half" idx="1"/>
          </p:nvPr>
        </p:nvSpPr>
        <p:spPr>
          <a:xfrm>
            <a:off x="419100" y="1104900"/>
            <a:ext cx="15684500" cy="3771900"/>
          </a:xfrm>
          <a:prstGeom prst="rect">
            <a:avLst/>
          </a:prstGeom>
        </p:spPr>
        <p:txBody>
          <a:bodyPr/>
          <a:lstStyle/>
          <a:p>
            <a:pPr marL="793376" indent="-336176"/>
            <a:r>
              <a:t>dynamic item aggregation</a:t>
            </a:r>
          </a:p>
          <a:p>
            <a:pPr marL="793376" indent="-336176"/>
            <a:r>
              <a:t>derived data: </a:t>
            </a:r>
            <a:r>
              <a:rPr i="1">
                <a:latin typeface="Gill Sans SemiBold"/>
                <a:ea typeface="Gill Sans SemiBold"/>
                <a:cs typeface="Gill Sans SemiBold"/>
                <a:sym typeface="Gill Sans SemiBold"/>
              </a:rPr>
              <a:t>hierarchical clustering</a:t>
            </a:r>
            <a:endParaRPr i="1">
              <a:latin typeface="Gill Sans SemiBold"/>
              <a:ea typeface="Gill Sans SemiBold"/>
              <a:cs typeface="Gill Sans SemiBold"/>
              <a:sym typeface="Gill Sans SemiBold"/>
            </a:endParaRPr>
          </a:p>
          <a:p>
            <a:pPr marL="793376" indent="-336176"/>
            <a:r>
              <a:t>encoding: </a:t>
            </a:r>
          </a:p>
          <a:p>
            <a:pPr lvl="1" marL="1173480" indent="-259080"/>
            <a:r>
              <a:t>cluster band with variable transparency, line at mean, width by min/max values</a:t>
            </a:r>
          </a:p>
          <a:p>
            <a:pPr lvl="1" marL="1173480" indent="-259080"/>
            <a:r>
              <a:t>color by proximity in hierarchy</a:t>
            </a:r>
          </a:p>
        </p:txBody>
      </p:sp>
      <p:sp>
        <p:nvSpPr>
          <p:cNvPr id="1467" name="Shape 1467"/>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68" name="Shape 1468"/>
          <p:cNvSpPr/>
          <p:nvPr/>
        </p:nvSpPr>
        <p:spPr>
          <a:xfrm>
            <a:off x="508000" y="8293100"/>
            <a:ext cx="13868400" cy="1384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800">
                <a:uFill>
                  <a:solidFill>
                    <a:srgbClr val="000000"/>
                  </a:solidFill>
                </a:uFill>
              </a:defRPr>
            </a:lvl1pPr>
          </a:lstStyle>
          <a:p>
            <a:pPr/>
            <a:r>
              <a:t>[Hierarchical Parallel Coordinates for Exploration of Large Datasets. Fua, Ward, and Rundensteiner. Proc. IEEE Visualization Conference (Vis ’99), pp. 43– 50, 1999.]</a:t>
            </a:r>
          </a:p>
        </p:txBody>
      </p:sp>
      <p:pic>
        <p:nvPicPr>
          <p:cNvPr id="1469" name="hierpar-fig4-1.png"/>
          <p:cNvPicPr>
            <a:picLocks noChangeAspect="1"/>
          </p:cNvPicPr>
          <p:nvPr/>
        </p:nvPicPr>
        <p:blipFill>
          <a:blip r:embed="rId3">
            <a:extLst/>
          </a:blip>
          <a:stretch>
            <a:fillRect/>
          </a:stretch>
        </p:blipFill>
        <p:spPr>
          <a:xfrm>
            <a:off x="508000" y="4445000"/>
            <a:ext cx="3810000" cy="3767934"/>
          </a:xfrm>
          <a:prstGeom prst="rect">
            <a:avLst/>
          </a:prstGeom>
          <a:ln w="12700">
            <a:miter lim="400000"/>
          </a:ln>
        </p:spPr>
      </p:pic>
      <p:pic>
        <p:nvPicPr>
          <p:cNvPr id="1470" name="hierpar-fig4-3.png"/>
          <p:cNvPicPr>
            <a:picLocks noChangeAspect="1"/>
          </p:cNvPicPr>
          <p:nvPr/>
        </p:nvPicPr>
        <p:blipFill>
          <a:blip r:embed="rId4">
            <a:extLst/>
          </a:blip>
          <a:stretch>
            <a:fillRect/>
          </a:stretch>
        </p:blipFill>
        <p:spPr>
          <a:xfrm>
            <a:off x="4953000" y="4432300"/>
            <a:ext cx="3810000" cy="3810000"/>
          </a:xfrm>
          <a:prstGeom prst="rect">
            <a:avLst/>
          </a:prstGeom>
          <a:ln w="12700">
            <a:miter lim="400000"/>
          </a:ln>
        </p:spPr>
      </p:pic>
      <p:pic>
        <p:nvPicPr>
          <p:cNvPr id="1471" name="hierpar-fig4-5.png"/>
          <p:cNvPicPr>
            <a:picLocks noChangeAspect="1"/>
          </p:cNvPicPr>
          <p:nvPr/>
        </p:nvPicPr>
        <p:blipFill>
          <a:blip r:embed="rId5">
            <a:extLst/>
          </a:blip>
          <a:stretch>
            <a:fillRect/>
          </a:stretch>
        </p:blipFill>
        <p:spPr>
          <a:xfrm>
            <a:off x="9588500" y="4432300"/>
            <a:ext cx="3810000" cy="3810000"/>
          </a:xfrm>
          <a:prstGeom prst="rect">
            <a:avLst/>
          </a:prstGeom>
          <a:ln w="12700">
            <a:miter lim="400000"/>
          </a:ln>
        </p:spPr>
      </p:pic>
    </p:spTree>
  </p:cSld>
  <p:clrMapOvr>
    <a:masterClrMapping/>
  </p:clrMapOvr>
  <p:transition xmlns:p14="http://schemas.microsoft.com/office/powerpoint/2010/main" spd="med" advClick="1" p14:dur="1000"/>
</p:sld>
</file>

<file path=ppt/slides/slide1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5" name="Shape 1475"/>
          <p:cNvSpPr/>
          <p:nvPr>
            <p:ph type="title"/>
          </p:nvPr>
        </p:nvSpPr>
        <p:spPr>
          <a:prstGeom prst="rect">
            <a:avLst/>
          </a:prstGeom>
        </p:spPr>
        <p:txBody>
          <a:bodyPr/>
          <a:lstStyle/>
          <a:p>
            <a:pPr/>
            <a:r>
              <a:t>Spatial aggregation </a:t>
            </a:r>
          </a:p>
        </p:txBody>
      </p:sp>
      <p:sp>
        <p:nvSpPr>
          <p:cNvPr id="1476" name="Shape 1476"/>
          <p:cNvSpPr/>
          <p:nvPr>
            <p:ph type="body" idx="1"/>
          </p:nvPr>
        </p:nvSpPr>
        <p:spPr>
          <a:prstGeom prst="rect">
            <a:avLst/>
          </a:prstGeom>
        </p:spPr>
        <p:txBody>
          <a:bodyPr/>
          <a:lstStyle>
            <a:lvl1pPr marL="793376" indent="-336176"/>
            <a:lvl2pPr marL="1173480" indent="-259080"/>
          </a:lstStyle>
          <a:p>
            <a:pPr/>
            <a:r>
              <a:t>MAUP: Modifiable Areal Unit Problem</a:t>
            </a:r>
          </a:p>
          <a:p>
            <a:pPr lvl="1"/>
            <a:r>
              <a:t>gerrymandering (manipulating voting district boundaries) is one example!</a:t>
            </a:r>
          </a:p>
        </p:txBody>
      </p:sp>
      <p:sp>
        <p:nvSpPr>
          <p:cNvPr id="1477" name="Shape 1477"/>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78" name="maup-a.png"/>
          <p:cNvPicPr>
            <a:picLocks noChangeAspect="1"/>
          </p:cNvPicPr>
          <p:nvPr/>
        </p:nvPicPr>
        <p:blipFill>
          <a:blip r:embed="rId2">
            <a:extLst/>
          </a:blip>
          <a:stretch>
            <a:fillRect/>
          </a:stretch>
        </p:blipFill>
        <p:spPr>
          <a:xfrm>
            <a:off x="1104900" y="2641600"/>
            <a:ext cx="2921000" cy="2222500"/>
          </a:xfrm>
          <a:prstGeom prst="rect">
            <a:avLst/>
          </a:prstGeom>
          <a:ln w="12700">
            <a:miter lim="400000"/>
          </a:ln>
        </p:spPr>
      </p:pic>
      <p:pic>
        <p:nvPicPr>
          <p:cNvPr id="1479" name="maup-b.png"/>
          <p:cNvPicPr>
            <a:picLocks noChangeAspect="1"/>
          </p:cNvPicPr>
          <p:nvPr/>
        </p:nvPicPr>
        <p:blipFill>
          <a:blip r:embed="rId3">
            <a:extLst/>
          </a:blip>
          <a:stretch>
            <a:fillRect/>
          </a:stretch>
        </p:blipFill>
        <p:spPr>
          <a:xfrm>
            <a:off x="4711700" y="2641600"/>
            <a:ext cx="2921000" cy="2222500"/>
          </a:xfrm>
          <a:prstGeom prst="rect">
            <a:avLst/>
          </a:prstGeom>
          <a:ln w="12700">
            <a:miter lim="400000"/>
          </a:ln>
        </p:spPr>
      </p:pic>
      <p:pic>
        <p:nvPicPr>
          <p:cNvPr id="1480" name="maup-c.png"/>
          <p:cNvPicPr>
            <a:picLocks noChangeAspect="1"/>
          </p:cNvPicPr>
          <p:nvPr/>
        </p:nvPicPr>
        <p:blipFill>
          <a:blip r:embed="rId4">
            <a:extLst/>
          </a:blip>
          <a:stretch>
            <a:fillRect/>
          </a:stretch>
        </p:blipFill>
        <p:spPr>
          <a:xfrm>
            <a:off x="8318500" y="2641600"/>
            <a:ext cx="2921000" cy="2222500"/>
          </a:xfrm>
          <a:prstGeom prst="rect">
            <a:avLst/>
          </a:prstGeom>
          <a:ln w="12700">
            <a:miter lim="400000"/>
          </a:ln>
        </p:spPr>
      </p:pic>
      <p:sp>
        <p:nvSpPr>
          <p:cNvPr id="1481" name="Shape 1481"/>
          <p:cNvSpPr/>
          <p:nvPr/>
        </p:nvSpPr>
        <p:spPr>
          <a:xfrm>
            <a:off x="508000" y="8293100"/>
            <a:ext cx="13868400" cy="990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800">
                <a:uFill>
                  <a:solidFill>
                    <a:srgbClr val="000000"/>
                  </a:solidFill>
                </a:uFill>
              </a:defRPr>
            </a:pPr>
            <a:r>
              <a:t>[</a:t>
            </a:r>
            <a:r>
              <a:rPr u="sng">
                <a:hlinkClick r:id="rId5" invalidUrl="" action="" tgtFrame="" tooltip="" history="1" highlightClick="0" endSnd="0"/>
              </a:rPr>
              <a:t>http://www.e-education.psu/edu/geog486/l4_p7.html</a:t>
            </a:r>
            <a:r>
              <a:t>, Fig 4.cg.6]</a:t>
            </a:r>
          </a:p>
        </p:txBody>
      </p:sp>
    </p:spTree>
  </p:cSld>
  <p:clrMapOvr>
    <a:masterClrMapping/>
  </p:clrMapOvr>
  <p:transition xmlns:p14="http://schemas.microsoft.com/office/powerpoint/2010/main" spd="med" advClick="1" p14:dur="1000"/>
</p:sld>
</file>

<file path=ppt/slides/slide1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3" name="Shape 1483"/>
          <p:cNvSpPr/>
          <p:nvPr>
            <p:ph type="title"/>
          </p:nvPr>
        </p:nvSpPr>
        <p:spPr>
          <a:prstGeom prst="rect">
            <a:avLst/>
          </a:prstGeom>
        </p:spPr>
        <p:txBody>
          <a:bodyPr/>
          <a:lstStyle/>
          <a:p>
            <a:pPr/>
            <a:r>
              <a:t>Dimensionality reduction</a:t>
            </a:r>
          </a:p>
        </p:txBody>
      </p:sp>
      <p:sp>
        <p:nvSpPr>
          <p:cNvPr id="1484" name="Shape 1484"/>
          <p:cNvSpPr/>
          <p:nvPr>
            <p:ph type="body" idx="1"/>
          </p:nvPr>
        </p:nvSpPr>
        <p:spPr>
          <a:xfrm>
            <a:off x="419100" y="1066800"/>
            <a:ext cx="15849600" cy="8039100"/>
          </a:xfrm>
          <a:prstGeom prst="rect">
            <a:avLst/>
          </a:prstGeom>
        </p:spPr>
        <p:txBody>
          <a:bodyPr/>
          <a:lstStyle/>
          <a:p>
            <a:pPr marL="793376" indent="-336176"/>
            <a:r>
              <a:t>attribute aggregation</a:t>
            </a:r>
          </a:p>
          <a:p>
            <a:pPr lvl="1" marL="1173480" indent="-259080"/>
            <a:r>
              <a:t>derive low-dimensional target space from high-dimensional measured space </a:t>
            </a:r>
          </a:p>
          <a:p>
            <a:pPr lvl="1" marL="1173480" indent="-259080"/>
            <a:r>
              <a:t>use when you can’t directly measure what you care about</a:t>
            </a:r>
          </a:p>
          <a:p>
            <a:pPr lvl="2" marL="1635369" indent="-263769"/>
            <a:r>
              <a:t>true dimensionality of dataset conjectured to be smaller than dimensionality of measurements</a:t>
            </a:r>
          </a:p>
          <a:p>
            <a:pPr lvl="2" marL="1635369" indent="-263769"/>
            <a:r>
              <a:t>latent factors, hidden variables</a:t>
            </a:r>
          </a:p>
        </p:txBody>
      </p:sp>
      <p:sp>
        <p:nvSpPr>
          <p:cNvPr id="1485" name="Shape 1485"/>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86" name="Shape 1486"/>
          <p:cNvSpPr/>
          <p:nvPr/>
        </p:nvSpPr>
        <p:spPr>
          <a:xfrm>
            <a:off x="15773400" y="8686800"/>
            <a:ext cx="266700" cy="279400"/>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algn="r" defTabSz="1219200">
              <a:buClr>
                <a:srgbClr val="000000"/>
              </a:buClr>
              <a:defRPr sz="1400">
                <a:uFill>
                  <a:solidFill>
                    <a:srgbClr val="000000"/>
                  </a:solidFill>
                </a:uFill>
              </a:defRPr>
            </a:lvl1pPr>
          </a:lstStyle>
          <a:p>
            <a:pPr/>
            <a:r>
              <a:t>46</a:t>
            </a:r>
          </a:p>
        </p:txBody>
      </p:sp>
      <p:grpSp>
        <p:nvGrpSpPr>
          <p:cNvPr id="1489" name="Group 1489"/>
          <p:cNvGrpSpPr/>
          <p:nvPr/>
        </p:nvGrpSpPr>
        <p:grpSpPr>
          <a:xfrm>
            <a:off x="531569" y="5245100"/>
            <a:ext cx="5283201" cy="1498600"/>
            <a:chOff x="0" y="0"/>
            <a:chExt cx="5283200" cy="1498600"/>
          </a:xfrm>
        </p:grpSpPr>
        <p:sp>
          <p:nvSpPr>
            <p:cNvPr id="1488" name="Shape 1488"/>
            <p:cNvSpPr/>
            <p:nvPr/>
          </p:nvSpPr>
          <p:spPr>
            <a:xfrm>
              <a:off x="139700" y="139700"/>
              <a:ext cx="5003800" cy="1219200"/>
            </a:xfrm>
            <a:prstGeom prst="rect">
              <a:avLst/>
            </a:prstGeom>
            <a:noFill/>
            <a:ln>
              <a:noFill/>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algn="l" defTabSz="1219200">
                <a:buClr>
                  <a:srgbClr val="000000"/>
                </a:buClr>
                <a:defRPr sz="3800">
                  <a:uFill>
                    <a:solidFill>
                      <a:srgbClr val="000000"/>
                    </a:solidFill>
                  </a:uFill>
                </a:defRPr>
              </a:pPr>
              <a:r>
                <a:t>Tumor </a:t>
              </a:r>
            </a:p>
            <a:p>
              <a:pPr algn="l" defTabSz="1219200">
                <a:buClr>
                  <a:srgbClr val="000000"/>
                </a:buClr>
                <a:defRPr sz="3800">
                  <a:uFill>
                    <a:solidFill>
                      <a:srgbClr val="000000"/>
                    </a:solidFill>
                  </a:uFill>
                </a:defRPr>
              </a:pPr>
              <a:r>
                <a:t>Measurement Data</a:t>
              </a:r>
            </a:p>
          </p:txBody>
        </p:sp>
        <p:pic>
          <p:nvPicPr>
            <p:cNvPr id="1487" name=""/>
            <p:cNvPicPr>
              <a:picLocks noChangeAspect="0"/>
            </p:cNvPicPr>
            <p:nvPr/>
          </p:nvPicPr>
          <p:blipFill>
            <a:blip r:embed="rId2">
              <a:extLst/>
            </a:blip>
            <a:stretch>
              <a:fillRect/>
            </a:stretch>
          </p:blipFill>
          <p:spPr>
            <a:xfrm>
              <a:off x="0" y="0"/>
              <a:ext cx="5283200" cy="1498600"/>
            </a:xfrm>
            <a:prstGeom prst="rect">
              <a:avLst/>
            </a:prstGeom>
            <a:effectLst/>
          </p:spPr>
        </p:pic>
      </p:grpSp>
      <p:sp>
        <p:nvSpPr>
          <p:cNvPr id="1490" name="Shape 1490"/>
          <p:cNvSpPr/>
          <p:nvPr/>
        </p:nvSpPr>
        <p:spPr>
          <a:xfrm>
            <a:off x="7662136" y="5981700"/>
            <a:ext cx="833786" cy="736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buClr>
                <a:srgbClr val="000000"/>
              </a:buClr>
              <a:defRPr sz="4400">
                <a:solidFill>
                  <a:srgbClr val="011993"/>
                </a:solidFill>
                <a:uFill>
                  <a:solidFill>
                    <a:srgbClr val="011993"/>
                  </a:solidFill>
                </a:uFill>
                <a:latin typeface="+mn-lt"/>
                <a:ea typeface="+mn-ea"/>
                <a:cs typeface="+mn-cs"/>
                <a:sym typeface="Rockwell"/>
              </a:defRPr>
            </a:lvl1pPr>
          </a:lstStyle>
          <a:p>
            <a:pPr/>
            <a:r>
              <a:t>DR</a:t>
            </a:r>
          </a:p>
        </p:txBody>
      </p:sp>
      <p:sp>
        <p:nvSpPr>
          <p:cNvPr id="1491" name="Shape 1491"/>
          <p:cNvSpPr/>
          <p:nvPr/>
        </p:nvSpPr>
        <p:spPr>
          <a:xfrm flipH="1" flipV="1">
            <a:off x="8905344" y="6333135"/>
            <a:ext cx="974727" cy="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
        <p:nvSpPr>
          <p:cNvPr id="1492" name="Shape 1492"/>
          <p:cNvSpPr/>
          <p:nvPr/>
        </p:nvSpPr>
        <p:spPr>
          <a:xfrm flipH="1" flipV="1">
            <a:off x="6475212" y="6332015"/>
            <a:ext cx="865483" cy="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grpSp>
        <p:nvGrpSpPr>
          <p:cNvPr id="1495" name="Group 1495"/>
          <p:cNvGrpSpPr/>
          <p:nvPr/>
        </p:nvGrpSpPr>
        <p:grpSpPr>
          <a:xfrm>
            <a:off x="10337800" y="4751988"/>
            <a:ext cx="3568700" cy="3046102"/>
            <a:chOff x="0" y="0"/>
            <a:chExt cx="3568700" cy="3046101"/>
          </a:xfrm>
        </p:grpSpPr>
        <p:pic>
          <p:nvPicPr>
            <p:cNvPr id="1494" name="droppedImage.png"/>
            <p:cNvPicPr>
              <a:picLocks noChangeAspect="1"/>
            </p:cNvPicPr>
            <p:nvPr/>
          </p:nvPicPr>
          <p:blipFill>
            <a:blip r:embed="rId3">
              <a:extLst/>
            </a:blip>
            <a:stretch>
              <a:fillRect/>
            </a:stretch>
          </p:blipFill>
          <p:spPr>
            <a:xfrm>
              <a:off x="139700" y="139700"/>
              <a:ext cx="3289300" cy="2766702"/>
            </a:xfrm>
            <a:prstGeom prst="rect">
              <a:avLst/>
            </a:prstGeom>
            <a:ln>
              <a:noFill/>
            </a:ln>
            <a:effectLst/>
          </p:spPr>
        </p:pic>
        <p:pic>
          <p:nvPicPr>
            <p:cNvPr id="1493" name=""/>
            <p:cNvPicPr>
              <a:picLocks noChangeAspect="0"/>
            </p:cNvPicPr>
            <p:nvPr/>
          </p:nvPicPr>
          <p:blipFill>
            <a:blip r:embed="rId4">
              <a:extLst/>
            </a:blip>
            <a:stretch>
              <a:fillRect/>
            </a:stretch>
          </p:blipFill>
          <p:spPr>
            <a:xfrm>
              <a:off x="0" y="0"/>
              <a:ext cx="3568700" cy="3046102"/>
            </a:xfrm>
            <a:prstGeom prst="rect">
              <a:avLst/>
            </a:prstGeom>
            <a:effectLst/>
          </p:spPr>
        </p:pic>
      </p:grpSp>
      <p:sp>
        <p:nvSpPr>
          <p:cNvPr id="1496" name="Shape 1496"/>
          <p:cNvSpPr/>
          <p:nvPr/>
        </p:nvSpPr>
        <p:spPr>
          <a:xfrm>
            <a:off x="8010611" y="4000500"/>
            <a:ext cx="1938475" cy="6350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buClr>
                <a:srgbClr val="000000"/>
              </a:buClr>
              <a:defRPr sz="3800">
                <a:uFill>
                  <a:solidFill>
                    <a:srgbClr val="000000"/>
                  </a:solidFill>
                </a:uFill>
              </a:defRPr>
            </a:lvl1pPr>
          </a:lstStyle>
          <a:p>
            <a:pPr/>
            <a:r>
              <a:t>Malignant</a:t>
            </a:r>
          </a:p>
        </p:txBody>
      </p:sp>
      <p:sp>
        <p:nvSpPr>
          <p:cNvPr id="1497" name="Shape 1497"/>
          <p:cNvSpPr/>
          <p:nvPr/>
        </p:nvSpPr>
        <p:spPr>
          <a:xfrm>
            <a:off x="12303683" y="4000500"/>
            <a:ext cx="1386124" cy="6350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buClr>
                <a:srgbClr val="000000"/>
              </a:buClr>
              <a:defRPr sz="3800">
                <a:uFill>
                  <a:solidFill>
                    <a:srgbClr val="000000"/>
                  </a:solidFill>
                </a:uFill>
              </a:defRPr>
            </a:lvl1pPr>
          </a:lstStyle>
          <a:p>
            <a:pPr/>
            <a:r>
              <a:t>Benign</a:t>
            </a:r>
          </a:p>
        </p:txBody>
      </p:sp>
      <p:sp>
        <p:nvSpPr>
          <p:cNvPr id="1498" name="Shape 1498"/>
          <p:cNvSpPr/>
          <p:nvPr/>
        </p:nvSpPr>
        <p:spPr>
          <a:xfrm flipH="1" flipV="1">
            <a:off x="9813353" y="4641282"/>
            <a:ext cx="1782479" cy="178544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
        <p:nvSpPr>
          <p:cNvPr id="1499" name="Shape 1499"/>
          <p:cNvSpPr/>
          <p:nvPr/>
        </p:nvSpPr>
        <p:spPr>
          <a:xfrm flipV="1">
            <a:off x="13236618" y="4649669"/>
            <a:ext cx="160888" cy="698588"/>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
        <p:nvSpPr>
          <p:cNvPr id="1500" name="Shape 1500"/>
          <p:cNvSpPr/>
          <p:nvPr/>
        </p:nvSpPr>
        <p:spPr>
          <a:xfrm>
            <a:off x="553853" y="7100490"/>
            <a:ext cx="6756401" cy="635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buClr>
                <a:srgbClr val="000000"/>
              </a:buClr>
              <a:defRPr sz="3800">
                <a:uFill>
                  <a:solidFill>
                    <a:srgbClr val="000000"/>
                  </a:solidFill>
                </a:uFill>
              </a:defRPr>
            </a:lvl1pPr>
          </a:lstStyle>
          <a:p>
            <a:pPr/>
            <a:r>
              <a:t>data: 9D measured space</a:t>
            </a:r>
          </a:p>
        </p:txBody>
      </p:sp>
      <p:sp>
        <p:nvSpPr>
          <p:cNvPr id="1501" name="Shape 1501"/>
          <p:cNvSpPr/>
          <p:nvPr/>
        </p:nvSpPr>
        <p:spPr>
          <a:xfrm>
            <a:off x="9374003" y="8035528"/>
            <a:ext cx="5854701" cy="635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buClr>
                <a:srgbClr val="000000"/>
              </a:buClr>
              <a:defRPr sz="3800">
                <a:uFill>
                  <a:solidFill>
                    <a:srgbClr val="000000"/>
                  </a:solidFill>
                </a:uFill>
              </a:defRPr>
            </a:lvl1pPr>
          </a:lstStyle>
          <a:p>
            <a:pPr/>
            <a:r>
              <a:t>derived data: 2D target space</a:t>
            </a:r>
          </a:p>
        </p:txBody>
      </p:sp>
    </p:spTree>
  </p:cSld>
  <p:clrMapOvr>
    <a:masterClrMapping/>
  </p:clrMapOvr>
  <p:transition xmlns:p14="http://schemas.microsoft.com/office/powerpoint/2010/main" spd="med" advClick="1" p14:dur="1000"/>
</p:sld>
</file>

<file path=ppt/slides/slide1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3" name="Shape 1503"/>
          <p:cNvSpPr/>
          <p:nvPr>
            <p:ph type="title"/>
          </p:nvPr>
        </p:nvSpPr>
        <p:spPr>
          <a:prstGeom prst="rect">
            <a:avLst/>
          </a:prstGeom>
        </p:spPr>
        <p:txBody>
          <a:bodyPr/>
          <a:lstStyle/>
          <a:p>
            <a:pPr/>
            <a:r>
              <a:t>Idiom: </a:t>
            </a:r>
            <a:r>
              <a:rPr b="1">
                <a:latin typeface="+mn-lt"/>
                <a:ea typeface="+mn-ea"/>
                <a:cs typeface="+mn-cs"/>
                <a:sym typeface="Rockwell"/>
              </a:rPr>
              <a:t>Dimensionality reduction for documents</a:t>
            </a:r>
          </a:p>
        </p:txBody>
      </p:sp>
      <p:sp>
        <p:nvSpPr>
          <p:cNvPr id="1504" name="Shape 1504"/>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05" name="fig13.13.pdf"/>
          <p:cNvPicPr>
            <a:picLocks noChangeAspect="1"/>
          </p:cNvPicPr>
          <p:nvPr/>
        </p:nvPicPr>
        <p:blipFill>
          <a:blip r:embed="rId2">
            <a:extLst/>
          </a:blip>
          <a:stretch>
            <a:fillRect/>
          </a:stretch>
        </p:blipFill>
        <p:spPr>
          <a:xfrm>
            <a:off x="260350" y="1100415"/>
            <a:ext cx="15710781" cy="6959601"/>
          </a:xfrm>
          <a:prstGeom prst="rect">
            <a:avLst/>
          </a:prstGeom>
          <a:ln w="12700">
            <a:miter lim="400000"/>
          </a:ln>
        </p:spPr>
      </p:pic>
    </p:spTree>
  </p:cSld>
  <p:clrMapOvr>
    <a:masterClrMapping/>
  </p:clrMapOvr>
  <p:transition xmlns:p14="http://schemas.microsoft.com/office/powerpoint/2010/main" spd="med" advClick="1" p14:dur="1000"/>
</p:sld>
</file>

<file path=ppt/slides/slide1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7" name="Shape 1507"/>
          <p:cNvSpPr/>
          <p:nvPr>
            <p:ph type="title"/>
          </p:nvPr>
        </p:nvSpPr>
        <p:spPr>
          <a:prstGeom prst="rect">
            <a:avLst/>
          </a:prstGeom>
        </p:spPr>
        <p:txBody>
          <a:bodyPr/>
          <a:lstStyle/>
          <a:p>
            <a:pPr/>
            <a:r>
              <a:t>Further reading</a:t>
            </a:r>
          </a:p>
        </p:txBody>
      </p:sp>
      <p:sp>
        <p:nvSpPr>
          <p:cNvPr id="1508" name="Shape 1508"/>
          <p:cNvSpPr/>
          <p:nvPr>
            <p:ph type="body" idx="1"/>
          </p:nvPr>
        </p:nvSpPr>
        <p:spPr>
          <a:xfrm>
            <a:off x="419100" y="1079500"/>
            <a:ext cx="15849600" cy="7747000"/>
          </a:xfrm>
          <a:prstGeom prst="rect">
            <a:avLst/>
          </a:prstGeom>
        </p:spPr>
        <p:txBody>
          <a:bodyPr>
            <a:normAutofit fontScale="100000" lnSpcReduction="0"/>
          </a:bodyPr>
          <a:lstStyle/>
          <a:p>
            <a:pPr marL="776567" indent="-319367">
              <a:defRPr sz="3800"/>
            </a:pPr>
            <a:r>
              <a:t>Visualization Analysis and Design. Munzner.  AK Peters Visualization Series, CRC Press, 2014.</a:t>
            </a:r>
          </a:p>
          <a:p>
            <a:pPr lvl="1" marL="1158239" indent="-243839">
              <a:defRPr i="1" sz="3200"/>
            </a:pPr>
            <a:r>
              <a:t>Chap 13: Reduce Items and Attributes</a:t>
            </a:r>
          </a:p>
          <a:p>
            <a:pPr marL="325754" indent="-325754">
              <a:buClrTx/>
              <a:defRPr i="1" sz="3800"/>
            </a:pPr>
            <a:r>
              <a:t>Hierarchical Aggregation for Information Visualization: Overview, Techniques and Design Guidelines.</a:t>
            </a:r>
            <a:r>
              <a:rPr i="0"/>
              <a:t> Elmqvist and Fekete. IEEE Transactions on Visualization and Computer Graphics 16:3 (2010), 439–454. </a:t>
            </a:r>
            <a:endParaRPr i="0"/>
          </a:p>
          <a:p>
            <a:pPr marL="325754" indent="-325754">
              <a:buClrTx/>
              <a:defRPr i="1" sz="3800"/>
            </a:pPr>
            <a:r>
              <a:t>A Review of Overview+Detail, Zooming, and Focus+Context Interfaces. </a:t>
            </a:r>
            <a:r>
              <a:rPr i="0"/>
              <a:t>Cockburn, Karlson, and Bederson.  ACM Computing Surveys 41:1 (2008), 1–31.</a:t>
            </a:r>
            <a:endParaRPr i="0"/>
          </a:p>
          <a:p>
            <a:pPr marL="325754" indent="-325754">
              <a:buClrTx/>
              <a:defRPr i="1" sz="3800"/>
            </a:pPr>
            <a:r>
              <a:t>A Guide to Visual Multi-Level Interface Design From Synthesis of Empirical Study Evidence.</a:t>
            </a:r>
            <a:r>
              <a:rPr i="0"/>
              <a:t> Lam and Munzner. Synthesis Lectures on Visualization Series, Morgan Claypool, 2010.</a:t>
            </a:r>
          </a:p>
        </p:txBody>
      </p:sp>
      <p:sp>
        <p:nvSpPr>
          <p:cNvPr id="1509" name="Shape 1509"/>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1" name="Shape 1511"/>
          <p:cNvSpPr/>
          <p:nvPr>
            <p:ph type="title"/>
          </p:nvPr>
        </p:nvSpPr>
        <p:spPr>
          <a:prstGeom prst="rect">
            <a:avLst/>
          </a:prstGeom>
        </p:spPr>
        <p:txBody>
          <a:bodyPr/>
          <a:lstStyle/>
          <a:p>
            <a:pPr/>
            <a:r>
              <a:t>Outline</a:t>
            </a:r>
          </a:p>
        </p:txBody>
      </p:sp>
      <p:sp>
        <p:nvSpPr>
          <p:cNvPr id="1512" name="Shape 1512"/>
          <p:cNvSpPr/>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8:30-10:00am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pPr>
            <a:r>
              <a:t>Analysis:  What, Why, How</a:t>
            </a:r>
          </a:p>
          <a:p>
            <a:pPr lvl="1">
              <a:spcBef>
                <a:spcPts val="1000"/>
              </a:spcBef>
              <a:defRPr sz="3000"/>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10:30am-12:00pm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pPr>
            <a:r>
              <a:t>Arrange Tables</a:t>
            </a:r>
          </a:p>
          <a:p>
            <a:pPr lvl="1">
              <a:buClr>
                <a:srgbClr val="000000"/>
              </a:buClr>
              <a:defRPr sz="3000"/>
            </a:pPr>
            <a:r>
              <a:t>Arrange Spatial Data </a:t>
            </a:r>
          </a:p>
          <a:p>
            <a:pPr lvl="1">
              <a:buClr>
                <a:srgbClr val="000000"/>
              </a:buClr>
              <a:defRPr sz="3000"/>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1:00-2:30pm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pPr>
            <a:r>
              <a:t>Map Color</a:t>
            </a:r>
          </a:p>
          <a:p>
            <a:pPr lvl="1">
              <a:buClr>
                <a:srgbClr val="000000"/>
              </a:buClr>
              <a:defRPr sz="3000"/>
            </a:pPr>
            <a:r>
              <a:t>Manipulate: Change, Select, Navigate</a:t>
            </a:r>
          </a:p>
          <a:p>
            <a:pPr marL="716279" indent="-259079">
              <a:spcBef>
                <a:spcPts val="800"/>
              </a:spcBef>
              <a:buChar char="–"/>
              <a:defRPr sz="3000"/>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3:00-4:30pm</a:t>
            </a:r>
            <a:br>
              <a:rPr i="1"/>
            </a:br>
            <a:r>
              <a:rPr>
                <a:solidFill>
                  <a:srgbClr val="011993"/>
                </a:solidFill>
                <a:uFill>
                  <a:solidFill>
                    <a:srgbClr val="011993"/>
                  </a:solidFill>
                </a:uFill>
                <a:latin typeface="+mn-lt"/>
                <a:ea typeface="+mn-ea"/>
                <a:cs typeface="+mn-cs"/>
                <a:sym typeface="Rockwell"/>
              </a:rPr>
              <a:t>Guidelines and Examples</a:t>
            </a:r>
          </a:p>
          <a:p>
            <a:pPr lvl="1" marL="1173479" indent="-259079">
              <a:defRPr sz="3000"/>
            </a:pPr>
            <a:r>
              <a:t>Reduce: Filter, Aggregate</a:t>
            </a:r>
          </a:p>
          <a:p>
            <a:pPr lvl="1" marL="1173479" indent="-259079">
              <a:defRPr sz="3000">
                <a:solidFill>
                  <a:schemeClr val="accent5"/>
                </a:solidFill>
              </a:defRPr>
            </a:pPr>
            <a:r>
              <a:t>Rules of Thumb</a:t>
            </a:r>
          </a:p>
          <a:p>
            <a:pPr lvl="1" marL="1173479" indent="-259079">
              <a:defRPr sz="3000"/>
            </a:pPr>
            <a:r>
              <a:t>Q&amp;A</a:t>
            </a:r>
          </a:p>
        </p:txBody>
      </p:sp>
      <p:sp>
        <p:nvSpPr>
          <p:cNvPr id="1513" name="Shape 1513"/>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14" name="Shape 1514"/>
          <p:cNvSpPr/>
          <p:nvPr/>
        </p:nvSpPr>
        <p:spPr>
          <a:xfrm>
            <a:off x="431800" y="8508999"/>
            <a:ext cx="12115800"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600" u="sng">
                <a:latin typeface="Gill Sans SemiBold"/>
                <a:ea typeface="Gill Sans SemiBold"/>
                <a:cs typeface="Gill Sans SemiBold"/>
                <a:sym typeface="Gill Sans SemiBold"/>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http://www.cs.ubc.ca/~tmm/talks.html#vad16act</a:t>
            </a:r>
          </a:p>
        </p:txBody>
      </p:sp>
      <p:sp>
        <p:nvSpPr>
          <p:cNvPr id="1515" name="Shape 1515"/>
          <p:cNvSpPr/>
          <p:nvPr/>
        </p:nvSpPr>
        <p:spPr>
          <a:xfrm>
            <a:off x="12509500" y="8508999"/>
            <a:ext cx="315027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600" u="sng">
                <a:latin typeface="Gill Sans SemiBold"/>
                <a:ea typeface="Gill Sans SemiBold"/>
                <a:cs typeface="Gill Sans SemiBold"/>
                <a:sym typeface="Gill Sans SemiBold"/>
              </a:defRPr>
            </a:lvl1pPr>
          </a:lstStyle>
          <a:p>
            <a:pPr>
              <a:defRPr u="none"/>
            </a:pPr>
            <a:r>
              <a:rPr u="sng"/>
              <a:t>@tamaramunzner</a:t>
            </a:r>
          </a:p>
        </p:txBody>
      </p:sp>
    </p:spTree>
  </p:cSld>
  <p:clrMapOvr>
    <a:masterClrMapping/>
  </p:clrMapOvr>
  <p:transition xmlns:p14="http://schemas.microsoft.com/office/powerpoint/2010/main" spd="med" advClick="1" p14:dur="1000"/>
</p:sld>
</file>

<file path=ppt/slides/slide1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7" name="Shape 1517"/>
          <p:cNvSpPr/>
          <p:nvPr>
            <p:ph type="title"/>
          </p:nvPr>
        </p:nvSpPr>
        <p:spPr>
          <a:prstGeom prst="rect">
            <a:avLst/>
          </a:prstGeom>
        </p:spPr>
        <p:txBody>
          <a:bodyPr/>
          <a:lstStyle/>
          <a:p>
            <a:pPr/>
            <a:r>
              <a:t>Rules of Thumb</a:t>
            </a:r>
          </a:p>
        </p:txBody>
      </p:sp>
      <p:sp>
        <p:nvSpPr>
          <p:cNvPr id="1518" name="Shape 1518"/>
          <p:cNvSpPr/>
          <p:nvPr>
            <p:ph type="body" idx="1"/>
          </p:nvPr>
        </p:nvSpPr>
        <p:spPr>
          <a:prstGeom prst="rect">
            <a:avLst/>
          </a:prstGeom>
        </p:spPr>
        <p:txBody>
          <a:bodyPr/>
          <a:lstStyle/>
          <a:p>
            <a:pPr marL="768163" indent="-310963">
              <a:defRPr sz="3700">
                <a:latin typeface="+mn-lt"/>
                <a:ea typeface="+mn-ea"/>
                <a:cs typeface="+mn-cs"/>
                <a:sym typeface="Rockwell"/>
              </a:defRPr>
            </a:pPr>
            <a:r>
              <a:t>No unjustified 3D</a:t>
            </a:r>
          </a:p>
          <a:p>
            <a:pPr lvl="1" marL="1150619" indent="-236219">
              <a:defRPr sz="3100">
                <a:latin typeface="+mn-lt"/>
                <a:ea typeface="+mn-ea"/>
                <a:cs typeface="+mn-cs"/>
                <a:sym typeface="Rockwell"/>
              </a:defRPr>
            </a:pPr>
            <a:r>
              <a:t>Power of the plane</a:t>
            </a:r>
          </a:p>
          <a:p>
            <a:pPr lvl="1" marL="1150619" indent="-236219">
              <a:defRPr sz="3100">
                <a:latin typeface="+mn-lt"/>
                <a:ea typeface="+mn-ea"/>
                <a:cs typeface="+mn-cs"/>
                <a:sym typeface="Rockwell"/>
              </a:defRPr>
            </a:pPr>
            <a:r>
              <a:t>Disparity of depth</a:t>
            </a:r>
          </a:p>
          <a:p>
            <a:pPr lvl="1" marL="1150619" indent="-236219">
              <a:defRPr sz="3100">
                <a:latin typeface="+mn-lt"/>
                <a:ea typeface="+mn-ea"/>
                <a:cs typeface="+mn-cs"/>
                <a:sym typeface="Rockwell"/>
              </a:defRPr>
            </a:pPr>
            <a:r>
              <a:t>Occlusion hides information</a:t>
            </a:r>
          </a:p>
          <a:p>
            <a:pPr lvl="1" marL="1150619" indent="-236219">
              <a:defRPr sz="3100">
                <a:latin typeface="+mn-lt"/>
                <a:ea typeface="+mn-ea"/>
                <a:cs typeface="+mn-cs"/>
                <a:sym typeface="Rockwell"/>
              </a:defRPr>
            </a:pPr>
            <a:r>
              <a:t>Perspective distortion dangers</a:t>
            </a:r>
          </a:p>
          <a:p>
            <a:pPr lvl="1" marL="1150619" indent="-236219">
              <a:defRPr sz="3100">
                <a:latin typeface="+mn-lt"/>
                <a:ea typeface="+mn-ea"/>
                <a:cs typeface="+mn-cs"/>
                <a:sym typeface="Rockwell"/>
              </a:defRPr>
            </a:pPr>
            <a:r>
              <a:t>Tilted text isn’t legible</a:t>
            </a:r>
          </a:p>
          <a:p>
            <a:pPr marL="768163" indent="-310963">
              <a:defRPr sz="3700">
                <a:latin typeface="+mn-lt"/>
                <a:ea typeface="+mn-ea"/>
                <a:cs typeface="+mn-cs"/>
                <a:sym typeface="Rockwell"/>
              </a:defRPr>
            </a:pPr>
            <a:r>
              <a:t>No unjustified 2D</a:t>
            </a:r>
          </a:p>
          <a:p>
            <a:pPr marL="768163" indent="-310963">
              <a:defRPr sz="3700">
                <a:latin typeface="+mn-lt"/>
                <a:ea typeface="+mn-ea"/>
                <a:cs typeface="+mn-cs"/>
                <a:sym typeface="Rockwell"/>
              </a:defRPr>
            </a:pPr>
            <a:r>
              <a:t>Eyes beat memory</a:t>
            </a:r>
          </a:p>
          <a:p>
            <a:pPr marL="768163" indent="-310963">
              <a:defRPr sz="3700">
                <a:latin typeface="+mn-lt"/>
                <a:ea typeface="+mn-ea"/>
                <a:cs typeface="+mn-cs"/>
                <a:sym typeface="Rockwell"/>
              </a:defRPr>
            </a:pPr>
            <a:r>
              <a:t>Resolution over immersion</a:t>
            </a:r>
          </a:p>
          <a:p>
            <a:pPr marL="768163" indent="-310963">
              <a:defRPr sz="3700">
                <a:latin typeface="+mn-lt"/>
                <a:ea typeface="+mn-ea"/>
                <a:cs typeface="+mn-cs"/>
                <a:sym typeface="Rockwell"/>
              </a:defRPr>
            </a:pPr>
            <a:r>
              <a:t>Overview first, zoom and filter, details on demand</a:t>
            </a:r>
          </a:p>
          <a:p>
            <a:pPr marL="768163" indent="-310963">
              <a:defRPr sz="3700">
                <a:latin typeface="+mn-lt"/>
                <a:ea typeface="+mn-ea"/>
                <a:cs typeface="+mn-cs"/>
                <a:sym typeface="Rockwell"/>
              </a:defRPr>
            </a:pPr>
            <a:r>
              <a:t>Responsiveness is required</a:t>
            </a:r>
          </a:p>
          <a:p>
            <a:pPr marL="768163" indent="-310963">
              <a:defRPr sz="3700">
                <a:latin typeface="+mn-lt"/>
                <a:ea typeface="+mn-ea"/>
                <a:cs typeface="+mn-cs"/>
                <a:sym typeface="Rockwell"/>
              </a:defRPr>
            </a:pPr>
            <a:r>
              <a:t>Function first, form next</a:t>
            </a:r>
          </a:p>
        </p:txBody>
      </p:sp>
      <p:sp>
        <p:nvSpPr>
          <p:cNvPr id="1519" name="Shape 1519"/>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1" name="Shape 1521"/>
          <p:cNvSpPr/>
          <p:nvPr>
            <p:ph type="title"/>
          </p:nvPr>
        </p:nvSpPr>
        <p:spPr>
          <a:prstGeom prst="rect">
            <a:avLst/>
          </a:prstGeom>
        </p:spPr>
        <p:txBody>
          <a:bodyPr/>
          <a:lstStyle/>
          <a:p>
            <a:pPr/>
            <a:r>
              <a:rPr>
                <a:latin typeface="+mn-lt"/>
                <a:ea typeface="+mn-ea"/>
                <a:cs typeface="+mn-cs"/>
                <a:sym typeface="Rockwell"/>
              </a:rPr>
              <a:t>No unjustified 3D</a:t>
            </a:r>
            <a:r>
              <a:t>: Power of the plane</a:t>
            </a:r>
          </a:p>
        </p:txBody>
      </p:sp>
      <p:sp>
        <p:nvSpPr>
          <p:cNvPr id="1522" name="Shape 1522"/>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23" name="Shape 1523"/>
          <p:cNvSpPr/>
          <p:nvPr>
            <p:ph type="body" idx="1"/>
          </p:nvPr>
        </p:nvSpPr>
        <p:spPr>
          <a:xfrm>
            <a:off x="419100" y="1104900"/>
            <a:ext cx="7835900" cy="8039100"/>
          </a:xfrm>
          <a:prstGeom prst="rect">
            <a:avLst/>
          </a:prstGeom>
        </p:spPr>
        <p:txBody>
          <a:bodyPr/>
          <a:lstStyle/>
          <a:p>
            <a:pPr/>
            <a:r>
              <a:t>high-ranked spatial position channels: </a:t>
            </a:r>
            <a:r>
              <a:rPr>
                <a:latin typeface="Gill Sans SemiBold"/>
                <a:ea typeface="Gill Sans SemiBold"/>
                <a:cs typeface="Gill Sans SemiBold"/>
                <a:sym typeface="Gill Sans SemiBold"/>
              </a:rPr>
              <a:t>planar</a:t>
            </a:r>
            <a:r>
              <a:t> spatial position</a:t>
            </a:r>
          </a:p>
          <a:p>
            <a:pPr lvl="1"/>
            <a:r>
              <a:t>not depth!</a:t>
            </a:r>
          </a:p>
        </p:txBody>
      </p:sp>
      <p:pic>
        <p:nvPicPr>
          <p:cNvPr id="1524" name="fig5.1.pdf"/>
          <p:cNvPicPr>
            <a:picLocks noChangeAspect="1"/>
          </p:cNvPicPr>
          <p:nvPr/>
        </p:nvPicPr>
        <p:blipFill>
          <a:blip r:embed="rId2">
            <a:extLst/>
          </a:blip>
          <a:srcRect l="0" t="5999" r="47877" b="35369"/>
          <a:stretch>
            <a:fillRect/>
          </a:stretch>
        </p:blipFill>
        <p:spPr>
          <a:xfrm>
            <a:off x="809581" y="3276600"/>
            <a:ext cx="6937201" cy="5237126"/>
          </a:xfrm>
          <a:prstGeom prst="rect">
            <a:avLst/>
          </a:prstGeom>
          <a:ln w="12700">
            <a:miter lim="400000"/>
          </a:ln>
        </p:spPr>
      </p:pic>
      <p:pic>
        <p:nvPicPr>
          <p:cNvPr id="1525" name="fig5.7.pdf"/>
          <p:cNvPicPr>
            <a:picLocks noChangeAspect="1"/>
          </p:cNvPicPr>
          <p:nvPr/>
        </p:nvPicPr>
        <p:blipFill>
          <a:blip r:embed="rId3">
            <a:extLst/>
          </a:blip>
          <a:stretch>
            <a:fillRect/>
          </a:stretch>
        </p:blipFill>
        <p:spPr>
          <a:xfrm>
            <a:off x="5143500" y="1346200"/>
            <a:ext cx="13258800" cy="7570612"/>
          </a:xfrm>
          <a:prstGeom prst="rect">
            <a:avLst/>
          </a:prstGeom>
          <a:ln w="12700">
            <a:miter lim="400000"/>
          </a:ln>
        </p:spPr>
      </p:pic>
    </p:spTree>
  </p:cSld>
  <p:clrMapOvr>
    <a:masterClrMapping/>
  </p:clrMapOvr>
  <p:transition xmlns:p14="http://schemas.microsoft.com/office/powerpoint/2010/main" spd="med" advClick="1" p14:dur="1000"/>
</p:sld>
</file>

<file path=ppt/slides/slide1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7" name="Shape 1527"/>
          <p:cNvSpPr/>
          <p:nvPr>
            <p:ph type="title"/>
          </p:nvPr>
        </p:nvSpPr>
        <p:spPr>
          <a:prstGeom prst="rect">
            <a:avLst/>
          </a:prstGeom>
        </p:spPr>
        <p:txBody>
          <a:bodyPr/>
          <a:lstStyle/>
          <a:p>
            <a:pPr/>
            <a:r>
              <a:rPr>
                <a:latin typeface="+mn-lt"/>
                <a:ea typeface="+mn-ea"/>
                <a:cs typeface="+mn-cs"/>
                <a:sym typeface="Rockwell"/>
              </a:rPr>
              <a:t>No unjustified 3D</a:t>
            </a:r>
            <a:r>
              <a:t>: Danger of depth</a:t>
            </a:r>
          </a:p>
        </p:txBody>
      </p:sp>
      <p:sp>
        <p:nvSpPr>
          <p:cNvPr id="1528" name="Shape 1528"/>
          <p:cNvSpPr/>
          <p:nvPr>
            <p:ph type="body" idx="1"/>
          </p:nvPr>
        </p:nvSpPr>
        <p:spPr>
          <a:xfrm>
            <a:off x="419100" y="1104900"/>
            <a:ext cx="15938500" cy="4749800"/>
          </a:xfrm>
          <a:prstGeom prst="rect">
            <a:avLst/>
          </a:prstGeom>
        </p:spPr>
        <p:txBody>
          <a:bodyPr/>
          <a:lstStyle/>
          <a:p>
            <a:pPr marL="793376" indent="-336176"/>
            <a:r>
              <a:t>we don’t really live in 3D: we </a:t>
            </a:r>
            <a:r>
              <a:rPr i="1">
                <a:solidFill>
                  <a:srgbClr val="FF2600"/>
                </a:solidFill>
                <a:uFill>
                  <a:solidFill>
                    <a:srgbClr val="FF2600"/>
                  </a:solidFill>
                </a:uFill>
                <a:latin typeface="Gill Sans SemiBold"/>
                <a:ea typeface="Gill Sans SemiBold"/>
                <a:cs typeface="Gill Sans SemiBold"/>
                <a:sym typeface="Gill Sans SemiBold"/>
              </a:rPr>
              <a:t>see</a:t>
            </a:r>
            <a:r>
              <a:t> in 2.05D</a:t>
            </a:r>
          </a:p>
          <a:p>
            <a:pPr lvl="1" marL="1173480" indent="-259080"/>
            <a:r>
              <a:t>acquire more info on image plane quickly from eye movements</a:t>
            </a:r>
          </a:p>
          <a:p>
            <a:pPr lvl="1" marL="1173480" indent="-259080"/>
            <a:r>
              <a:t>acquire more info for depth slower, from head/body motion</a:t>
            </a:r>
          </a:p>
        </p:txBody>
      </p:sp>
      <p:sp>
        <p:nvSpPr>
          <p:cNvPr id="1529" name="Shape 1529"/>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30" name="fig6.1.pdf"/>
          <p:cNvPicPr>
            <a:picLocks noChangeAspect="1"/>
          </p:cNvPicPr>
          <p:nvPr/>
        </p:nvPicPr>
        <p:blipFill>
          <a:blip r:embed="rId3">
            <a:extLst/>
          </a:blip>
          <a:stretch>
            <a:fillRect/>
          </a:stretch>
        </p:blipFill>
        <p:spPr>
          <a:xfrm>
            <a:off x="158142" y="3543300"/>
            <a:ext cx="15392401" cy="5312744"/>
          </a:xfrm>
          <a:prstGeom prst="rect">
            <a:avLst/>
          </a:prstGeom>
          <a:ln w="12700">
            <a:miter lim="400000"/>
          </a:ln>
        </p:spPr>
      </p:pic>
    </p:spTree>
  </p:cSld>
  <p:clrMapOvr>
    <a:masterClrMapping/>
  </p:clrMapOvr>
  <p:transition xmlns:p14="http://schemas.microsoft.com/office/powerpoint/2010/main" spd="med" advClick="1" p14:dur="1000"/>
</p:sld>
</file>

<file path=ppt/slides/slide1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4" name="Shape 1534"/>
          <p:cNvSpPr/>
          <p:nvPr>
            <p:ph type="title"/>
          </p:nvPr>
        </p:nvSpPr>
        <p:spPr>
          <a:prstGeom prst="rect">
            <a:avLst/>
          </a:prstGeom>
        </p:spPr>
        <p:txBody>
          <a:bodyPr/>
          <a:lstStyle/>
          <a:p>
            <a:pPr/>
            <a:r>
              <a:t>Occlusion hides information</a:t>
            </a:r>
          </a:p>
        </p:txBody>
      </p:sp>
      <p:sp>
        <p:nvSpPr>
          <p:cNvPr id="1535" name="Shape 1535"/>
          <p:cNvSpPr/>
          <p:nvPr>
            <p:ph type="body" idx="1"/>
          </p:nvPr>
        </p:nvSpPr>
        <p:spPr>
          <a:prstGeom prst="rect">
            <a:avLst/>
          </a:prstGeom>
        </p:spPr>
        <p:txBody>
          <a:bodyPr/>
          <a:lstStyle/>
          <a:p>
            <a:pPr marL="793376" indent="-336176"/>
            <a:r>
              <a:t>occlusion</a:t>
            </a:r>
          </a:p>
          <a:p>
            <a:pPr marL="793376" indent="-336176"/>
            <a:r>
              <a:t>interaction complexity</a:t>
            </a:r>
          </a:p>
        </p:txBody>
      </p:sp>
      <p:sp>
        <p:nvSpPr>
          <p:cNvPr id="1536" name="Shape 1536"/>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37" name="droppedImage.png"/>
          <p:cNvPicPr>
            <a:picLocks noChangeAspect="1"/>
          </p:cNvPicPr>
          <p:nvPr/>
        </p:nvPicPr>
        <p:blipFill>
          <a:blip r:embed="rId2">
            <a:extLst/>
          </a:blip>
          <a:stretch>
            <a:fillRect/>
          </a:stretch>
        </p:blipFill>
        <p:spPr>
          <a:xfrm>
            <a:off x="5257800" y="2946400"/>
            <a:ext cx="5727788" cy="5156200"/>
          </a:xfrm>
          <a:prstGeom prst="rect">
            <a:avLst/>
          </a:prstGeom>
          <a:ln w="12700">
            <a:miter lim="400000"/>
          </a:ln>
        </p:spPr>
      </p:pic>
      <p:sp>
        <p:nvSpPr>
          <p:cNvPr id="1538" name="Shape 1538"/>
          <p:cNvSpPr/>
          <p:nvPr/>
        </p:nvSpPr>
        <p:spPr>
          <a:xfrm>
            <a:off x="613644" y="8155406"/>
            <a:ext cx="14681201"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2800">
                <a:hlinkClick r:id="rId3" invalidUrl="" action="" tgtFrame="" tooltip="" history="1" highlightClick="0" endSnd="0"/>
              </a:defRPr>
            </a:lvl1pPr>
          </a:lstStyle>
          <a:p>
            <a:pPr>
              <a:defRPr i="0"/>
            </a:pPr>
            <a:r>
              <a:rPr i="1">
                <a:hlinkClick r:id="rId3" invalidUrl="" action="" tgtFrame="" tooltip="" history="1" highlightClick="0" endSnd="0"/>
              </a:rPr>
              <a:t>[Distortion Viewing Techniques for 3D Data. Carpendale et al. InfoVis1996.]</a:t>
            </a:r>
            <a:endParaRPr i="1"/>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Shape 338"/>
          <p:cNvSpPr/>
          <p:nvPr>
            <p:ph type="title"/>
          </p:nvPr>
        </p:nvSpPr>
        <p:spPr>
          <a:xfrm>
            <a:off x="203200" y="0"/>
            <a:ext cx="15849600" cy="1054100"/>
          </a:xfrm>
          <a:prstGeom prst="rect">
            <a:avLst/>
          </a:prstGeom>
        </p:spPr>
        <p:txBody>
          <a:bodyPr/>
          <a:lstStyle/>
          <a:p>
            <a:pPr/>
            <a:r>
              <a:t>Three major datatypes</a:t>
            </a:r>
          </a:p>
        </p:txBody>
      </p:sp>
      <p:sp>
        <p:nvSpPr>
          <p:cNvPr id="339" name="Shape 339"/>
          <p:cNvSpPr/>
          <p:nvPr>
            <p:ph type="sldNum" sz="quarter" idx="2"/>
          </p:nvPr>
        </p:nvSpPr>
        <p:spPr>
          <a:xfrm>
            <a:off x="15646400" y="8686800"/>
            <a:ext cx="266700"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0" name="Shape 340"/>
          <p:cNvSpPr/>
          <p:nvPr/>
        </p:nvSpPr>
        <p:spPr>
          <a:xfrm>
            <a:off x="14770100" y="2730500"/>
            <a:ext cx="1155700" cy="571500"/>
          </a:xfrm>
          <a:prstGeom prst="rect">
            <a:avLst/>
          </a:prstGeom>
          <a:solidFill>
            <a:srgbClr val="FFFFFF"/>
          </a:solidFill>
          <a:ln w="12700">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grpSp>
        <p:nvGrpSpPr>
          <p:cNvPr id="347" name="Group 347"/>
          <p:cNvGrpSpPr/>
          <p:nvPr/>
        </p:nvGrpSpPr>
        <p:grpSpPr>
          <a:xfrm>
            <a:off x="8255000" y="1968500"/>
            <a:ext cx="7823200" cy="4711700"/>
            <a:chOff x="0" y="0"/>
            <a:chExt cx="7823200" cy="4711700"/>
          </a:xfrm>
        </p:grpSpPr>
        <p:grpSp>
          <p:nvGrpSpPr>
            <p:cNvPr id="343" name="Group 343"/>
            <p:cNvGrpSpPr/>
            <p:nvPr/>
          </p:nvGrpSpPr>
          <p:grpSpPr>
            <a:xfrm>
              <a:off x="0" y="0"/>
              <a:ext cx="7823200" cy="4711700"/>
              <a:chOff x="0" y="0"/>
              <a:chExt cx="7823200" cy="4711700"/>
            </a:xfrm>
          </p:grpSpPr>
          <p:pic>
            <p:nvPicPr>
              <p:cNvPr id="341" name="fig2.1c_alt.pdf"/>
              <p:cNvPicPr>
                <a:picLocks noChangeAspect="1"/>
              </p:cNvPicPr>
              <p:nvPr/>
            </p:nvPicPr>
            <p:blipFill>
              <a:blip r:embed="rId2">
                <a:extLst/>
              </a:blip>
              <a:srcRect l="50770" t="6979" r="0" b="31041"/>
              <a:stretch>
                <a:fillRect/>
              </a:stretch>
            </p:blipFill>
            <p:spPr>
              <a:xfrm>
                <a:off x="114300" y="520700"/>
                <a:ext cx="7708900" cy="4191000"/>
              </a:xfrm>
              <a:prstGeom prst="rect">
                <a:avLst/>
              </a:prstGeom>
              <a:ln w="12700" cap="flat">
                <a:noFill/>
                <a:miter lim="400000"/>
              </a:ln>
              <a:effectLst/>
            </p:spPr>
          </p:pic>
          <p:sp>
            <p:nvSpPr>
              <p:cNvPr id="342" name="Shape 342"/>
              <p:cNvSpPr/>
              <p:nvPr/>
            </p:nvSpPr>
            <p:spPr>
              <a:xfrm>
                <a:off x="0" y="0"/>
                <a:ext cx="7810500" cy="4419600"/>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grpSp>
        <p:grpSp>
          <p:nvGrpSpPr>
            <p:cNvPr id="346" name="Group 346"/>
            <p:cNvGrpSpPr/>
            <p:nvPr/>
          </p:nvGrpSpPr>
          <p:grpSpPr>
            <a:xfrm>
              <a:off x="50800" y="50800"/>
              <a:ext cx="1876153" cy="546100"/>
              <a:chOff x="0" y="0"/>
              <a:chExt cx="1876152" cy="546100"/>
            </a:xfrm>
          </p:grpSpPr>
          <p:sp>
            <p:nvSpPr>
              <p:cNvPr id="344" name="Shape 344"/>
              <p:cNvSpPr/>
              <p:nvPr/>
            </p:nvSpPr>
            <p:spPr>
              <a:xfrm>
                <a:off x="622300" y="0"/>
                <a:ext cx="1253853" cy="4955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Arial"/>
                    <a:ea typeface="Arial"/>
                    <a:cs typeface="Arial"/>
                    <a:sym typeface="Arial"/>
                  </a:defRPr>
                </a:lvl1pPr>
              </a:lstStyle>
              <a:p>
                <a:pPr/>
                <a:r>
                  <a:t>Spatial</a:t>
                </a:r>
              </a:p>
            </p:txBody>
          </p:sp>
          <p:pic>
            <p:nvPicPr>
              <p:cNvPr id="345" name="fig2.1c_alt.pdf"/>
              <p:cNvPicPr>
                <a:picLocks noChangeAspect="1"/>
              </p:cNvPicPr>
              <p:nvPr/>
            </p:nvPicPr>
            <p:blipFill>
              <a:blip r:embed="rId2">
                <a:extLst/>
              </a:blip>
              <a:srcRect l="28872" t="11298" r="67477" b="81564"/>
              <a:stretch>
                <a:fillRect/>
              </a:stretch>
            </p:blipFill>
            <p:spPr>
              <a:xfrm>
                <a:off x="0" y="63500"/>
                <a:ext cx="571500" cy="482600"/>
              </a:xfrm>
              <a:prstGeom prst="rect">
                <a:avLst/>
              </a:prstGeom>
              <a:ln w="12700" cap="flat">
                <a:noFill/>
                <a:miter lim="400000"/>
              </a:ln>
              <a:effectLst/>
            </p:spPr>
          </p:pic>
        </p:grpSp>
      </p:grpSp>
      <p:grpSp>
        <p:nvGrpSpPr>
          <p:cNvPr id="351" name="Group 351"/>
          <p:cNvGrpSpPr/>
          <p:nvPr/>
        </p:nvGrpSpPr>
        <p:grpSpPr>
          <a:xfrm>
            <a:off x="215900" y="1331479"/>
            <a:ext cx="4584591" cy="6580621"/>
            <a:chOff x="215900" y="48779"/>
            <a:chExt cx="4584590" cy="6580620"/>
          </a:xfrm>
        </p:grpSpPr>
        <p:pic>
          <p:nvPicPr>
            <p:cNvPr id="348" name="fig2.1c_alt.pdf"/>
            <p:cNvPicPr>
              <a:picLocks noChangeAspect="1"/>
            </p:cNvPicPr>
            <p:nvPr/>
          </p:nvPicPr>
          <p:blipFill>
            <a:blip r:embed="rId2">
              <a:extLst/>
            </a:blip>
            <a:srcRect l="0" t="0" r="71613" b="38741"/>
            <a:stretch>
              <a:fillRect/>
            </a:stretch>
          </p:blipFill>
          <p:spPr>
            <a:xfrm>
              <a:off x="215900" y="48779"/>
              <a:ext cx="4445000" cy="4142221"/>
            </a:xfrm>
            <a:prstGeom prst="rect">
              <a:avLst/>
            </a:prstGeom>
            <a:ln w="12700" cap="flat">
              <a:noFill/>
              <a:miter lim="400000"/>
            </a:ln>
            <a:effectLst/>
          </p:spPr>
        </p:pic>
        <p:sp>
          <p:nvSpPr>
            <p:cNvPr id="349" name="Shape 349"/>
            <p:cNvSpPr/>
            <p:nvPr/>
          </p:nvSpPr>
          <p:spPr>
            <a:xfrm>
              <a:off x="685800" y="685800"/>
              <a:ext cx="3962400" cy="5943600"/>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350" name="fig2.1c_alt.pdf"/>
            <p:cNvPicPr>
              <a:picLocks noChangeAspect="1"/>
            </p:cNvPicPr>
            <p:nvPr/>
          </p:nvPicPr>
          <p:blipFill>
            <a:blip r:embed="rId2">
              <a:extLst/>
            </a:blip>
            <a:srcRect l="5026" t="55915" r="67281" b="0"/>
            <a:stretch>
              <a:fillRect/>
            </a:stretch>
          </p:blipFill>
          <p:spPr>
            <a:xfrm>
              <a:off x="685006" y="3641406"/>
              <a:ext cx="4115485" cy="2829134"/>
            </a:xfrm>
            <a:prstGeom prst="rect">
              <a:avLst/>
            </a:prstGeom>
            <a:ln w="12700" cap="flat">
              <a:noFill/>
              <a:miter lim="400000"/>
            </a:ln>
            <a:effectLst/>
          </p:spPr>
        </p:pic>
      </p:grpSp>
      <p:grpSp>
        <p:nvGrpSpPr>
          <p:cNvPr id="355" name="Group 355"/>
          <p:cNvGrpSpPr/>
          <p:nvPr/>
        </p:nvGrpSpPr>
        <p:grpSpPr>
          <a:xfrm>
            <a:off x="4546600" y="1331479"/>
            <a:ext cx="3556000" cy="6580621"/>
            <a:chOff x="0" y="61479"/>
            <a:chExt cx="3556000" cy="6580619"/>
          </a:xfrm>
        </p:grpSpPr>
        <p:pic>
          <p:nvPicPr>
            <p:cNvPr id="352" name="fig2.1c_alt.pdf"/>
            <p:cNvPicPr>
              <a:picLocks noChangeAspect="1"/>
            </p:cNvPicPr>
            <p:nvPr/>
          </p:nvPicPr>
          <p:blipFill>
            <a:blip r:embed="rId2">
              <a:extLst/>
            </a:blip>
            <a:srcRect l="28142" t="0" r="49148" b="38929"/>
            <a:stretch>
              <a:fillRect/>
            </a:stretch>
          </p:blipFill>
          <p:spPr>
            <a:xfrm>
              <a:off x="0" y="61479"/>
              <a:ext cx="3556000" cy="4129521"/>
            </a:xfrm>
            <a:prstGeom prst="rect">
              <a:avLst/>
            </a:prstGeom>
            <a:ln w="12700" cap="flat">
              <a:noFill/>
              <a:miter lim="400000"/>
            </a:ln>
            <a:effectLst/>
          </p:spPr>
        </p:pic>
        <p:sp>
          <p:nvSpPr>
            <p:cNvPr id="353" name="Shape 353"/>
            <p:cNvSpPr/>
            <p:nvPr/>
          </p:nvSpPr>
          <p:spPr>
            <a:xfrm>
              <a:off x="266700" y="698500"/>
              <a:ext cx="3276600" cy="5930900"/>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354" name="fig2.1c_alt.pdf"/>
            <p:cNvPicPr>
              <a:picLocks noChangeAspect="1"/>
            </p:cNvPicPr>
            <p:nvPr/>
          </p:nvPicPr>
          <p:blipFill>
            <a:blip r:embed="rId2">
              <a:extLst/>
            </a:blip>
            <a:srcRect l="32371" t="59807" r="54090" b="0"/>
            <a:stretch>
              <a:fillRect/>
            </a:stretch>
          </p:blipFill>
          <p:spPr>
            <a:xfrm>
              <a:off x="921290" y="3924299"/>
              <a:ext cx="2119873" cy="2717801"/>
            </a:xfrm>
            <a:prstGeom prst="rect">
              <a:avLst/>
            </a:prstGeom>
            <a:ln w="12700" cap="flat">
              <a:noFill/>
              <a:miter lim="400000"/>
            </a:ln>
            <a:effectLst/>
          </p:spPr>
        </p:pic>
      </p:grpSp>
      <p:sp>
        <p:nvSpPr>
          <p:cNvPr id="356" name="Shape 356"/>
          <p:cNvSpPr/>
          <p:nvPr>
            <p:ph type="body" sz="quarter" idx="1"/>
          </p:nvPr>
        </p:nvSpPr>
        <p:spPr>
          <a:xfrm>
            <a:off x="8367943" y="6680200"/>
            <a:ext cx="7700063" cy="1384258"/>
          </a:xfrm>
          <a:prstGeom prst="rect">
            <a:avLst/>
          </a:prstGeom>
        </p:spPr>
        <p:txBody>
          <a:bodyPr numCol="1" spcCol="38100"/>
          <a:lstStyle>
            <a:lvl2pPr marL="700087" indent="-242887"/>
          </a:lstStyle>
          <a:p>
            <a:pPr/>
            <a:r>
              <a:t>visualization vs computer graphics</a:t>
            </a:r>
          </a:p>
          <a:p>
            <a:pPr lvl="1"/>
            <a:r>
              <a:t>geometry is design decision</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5" grpId="2"/>
      <p:bldP build="whole" bldLvl="1" animBg="1" rev="0" advAuto="0" spid="351" grpId="1"/>
      <p:bldP build="whole" bldLvl="1" animBg="1" rev="0" advAuto="0" spid="356" grpId="4"/>
      <p:bldP build="whole" bldLvl="1" animBg="1" rev="0" advAuto="0" spid="347" grpId="3"/>
    </p:bldLst>
  </p:timing>
</p:sld>
</file>

<file path=ppt/slides/slide1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0" name="Shape 1540"/>
          <p:cNvSpPr/>
          <p:nvPr>
            <p:ph type="title"/>
          </p:nvPr>
        </p:nvSpPr>
        <p:spPr>
          <a:prstGeom prst="rect">
            <a:avLst/>
          </a:prstGeom>
        </p:spPr>
        <p:txBody>
          <a:bodyPr/>
          <a:lstStyle/>
          <a:p>
            <a:pPr/>
            <a:r>
              <a:t>Perspective distortion loses information</a:t>
            </a:r>
          </a:p>
        </p:txBody>
      </p:sp>
      <p:sp>
        <p:nvSpPr>
          <p:cNvPr id="1541" name="Shape 1541"/>
          <p:cNvSpPr/>
          <p:nvPr>
            <p:ph type="body" idx="1"/>
          </p:nvPr>
        </p:nvSpPr>
        <p:spPr>
          <a:prstGeom prst="rect">
            <a:avLst/>
          </a:prstGeom>
        </p:spPr>
        <p:txBody>
          <a:bodyPr/>
          <a:lstStyle/>
          <a:p>
            <a:pPr marL="793376" indent="-336176"/>
            <a:r>
              <a:t>perspective distortion</a:t>
            </a:r>
          </a:p>
          <a:p>
            <a:pPr lvl="1" marL="1173480" indent="-259080"/>
            <a:r>
              <a:t>interferes with all size channel encodings</a:t>
            </a:r>
          </a:p>
          <a:p>
            <a:pPr lvl="1" marL="1173480" indent="-259080"/>
            <a:r>
              <a:t>power of the plane is lost!</a:t>
            </a:r>
          </a:p>
        </p:txBody>
      </p:sp>
      <p:sp>
        <p:nvSpPr>
          <p:cNvPr id="1542" name="Shape 1542"/>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43" name="droppedImage.png"/>
          <p:cNvPicPr>
            <a:picLocks noChangeAspect="1"/>
          </p:cNvPicPr>
          <p:nvPr/>
        </p:nvPicPr>
        <p:blipFill>
          <a:blip r:embed="rId2">
            <a:extLst/>
          </a:blip>
          <a:stretch>
            <a:fillRect/>
          </a:stretch>
        </p:blipFill>
        <p:spPr>
          <a:xfrm>
            <a:off x="2241746" y="4000500"/>
            <a:ext cx="11763376" cy="2262784"/>
          </a:xfrm>
          <a:prstGeom prst="rect">
            <a:avLst/>
          </a:prstGeom>
          <a:ln w="12700">
            <a:miter lim="400000"/>
          </a:ln>
        </p:spPr>
      </p:pic>
      <p:sp>
        <p:nvSpPr>
          <p:cNvPr id="1544" name="Shape 1544"/>
          <p:cNvSpPr/>
          <p:nvPr/>
        </p:nvSpPr>
        <p:spPr>
          <a:xfrm>
            <a:off x="375519" y="6940969"/>
            <a:ext cx="15481301"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a:defRPr sz="2800"/>
            </a:pPr>
            <a:r>
              <a:rPr i="1">
                <a:hlinkClick r:id="rId3" invalidUrl="" action="" tgtFrame="" tooltip="" history="1" highlightClick="0" endSnd="0"/>
              </a:rPr>
              <a:t>[Visualizing the Results of Multimedia Web Search Engines. </a:t>
            </a:r>
            <a:endParaRPr i="1"/>
          </a:p>
          <a:p>
            <a:pPr algn="l">
              <a:defRPr sz="2800"/>
            </a:pPr>
            <a:r>
              <a:rPr i="1">
                <a:hlinkClick r:id="rId3" invalidUrl="" action="" tgtFrame="" tooltip="" history="1" highlightClick="0" endSnd="0"/>
              </a:rPr>
              <a:t>Mukherjea, Hirata, and Hara. InfoVis 96] </a:t>
            </a:r>
            <a:endParaRPr i="1"/>
          </a:p>
        </p:txBody>
      </p:sp>
    </p:spTree>
  </p:cSld>
  <p:clrMapOvr>
    <a:masterClrMapping/>
  </p:clrMapOvr>
  <p:transition xmlns:p14="http://schemas.microsoft.com/office/powerpoint/2010/main" spd="med" advClick="1" p14:dur="1000"/>
</p:sld>
</file>

<file path=ppt/slides/slide1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6" name="Shape 1546"/>
          <p:cNvSpPr/>
          <p:nvPr>
            <p:ph type="title"/>
          </p:nvPr>
        </p:nvSpPr>
        <p:spPr>
          <a:prstGeom prst="rect">
            <a:avLst/>
          </a:prstGeom>
        </p:spPr>
        <p:txBody>
          <a:bodyPr/>
          <a:lstStyle/>
          <a:p>
            <a:pPr/>
            <a:r>
              <a:t>3D vs 2D bar charts</a:t>
            </a:r>
          </a:p>
        </p:txBody>
      </p:sp>
      <p:sp>
        <p:nvSpPr>
          <p:cNvPr id="1547" name="Shape 1547"/>
          <p:cNvSpPr/>
          <p:nvPr>
            <p:ph type="body" sz="half" idx="1"/>
          </p:nvPr>
        </p:nvSpPr>
        <p:spPr>
          <a:xfrm>
            <a:off x="419100" y="1104900"/>
            <a:ext cx="5892800" cy="8039100"/>
          </a:xfrm>
          <a:prstGeom prst="rect">
            <a:avLst/>
          </a:prstGeom>
        </p:spPr>
        <p:txBody>
          <a:bodyPr/>
          <a:lstStyle>
            <a:lvl1pPr marL="793376" indent="-336176"/>
          </a:lstStyle>
          <a:p>
            <a:pPr/>
            <a:r>
              <a:t>3D bars never a good idea!</a:t>
            </a:r>
          </a:p>
        </p:txBody>
      </p:sp>
      <p:sp>
        <p:nvSpPr>
          <p:cNvPr id="1548" name="Shape 1548"/>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49" name="2d3dbarchart-graphdesigniq-q7.png"/>
          <p:cNvPicPr>
            <a:picLocks noChangeAspect="1"/>
          </p:cNvPicPr>
          <p:nvPr/>
        </p:nvPicPr>
        <p:blipFill>
          <a:blip r:embed="rId2">
            <a:extLst/>
          </a:blip>
          <a:stretch>
            <a:fillRect/>
          </a:stretch>
        </p:blipFill>
        <p:spPr>
          <a:xfrm>
            <a:off x="6375400" y="1308100"/>
            <a:ext cx="9271000" cy="6515100"/>
          </a:xfrm>
          <a:prstGeom prst="rect">
            <a:avLst/>
          </a:prstGeom>
          <a:ln w="12700">
            <a:miter lim="400000"/>
          </a:ln>
        </p:spPr>
      </p:pic>
      <p:sp>
        <p:nvSpPr>
          <p:cNvPr id="1550" name="Shape 1550"/>
          <p:cNvSpPr/>
          <p:nvPr/>
        </p:nvSpPr>
        <p:spPr>
          <a:xfrm>
            <a:off x="8198719" y="8287169"/>
            <a:ext cx="15481301"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2800">
                <a:hlinkClick r:id="rId3" invalidUrl="" action="" tgtFrame="" tooltip="" history="1" highlightClick="0" endSnd="0"/>
              </a:defRPr>
            </a:lvl1pPr>
          </a:lstStyle>
          <a:p>
            <a:pPr>
              <a:defRPr i="0"/>
            </a:pPr>
            <a:r>
              <a:rPr i="1">
                <a:hlinkClick r:id="rId3" invalidUrl="" action="" tgtFrame="" tooltip="" history="1" highlightClick="0" endSnd="0"/>
              </a:rPr>
              <a:t>[http://perceptualedge.com/files/GraphDesignIQ.html] </a:t>
            </a:r>
            <a:endParaRPr i="1"/>
          </a:p>
        </p:txBody>
      </p:sp>
    </p:spTree>
  </p:cSld>
  <p:clrMapOvr>
    <a:masterClrMapping/>
  </p:clrMapOvr>
  <p:transition xmlns:p14="http://schemas.microsoft.com/office/powerpoint/2010/main" spd="med" advClick="1" p14:dur="1000"/>
</p:sld>
</file>

<file path=ppt/slides/slide1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52" name="droppedImage.png"/>
          <p:cNvPicPr>
            <a:picLocks noChangeAspect="1"/>
          </p:cNvPicPr>
          <p:nvPr/>
        </p:nvPicPr>
        <p:blipFill>
          <a:blip r:embed="rId2">
            <a:extLst/>
          </a:blip>
          <a:stretch>
            <a:fillRect/>
          </a:stretch>
        </p:blipFill>
        <p:spPr>
          <a:xfrm>
            <a:off x="7797800" y="1752600"/>
            <a:ext cx="6429376" cy="5037449"/>
          </a:xfrm>
          <a:prstGeom prst="rect">
            <a:avLst/>
          </a:prstGeom>
          <a:ln w="12700">
            <a:miter lim="400000"/>
          </a:ln>
        </p:spPr>
      </p:pic>
      <p:sp>
        <p:nvSpPr>
          <p:cNvPr id="1553" name="Shape 1553"/>
          <p:cNvSpPr/>
          <p:nvPr>
            <p:ph type="title"/>
          </p:nvPr>
        </p:nvSpPr>
        <p:spPr>
          <a:prstGeom prst="rect">
            <a:avLst/>
          </a:prstGeom>
        </p:spPr>
        <p:txBody>
          <a:bodyPr/>
          <a:lstStyle/>
          <a:p>
            <a:pPr/>
            <a:r>
              <a:t>Tilted text isn’t legible </a:t>
            </a:r>
          </a:p>
        </p:txBody>
      </p:sp>
      <p:sp>
        <p:nvSpPr>
          <p:cNvPr id="1554" name="Shape 1554"/>
          <p:cNvSpPr/>
          <p:nvPr>
            <p:ph type="body" idx="1"/>
          </p:nvPr>
        </p:nvSpPr>
        <p:spPr>
          <a:xfrm>
            <a:off x="419100" y="1104900"/>
            <a:ext cx="8166100" cy="8039100"/>
          </a:xfrm>
          <a:prstGeom prst="rect">
            <a:avLst/>
          </a:prstGeom>
        </p:spPr>
        <p:txBody>
          <a:bodyPr/>
          <a:lstStyle/>
          <a:p>
            <a:pPr marL="793376" indent="-336176"/>
            <a:r>
              <a:t>text legibility</a:t>
            </a:r>
          </a:p>
          <a:p>
            <a:pPr lvl="1" marL="1173480" indent="-259080"/>
            <a:r>
              <a:t>far worse when tilted from image plane</a:t>
            </a:r>
          </a:p>
          <a:p>
            <a:pPr lvl="1" marL="1173480" indent="-259080"/>
          </a:p>
          <a:p>
            <a:pPr lvl="1" marL="1173480" indent="-259080"/>
          </a:p>
          <a:p>
            <a:pPr marL="793376" indent="-336176"/>
            <a:r>
              <a:t>further reading</a:t>
            </a:r>
            <a:br/>
            <a:br/>
            <a:r>
              <a:rPr i="1" sz="3200"/>
              <a:t>[Exploring and Reducing the Effects of Orientation on Text Readability in Volumetric Displays.</a:t>
            </a:r>
            <a:br>
              <a:rPr i="1" sz="3200"/>
            </a:br>
            <a:r>
              <a:rPr i="1" sz="3200"/>
              <a:t>Grossman et al. CHI 2007]</a:t>
            </a:r>
          </a:p>
        </p:txBody>
      </p:sp>
      <p:sp>
        <p:nvSpPr>
          <p:cNvPr id="1555" name="Shape 1555"/>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56" name="Shape 1556"/>
          <p:cNvSpPr/>
          <p:nvPr/>
        </p:nvSpPr>
        <p:spPr>
          <a:xfrm>
            <a:off x="7017619" y="6667125"/>
            <a:ext cx="9232901" cy="182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a:defRPr sz="2800"/>
            </a:pPr>
            <a:r>
              <a:t>[</a:t>
            </a:r>
            <a:r>
              <a:rPr i="1">
                <a:hlinkClick r:id="rId3" invalidUrl="" action="" tgtFrame="" tooltip="" history="1" highlightClick="0" endSnd="0"/>
              </a:rPr>
              <a:t>Visualizing the World-Wide Web with the Navigational View Builder.</a:t>
            </a:r>
            <a:endParaRPr i="1"/>
          </a:p>
          <a:p>
            <a:pPr algn="l">
              <a:defRPr sz="2800"/>
            </a:pPr>
            <a:r>
              <a:rPr i="1">
                <a:hlinkClick r:id="rId3" invalidUrl="" action="" tgtFrame="" tooltip="" history="1" highlightClick="0" endSnd="0"/>
              </a:rPr>
              <a:t>Mukherjea and Foley. Computer Networks and ISDN Systems, 1995.]</a:t>
            </a:r>
            <a:endParaRPr i="1"/>
          </a:p>
          <a:p>
            <a:pPr algn="l">
              <a:defRPr sz="2800"/>
            </a:pPr>
            <a:endParaRPr i="1"/>
          </a:p>
          <a:p>
            <a:pPr algn="l">
              <a:defRPr sz="2800"/>
            </a:pPr>
            <a:r>
              <a:rPr i="1">
                <a:hlinkClick r:id="rId3" invalidUrl="" action="" tgtFrame="" tooltip="" history="1" highlightClick="0" endSnd="0"/>
              </a:rPr>
              <a:t>]</a:t>
            </a:r>
          </a:p>
        </p:txBody>
      </p:sp>
    </p:spTree>
  </p:cSld>
  <p:clrMapOvr>
    <a:masterClrMapping/>
  </p:clrMapOvr>
  <p:transition xmlns:p14="http://schemas.microsoft.com/office/powerpoint/2010/main" spd="med" advClick="1" p14:dur="1000"/>
</p:sld>
</file>

<file path=ppt/slides/slide1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8" name="Shape 1558"/>
          <p:cNvSpPr/>
          <p:nvPr>
            <p:ph type="title"/>
          </p:nvPr>
        </p:nvSpPr>
        <p:spPr>
          <a:prstGeom prst="rect">
            <a:avLst/>
          </a:prstGeom>
        </p:spPr>
        <p:txBody>
          <a:bodyPr/>
          <a:lstStyle/>
          <a:p>
            <a:pPr/>
            <a:r>
              <a:t>No unjustified 3D example: Time-series data</a:t>
            </a:r>
          </a:p>
        </p:txBody>
      </p:sp>
      <p:sp>
        <p:nvSpPr>
          <p:cNvPr id="1559" name="Shape 1559"/>
          <p:cNvSpPr/>
          <p:nvPr>
            <p:ph type="body" idx="1"/>
          </p:nvPr>
        </p:nvSpPr>
        <p:spPr>
          <a:prstGeom prst="rect">
            <a:avLst/>
          </a:prstGeom>
        </p:spPr>
        <p:txBody>
          <a:bodyPr/>
          <a:lstStyle>
            <a:lvl1pPr marL="793376" indent="-336176"/>
          </a:lstStyle>
          <a:p>
            <a:pPr/>
            <a:r>
              <a:t>extruded curves: detailed comparisons impossible</a:t>
            </a:r>
          </a:p>
        </p:txBody>
      </p:sp>
      <p:sp>
        <p:nvSpPr>
          <p:cNvPr id="1560" name="Shape 1560"/>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61" name="droppedImage.png"/>
          <p:cNvPicPr>
            <a:picLocks noChangeAspect="1"/>
          </p:cNvPicPr>
          <p:nvPr/>
        </p:nvPicPr>
        <p:blipFill>
          <a:blip r:embed="rId3">
            <a:extLst/>
          </a:blip>
          <a:stretch>
            <a:fillRect/>
          </a:stretch>
        </p:blipFill>
        <p:spPr>
          <a:xfrm>
            <a:off x="4610100" y="2120900"/>
            <a:ext cx="7340600" cy="5886780"/>
          </a:xfrm>
          <a:prstGeom prst="rect">
            <a:avLst/>
          </a:prstGeom>
          <a:ln w="12700">
            <a:miter lim="400000"/>
          </a:ln>
        </p:spPr>
      </p:pic>
      <p:sp>
        <p:nvSpPr>
          <p:cNvPr id="1562" name="Shape 1562"/>
          <p:cNvSpPr/>
          <p:nvPr/>
        </p:nvSpPr>
        <p:spPr>
          <a:xfrm>
            <a:off x="407269" y="8314156"/>
            <a:ext cx="15062201" cy="95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2800">
                <a:hlinkClick r:id="rId4" invalidUrl="" action="" tgtFrame="" tooltip="" history="1" highlightClick="0" endSnd="0"/>
              </a:defRPr>
            </a:lvl1pPr>
          </a:lstStyle>
          <a:p>
            <a:pPr>
              <a:defRPr i="0"/>
            </a:pPr>
            <a:r>
              <a:rPr i="1">
                <a:hlinkClick r:id="rId4" invalidUrl="" action="" tgtFrame="" tooltip="" history="1" highlightClick="0" endSnd="0"/>
              </a:rPr>
              <a:t>[Cluster and Calendar based Visualization of Time Series Data. van Wijk and van Selow, Proc. InfoVis 99.]</a:t>
            </a:r>
            <a:endParaRPr i="1"/>
          </a:p>
        </p:txBody>
      </p:sp>
    </p:spTree>
  </p:cSld>
  <p:clrMapOvr>
    <a:masterClrMapping/>
  </p:clrMapOvr>
  <p:transition xmlns:p14="http://schemas.microsoft.com/office/powerpoint/2010/main" spd="med" advClick="1" p14:dur="1000"/>
</p:sld>
</file>

<file path=ppt/slides/slide1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6" name="Shape 1566"/>
          <p:cNvSpPr/>
          <p:nvPr>
            <p:ph type="title"/>
          </p:nvPr>
        </p:nvSpPr>
        <p:spPr>
          <a:prstGeom prst="rect">
            <a:avLst/>
          </a:prstGeom>
        </p:spPr>
        <p:txBody>
          <a:bodyPr/>
          <a:lstStyle/>
          <a:p>
            <a:pPr/>
            <a:r>
              <a:t>No unjustified 3D example: Transform for new data abstraction</a:t>
            </a:r>
          </a:p>
        </p:txBody>
      </p:sp>
      <p:sp>
        <p:nvSpPr>
          <p:cNvPr id="1567" name="Shape 1567"/>
          <p:cNvSpPr/>
          <p:nvPr>
            <p:ph type="body" idx="1"/>
          </p:nvPr>
        </p:nvSpPr>
        <p:spPr>
          <a:prstGeom prst="rect">
            <a:avLst/>
          </a:prstGeom>
        </p:spPr>
        <p:txBody>
          <a:bodyPr/>
          <a:lstStyle/>
          <a:p>
            <a:pPr marL="793376" indent="-336176"/>
            <a:r>
              <a:t>derived data: cluster hierarchy </a:t>
            </a:r>
          </a:p>
          <a:p>
            <a:pPr marL="793376" indent="-336176"/>
            <a:r>
              <a:t>juxtapose multiple views: calendar, superimposed 2D curves</a:t>
            </a:r>
          </a:p>
        </p:txBody>
      </p:sp>
      <p:sp>
        <p:nvSpPr>
          <p:cNvPr id="1568" name="Shape 1568"/>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69" name="Shape 1569"/>
          <p:cNvSpPr/>
          <p:nvPr/>
        </p:nvSpPr>
        <p:spPr>
          <a:xfrm>
            <a:off x="407269" y="8314156"/>
            <a:ext cx="15062201" cy="95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2800">
                <a:hlinkClick r:id="rId2" invalidUrl="" action="" tgtFrame="" tooltip="" history="1" highlightClick="0" endSnd="0"/>
              </a:defRPr>
            </a:lvl1pPr>
          </a:lstStyle>
          <a:p>
            <a:pPr>
              <a:defRPr i="0"/>
            </a:pPr>
            <a:r>
              <a:rPr i="1">
                <a:hlinkClick r:id="rId2" invalidUrl="" action="" tgtFrame="" tooltip="" history="1" highlightClick="0" endSnd="0"/>
              </a:rPr>
              <a:t>[Cluster and Calendar based Visualization of Time Series Data. van Wijk and van Selow, Proc. InfoVis 99.]</a:t>
            </a:r>
            <a:endParaRPr i="1"/>
          </a:p>
        </p:txBody>
      </p:sp>
      <p:pic>
        <p:nvPicPr>
          <p:cNvPr id="1570" name="clustcalendar-2d-people.png"/>
          <p:cNvPicPr>
            <a:picLocks noChangeAspect="1"/>
          </p:cNvPicPr>
          <p:nvPr/>
        </p:nvPicPr>
        <p:blipFill>
          <a:blip r:embed="rId3">
            <a:extLst/>
          </a:blip>
          <a:stretch>
            <a:fillRect/>
          </a:stretch>
        </p:blipFill>
        <p:spPr>
          <a:xfrm>
            <a:off x="2717800" y="2565400"/>
            <a:ext cx="9169400" cy="5580440"/>
          </a:xfrm>
          <a:prstGeom prst="rect">
            <a:avLst/>
          </a:prstGeom>
          <a:ln w="12700">
            <a:miter lim="400000"/>
          </a:ln>
        </p:spPr>
      </p:pic>
    </p:spTree>
  </p:cSld>
  <p:clrMapOvr>
    <a:masterClrMapping/>
  </p:clrMapOvr>
  <p:transition xmlns:p14="http://schemas.microsoft.com/office/powerpoint/2010/main" spd="med" advClick="1" p14:dur="1000"/>
</p:sld>
</file>

<file path=ppt/slides/slide1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2" name="Shape 1572"/>
          <p:cNvSpPr/>
          <p:nvPr>
            <p:ph type="title"/>
          </p:nvPr>
        </p:nvSpPr>
        <p:spPr>
          <a:prstGeom prst="rect">
            <a:avLst/>
          </a:prstGeom>
        </p:spPr>
        <p:txBody>
          <a:bodyPr/>
          <a:lstStyle/>
          <a:p>
            <a:pPr/>
            <a:r>
              <a:t>Justified 3D: shape perception</a:t>
            </a:r>
          </a:p>
        </p:txBody>
      </p:sp>
      <p:sp>
        <p:nvSpPr>
          <p:cNvPr id="1573" name="Shape 1573"/>
          <p:cNvSpPr/>
          <p:nvPr>
            <p:ph type="body" sz="half" idx="1"/>
          </p:nvPr>
        </p:nvSpPr>
        <p:spPr>
          <a:xfrm>
            <a:off x="419100" y="1104900"/>
            <a:ext cx="6718300" cy="8039100"/>
          </a:xfrm>
          <a:prstGeom prst="rect">
            <a:avLst/>
          </a:prstGeom>
        </p:spPr>
        <p:txBody>
          <a:bodyPr/>
          <a:lstStyle>
            <a:lvl1pPr marL="793376" indent="-336176"/>
            <a:lvl2pPr marL="1173480" indent="-259080"/>
          </a:lstStyle>
          <a:p>
            <a:pPr/>
            <a:r>
              <a:t>benefits outweigh costs when task is shape perception for 3D spatial data</a:t>
            </a:r>
          </a:p>
          <a:p>
            <a:pPr lvl="1"/>
            <a:r>
              <a:t>interactive navigation supports synthesis across many viewpoints </a:t>
            </a:r>
          </a:p>
        </p:txBody>
      </p:sp>
      <p:sp>
        <p:nvSpPr>
          <p:cNvPr id="1574" name="Shape 1574"/>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75" name="Li2007-fig9.png"/>
          <p:cNvPicPr>
            <a:picLocks noChangeAspect="1"/>
          </p:cNvPicPr>
          <p:nvPr/>
        </p:nvPicPr>
        <p:blipFill>
          <a:blip r:embed="rId2">
            <a:extLst/>
          </a:blip>
          <a:stretch>
            <a:fillRect/>
          </a:stretch>
        </p:blipFill>
        <p:spPr>
          <a:xfrm>
            <a:off x="8073011" y="4013200"/>
            <a:ext cx="7344789" cy="4343400"/>
          </a:xfrm>
          <a:prstGeom prst="rect">
            <a:avLst/>
          </a:prstGeom>
          <a:ln w="12700">
            <a:miter lim="400000"/>
          </a:ln>
        </p:spPr>
      </p:pic>
      <p:grpSp>
        <p:nvGrpSpPr>
          <p:cNvPr id="1578" name="Group 1578"/>
          <p:cNvGrpSpPr/>
          <p:nvPr/>
        </p:nvGrpSpPr>
        <p:grpSpPr>
          <a:xfrm>
            <a:off x="9436100" y="1113589"/>
            <a:ext cx="2806700" cy="2952199"/>
            <a:chOff x="0" y="0"/>
            <a:chExt cx="2806700" cy="2952197"/>
          </a:xfrm>
        </p:grpSpPr>
        <p:pic>
          <p:nvPicPr>
            <p:cNvPr id="1576" name="pasted-image.pdf"/>
            <p:cNvPicPr>
              <a:picLocks noChangeAspect="1"/>
            </p:cNvPicPr>
            <p:nvPr/>
          </p:nvPicPr>
          <p:blipFill>
            <a:blip r:embed="rId3">
              <a:extLst/>
            </a:blip>
            <a:srcRect l="80859" t="73149" r="3593" b="4903"/>
            <a:stretch>
              <a:fillRect/>
            </a:stretch>
          </p:blipFill>
          <p:spPr>
            <a:xfrm>
              <a:off x="0" y="893010"/>
              <a:ext cx="2806700" cy="2059188"/>
            </a:xfrm>
            <a:prstGeom prst="rect">
              <a:avLst/>
            </a:prstGeom>
            <a:ln w="12700" cap="flat">
              <a:noFill/>
              <a:miter lim="400000"/>
            </a:ln>
            <a:effectLst/>
          </p:spPr>
        </p:pic>
        <p:pic>
          <p:nvPicPr>
            <p:cNvPr id="1577" name="pasted-image.pdf"/>
            <p:cNvPicPr>
              <a:picLocks noChangeAspect="1"/>
            </p:cNvPicPr>
            <p:nvPr/>
          </p:nvPicPr>
          <p:blipFill>
            <a:blip r:embed="rId3">
              <a:extLst/>
            </a:blip>
            <a:srcRect l="74609" t="6255" r="15000" b="87430"/>
            <a:stretch>
              <a:fillRect/>
            </a:stretch>
          </p:blipFill>
          <p:spPr>
            <a:xfrm>
              <a:off x="25400" y="0"/>
              <a:ext cx="2667000" cy="842211"/>
            </a:xfrm>
            <a:prstGeom prst="rect">
              <a:avLst/>
            </a:prstGeom>
            <a:ln w="12700" cap="flat">
              <a:noFill/>
              <a:miter lim="400000"/>
            </a:ln>
            <a:effectLst/>
          </p:spPr>
        </p:pic>
      </p:grpSp>
      <p:sp>
        <p:nvSpPr>
          <p:cNvPr id="1579" name="Shape 1579"/>
          <p:cNvSpPr/>
          <p:nvPr/>
        </p:nvSpPr>
        <p:spPr>
          <a:xfrm>
            <a:off x="7823200" y="8382000"/>
            <a:ext cx="8509000" cy="711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200">
                <a:uFill>
                  <a:solidFill>
                    <a:srgbClr val="000000"/>
                  </a:solidFill>
                </a:uFill>
              </a:defRPr>
            </a:lvl1pPr>
          </a:lstStyle>
          <a:p>
            <a:pPr/>
            <a:r>
              <a:t>[Image-Based Streamline Generation and Rendering. Li and Shen. IEEE Trans. Visualization and Computer Graphics (TVCG) 13:3 (2007), 630–640.]</a:t>
            </a:r>
          </a:p>
        </p:txBody>
      </p:sp>
    </p:spTree>
  </p:cSld>
  <p:clrMapOvr>
    <a:masterClrMapping/>
  </p:clrMapOvr>
  <p:transition xmlns:p14="http://schemas.microsoft.com/office/powerpoint/2010/main" spd="med" advClick="1" p14:dur="1000"/>
</p:sld>
</file>

<file path=ppt/slides/slide1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1" name="Shape 1581"/>
          <p:cNvSpPr/>
          <p:nvPr>
            <p:ph type="title"/>
          </p:nvPr>
        </p:nvSpPr>
        <p:spPr>
          <a:prstGeom prst="rect">
            <a:avLst/>
          </a:prstGeom>
        </p:spPr>
        <p:txBody>
          <a:bodyPr/>
          <a:lstStyle/>
          <a:p>
            <a:pPr/>
            <a:r>
              <a:t>Justified 3D: Economic growth curve</a:t>
            </a:r>
          </a:p>
        </p:txBody>
      </p:sp>
      <p:sp>
        <p:nvSpPr>
          <p:cNvPr id="1582" name="Shape 1582"/>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83" name="Screen Shot 2016-08-30 at 12.44.49 AM.png"/>
          <p:cNvPicPr>
            <a:picLocks noChangeAspect="1"/>
          </p:cNvPicPr>
          <p:nvPr/>
        </p:nvPicPr>
        <p:blipFill>
          <a:blip r:embed="rId2">
            <a:extLst/>
          </a:blip>
          <a:stretch>
            <a:fillRect/>
          </a:stretch>
        </p:blipFill>
        <p:spPr>
          <a:xfrm>
            <a:off x="2755663" y="1054100"/>
            <a:ext cx="10959666" cy="7219202"/>
          </a:xfrm>
          <a:prstGeom prst="rect">
            <a:avLst/>
          </a:prstGeom>
          <a:ln w="12700">
            <a:miter lim="400000"/>
          </a:ln>
        </p:spPr>
      </p:pic>
      <p:sp>
        <p:nvSpPr>
          <p:cNvPr id="1584" name="Shape 1584"/>
          <p:cNvSpPr/>
          <p:nvPr/>
        </p:nvSpPr>
        <p:spPr>
          <a:xfrm>
            <a:off x="227499" y="8382000"/>
            <a:ext cx="16104701" cy="118817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3400" u="sng">
                <a:uFill>
                  <a:solidFill>
                    <a:srgbClr val="000000"/>
                  </a:solidFill>
                </a:uFill>
                <a:hlinkClick r:id="rId3" invalidUrl="" action="" tgtFrame="" tooltip="" history="1" highlightClick="0" endSnd="0"/>
              </a:defRPr>
            </a:lvl1pPr>
          </a:lstStyle>
          <a:p>
            <a:pPr>
              <a:defRPr u="none"/>
            </a:pPr>
            <a:r>
              <a:rPr u="sng">
                <a:hlinkClick r:id="rId3" invalidUrl="" action="" tgtFrame="" tooltip="" history="1" highlightClick="0" endSnd="0"/>
              </a:rPr>
              <a:t>http://www.nytimes.com/interactive/2015/03/19/upshot/3d-yield-curve-economic-growth.html</a:t>
            </a:r>
          </a:p>
        </p:txBody>
      </p:sp>
    </p:spTree>
  </p:cSld>
  <p:clrMapOvr>
    <a:masterClrMapping/>
  </p:clrMapOvr>
  <p:transition xmlns:p14="http://schemas.microsoft.com/office/powerpoint/2010/main" spd="med" advClick="1" p14:dur="1000"/>
</p:sld>
</file>

<file path=ppt/slides/slide1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6" name="Shape 1586"/>
          <p:cNvSpPr/>
          <p:nvPr>
            <p:ph type="title"/>
          </p:nvPr>
        </p:nvSpPr>
        <p:spPr>
          <a:prstGeom prst="rect">
            <a:avLst/>
          </a:prstGeom>
        </p:spPr>
        <p:txBody>
          <a:bodyPr/>
          <a:lstStyle>
            <a:lvl1pPr>
              <a:defRPr>
                <a:latin typeface="+mn-lt"/>
                <a:ea typeface="+mn-ea"/>
                <a:cs typeface="+mn-cs"/>
                <a:sym typeface="Rockwell"/>
              </a:defRPr>
            </a:lvl1pPr>
          </a:lstStyle>
          <a:p>
            <a:pPr/>
            <a:r>
              <a:t>No unjustified 3D</a:t>
            </a:r>
          </a:p>
        </p:txBody>
      </p:sp>
      <p:sp>
        <p:nvSpPr>
          <p:cNvPr id="1587" name="Shape 1587"/>
          <p:cNvSpPr/>
          <p:nvPr>
            <p:ph type="body" idx="1"/>
          </p:nvPr>
        </p:nvSpPr>
        <p:spPr>
          <a:prstGeom prst="rect">
            <a:avLst/>
          </a:prstGeom>
        </p:spPr>
        <p:txBody>
          <a:bodyPr/>
          <a:lstStyle/>
          <a:p>
            <a:pPr marL="793376" indent="-336176"/>
            <a:r>
              <a:t>3D legitimate for true 3D spatial data</a:t>
            </a:r>
          </a:p>
          <a:p>
            <a:pPr marL="793376" indent="-336176"/>
            <a:r>
              <a:t>3D needs very careful justification </a:t>
            </a:r>
            <a:r>
              <a:rPr>
                <a:solidFill>
                  <a:srgbClr val="FF2600"/>
                </a:solidFill>
                <a:uFill>
                  <a:solidFill>
                    <a:srgbClr val="FF2600"/>
                  </a:solidFill>
                </a:uFill>
              </a:rPr>
              <a:t>for abstract data</a:t>
            </a:r>
          </a:p>
          <a:p>
            <a:pPr lvl="1" marL="1173480" indent="-259080"/>
            <a:r>
              <a:t> enthusiasm in 1990s, but now skepticism</a:t>
            </a:r>
          </a:p>
          <a:p>
            <a:pPr lvl="1" marL="1173480" indent="-259080"/>
            <a:r>
              <a:t> be especially careful with 3D for point clouds or networks</a:t>
            </a:r>
          </a:p>
        </p:txBody>
      </p:sp>
      <p:sp>
        <p:nvSpPr>
          <p:cNvPr id="1588" name="Shape 1588"/>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89" name="droppedImage.png"/>
          <p:cNvPicPr>
            <a:picLocks noChangeAspect="1"/>
          </p:cNvPicPr>
          <p:nvPr/>
        </p:nvPicPr>
        <p:blipFill>
          <a:blip r:embed="rId2">
            <a:extLst/>
          </a:blip>
          <a:srcRect l="44" t="0" r="0" b="10501"/>
          <a:stretch>
            <a:fillRect/>
          </a:stretch>
        </p:blipFill>
        <p:spPr>
          <a:xfrm>
            <a:off x="5765800" y="4102100"/>
            <a:ext cx="5011634" cy="4038600"/>
          </a:xfrm>
          <a:prstGeom prst="rect">
            <a:avLst/>
          </a:prstGeom>
          <a:ln w="12700">
            <a:miter lim="400000"/>
          </a:ln>
        </p:spPr>
      </p:pic>
      <p:sp>
        <p:nvSpPr>
          <p:cNvPr id="1590" name="Shape 1590"/>
          <p:cNvSpPr/>
          <p:nvPr/>
        </p:nvSpPr>
        <p:spPr>
          <a:xfrm>
            <a:off x="407269" y="8191125"/>
            <a:ext cx="19126201" cy="95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2800">
                <a:hlinkClick r:id="rId3" invalidUrl="" action="" tgtFrame="" tooltip="" history="1" highlightClick="0" endSnd="0"/>
              </a:defRPr>
            </a:lvl1pPr>
          </a:lstStyle>
          <a:p>
            <a:pPr>
              <a:defRPr i="0"/>
            </a:pPr>
            <a:r>
              <a:rPr i="1">
                <a:hlinkClick r:id="rId3" invalidUrl="" action="" tgtFrame="" tooltip="" history="1" highlightClick="0" endSnd="0"/>
              </a:rPr>
              <a:t>[WEBPATH-a three dimensional Web history. Frecon and Smith. Proc. InfoVis 1999]</a:t>
            </a:r>
            <a:endParaRPr i="1"/>
          </a:p>
        </p:txBody>
      </p:sp>
    </p:spTree>
  </p:cSld>
  <p:clrMapOvr>
    <a:masterClrMapping/>
  </p:clrMapOvr>
  <p:transition xmlns:p14="http://schemas.microsoft.com/office/powerpoint/2010/main" spd="med" advClick="1" p14:dur="1000"/>
</p:sld>
</file>

<file path=ppt/slides/slide1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2" name="Shape 1592"/>
          <p:cNvSpPr/>
          <p:nvPr>
            <p:ph type="title"/>
          </p:nvPr>
        </p:nvSpPr>
        <p:spPr>
          <a:prstGeom prst="rect">
            <a:avLst/>
          </a:prstGeom>
        </p:spPr>
        <p:txBody>
          <a:bodyPr/>
          <a:lstStyle>
            <a:lvl1pPr>
              <a:defRPr>
                <a:latin typeface="+mn-lt"/>
                <a:ea typeface="+mn-ea"/>
                <a:cs typeface="+mn-cs"/>
                <a:sym typeface="Rockwell"/>
              </a:defRPr>
            </a:lvl1pPr>
          </a:lstStyle>
          <a:p>
            <a:pPr/>
            <a:r>
              <a:t>No unjustified 2D</a:t>
            </a:r>
          </a:p>
        </p:txBody>
      </p:sp>
      <p:sp>
        <p:nvSpPr>
          <p:cNvPr id="1593" name="Shape 1593"/>
          <p:cNvSpPr/>
          <p:nvPr>
            <p:ph type="body" idx="1"/>
          </p:nvPr>
        </p:nvSpPr>
        <p:spPr>
          <a:xfrm>
            <a:off x="419100" y="1104900"/>
            <a:ext cx="10591800" cy="8039100"/>
          </a:xfrm>
          <a:prstGeom prst="rect">
            <a:avLst/>
          </a:prstGeom>
        </p:spPr>
        <p:txBody>
          <a:bodyPr/>
          <a:lstStyle/>
          <a:p>
            <a:pPr marL="793376" indent="-336176"/>
            <a:r>
              <a:t>consider whether network data requires 2D spatial layout</a:t>
            </a:r>
          </a:p>
          <a:p>
            <a:pPr lvl="1" marL="1173480" indent="-259080"/>
            <a:r>
              <a:t>especially if reading text is central to task!</a:t>
            </a:r>
          </a:p>
          <a:p>
            <a:pPr lvl="1" marL="1173480" indent="-259080"/>
            <a:r>
              <a:t>arranging as network means lower information density and harder label lookup compared to text lists</a:t>
            </a:r>
          </a:p>
          <a:p>
            <a:pPr marL="793376" indent="-336176"/>
            <a:r>
              <a:t>benefits outweigh costs when topological structure/context important for task</a:t>
            </a:r>
          </a:p>
          <a:p>
            <a:pPr lvl="1" marL="1173480" indent="-259080"/>
            <a:r>
              <a:t>be especially careful for search results, document collections, ontologies</a:t>
            </a:r>
          </a:p>
        </p:txBody>
      </p:sp>
      <p:sp>
        <p:nvSpPr>
          <p:cNvPr id="1594" name="Shape 1594"/>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95" name="fig3.6.pdf"/>
          <p:cNvPicPr>
            <a:picLocks noChangeAspect="1"/>
          </p:cNvPicPr>
          <p:nvPr/>
        </p:nvPicPr>
        <p:blipFill>
          <a:blip r:embed="rId2">
            <a:extLst/>
          </a:blip>
          <a:srcRect l="28883" t="0" r="25685" b="92558"/>
          <a:stretch>
            <a:fillRect/>
          </a:stretch>
        </p:blipFill>
        <p:spPr>
          <a:xfrm>
            <a:off x="10971796" y="976561"/>
            <a:ext cx="5003801" cy="1144339"/>
          </a:xfrm>
          <a:prstGeom prst="rect">
            <a:avLst/>
          </a:prstGeom>
          <a:ln w="12700">
            <a:miter lim="400000"/>
          </a:ln>
        </p:spPr>
      </p:pic>
      <p:pic>
        <p:nvPicPr>
          <p:cNvPr id="1596" name="fig3.6.pdf"/>
          <p:cNvPicPr>
            <a:picLocks noChangeAspect="1"/>
          </p:cNvPicPr>
          <p:nvPr/>
        </p:nvPicPr>
        <p:blipFill>
          <a:blip r:embed="rId2">
            <a:extLst/>
          </a:blip>
          <a:srcRect l="1095" t="54105" r="44595" b="16492"/>
          <a:stretch>
            <a:fillRect/>
          </a:stretch>
        </p:blipFill>
        <p:spPr>
          <a:xfrm>
            <a:off x="11378196" y="1928943"/>
            <a:ext cx="5143501" cy="3887657"/>
          </a:xfrm>
          <a:prstGeom prst="rect">
            <a:avLst/>
          </a:prstGeom>
          <a:ln w="12700">
            <a:miter lim="400000"/>
          </a:ln>
        </p:spPr>
      </p:pic>
    </p:spTree>
  </p:cSld>
  <p:clrMapOvr>
    <a:masterClrMapping/>
  </p:clrMapOvr>
  <p:transition xmlns:p14="http://schemas.microsoft.com/office/powerpoint/2010/main" spd="med" advClick="1" p14:dur="1000"/>
</p:sld>
</file>

<file path=ppt/slides/slide1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8" name="Shape 1598"/>
          <p:cNvSpPr/>
          <p:nvPr>
            <p:ph type="title"/>
          </p:nvPr>
        </p:nvSpPr>
        <p:spPr>
          <a:prstGeom prst="rect">
            <a:avLst/>
          </a:prstGeom>
        </p:spPr>
        <p:txBody>
          <a:bodyPr/>
          <a:lstStyle>
            <a:lvl1pPr>
              <a:defRPr>
                <a:latin typeface="+mn-lt"/>
                <a:ea typeface="+mn-ea"/>
                <a:cs typeface="+mn-cs"/>
                <a:sym typeface="Rockwell"/>
              </a:defRPr>
            </a:lvl1pPr>
          </a:lstStyle>
          <a:p>
            <a:pPr/>
            <a:r>
              <a:t>Eyes beat memory</a:t>
            </a:r>
          </a:p>
        </p:txBody>
      </p:sp>
      <p:sp>
        <p:nvSpPr>
          <p:cNvPr id="1599" name="Shape 1599"/>
          <p:cNvSpPr/>
          <p:nvPr>
            <p:ph type="body" idx="1"/>
          </p:nvPr>
        </p:nvSpPr>
        <p:spPr>
          <a:prstGeom prst="rect">
            <a:avLst/>
          </a:prstGeom>
        </p:spPr>
        <p:txBody>
          <a:bodyPr/>
          <a:lstStyle/>
          <a:p>
            <a:pPr marL="793376" indent="-336176"/>
            <a:r>
              <a:t>principle: external cognition vs. internal memory </a:t>
            </a:r>
          </a:p>
          <a:p>
            <a:pPr lvl="1" marL="1173480" indent="-259080"/>
            <a:r>
              <a:t>easy to compare by moving eyes between side-by-side views</a:t>
            </a:r>
          </a:p>
          <a:p>
            <a:pPr lvl="1" marL="1173480" indent="-259080"/>
            <a:r>
              <a:t>harder to compare visible item to memory of what you saw</a:t>
            </a:r>
          </a:p>
          <a:p>
            <a:pPr marL="793376" indent="-336176"/>
            <a:r>
              <a:t>implications for animation</a:t>
            </a:r>
          </a:p>
          <a:p>
            <a:pPr lvl="1" marL="1173480" indent="-259080"/>
            <a:r>
              <a:t>great for choreographed storytelling</a:t>
            </a:r>
          </a:p>
          <a:p>
            <a:pPr lvl="1" marL="1173480" indent="-259080"/>
            <a:r>
              <a:t>great for transitions between two states</a:t>
            </a:r>
          </a:p>
          <a:p>
            <a:pPr lvl="1" marL="1173480" indent="-259080"/>
            <a:r>
              <a:t>poor for many states with changes everywhere</a:t>
            </a:r>
          </a:p>
          <a:p>
            <a:pPr lvl="2" marL="1635369" indent="-263769"/>
            <a:r>
              <a:t>consider small multiples instead</a:t>
            </a:r>
          </a:p>
        </p:txBody>
      </p:sp>
      <p:sp>
        <p:nvSpPr>
          <p:cNvPr id="1600" name="Shape 1600"/>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603" name="Group 1603"/>
          <p:cNvGrpSpPr/>
          <p:nvPr/>
        </p:nvGrpSpPr>
        <p:grpSpPr>
          <a:xfrm>
            <a:off x="3009900" y="6388100"/>
            <a:ext cx="9742190" cy="571500"/>
            <a:chOff x="0" y="0"/>
            <a:chExt cx="9742189" cy="571500"/>
          </a:xfrm>
        </p:grpSpPr>
        <p:sp>
          <p:nvSpPr>
            <p:cNvPr id="1601" name="Shape 1601"/>
            <p:cNvSpPr/>
            <p:nvPr/>
          </p:nvSpPr>
          <p:spPr>
            <a:xfrm>
              <a:off x="0" y="0"/>
              <a:ext cx="1078794"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spcBef>
                  <a:spcPts val="800"/>
                </a:spcBef>
                <a:defRPr sz="3400">
                  <a:solidFill>
                    <a:srgbClr val="FF2600"/>
                  </a:solidFill>
                  <a:uFill>
                    <a:solidFill>
                      <a:srgbClr val="FF2600"/>
                    </a:solidFill>
                  </a:uFill>
                </a:defRPr>
              </a:lvl1pPr>
            </a:lstStyle>
            <a:p>
              <a:pPr/>
              <a:r>
                <a:t>literal</a:t>
              </a:r>
            </a:p>
          </p:txBody>
        </p:sp>
        <p:sp>
          <p:nvSpPr>
            <p:cNvPr id="1602" name="Shape 1602"/>
            <p:cNvSpPr/>
            <p:nvPr/>
          </p:nvSpPr>
          <p:spPr>
            <a:xfrm>
              <a:off x="8255000" y="0"/>
              <a:ext cx="1487190"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spcBef>
                  <a:spcPts val="800"/>
                </a:spcBef>
                <a:defRPr sz="3400">
                  <a:solidFill>
                    <a:srgbClr val="FF2600"/>
                  </a:solidFill>
                  <a:uFill>
                    <a:solidFill>
                      <a:srgbClr val="FF2600"/>
                    </a:solidFill>
                  </a:uFill>
                </a:defRPr>
              </a:lvl1pPr>
            </a:lstStyle>
            <a:p>
              <a:pPr/>
              <a:r>
                <a:t>abstract</a:t>
              </a:r>
            </a:p>
          </p:txBody>
        </p:sp>
      </p:grpSp>
      <p:grpSp>
        <p:nvGrpSpPr>
          <p:cNvPr id="1609" name="Group 1609"/>
          <p:cNvGrpSpPr/>
          <p:nvPr/>
        </p:nvGrpSpPr>
        <p:grpSpPr>
          <a:xfrm>
            <a:off x="2895600" y="7150100"/>
            <a:ext cx="10236200" cy="1219200"/>
            <a:chOff x="0" y="0"/>
            <a:chExt cx="10236200" cy="1219200"/>
          </a:xfrm>
        </p:grpSpPr>
        <p:sp>
          <p:nvSpPr>
            <p:cNvPr id="1604" name="Shape 1604"/>
            <p:cNvSpPr/>
            <p:nvPr/>
          </p:nvSpPr>
          <p:spPr>
            <a:xfrm>
              <a:off x="0" y="736600"/>
              <a:ext cx="10236200" cy="0"/>
            </a:xfrm>
            <a:prstGeom prst="line">
              <a:avLst/>
            </a:prstGeom>
            <a:noFill/>
            <a:ln w="38100" cap="flat">
              <a:solidFill>
                <a:srgbClr val="009193"/>
              </a:solidFill>
              <a:prstDash val="solid"/>
              <a:miter lim="400000"/>
              <a:headEnd type="stealth" w="med" len="med"/>
              <a:tail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p>
          </p:txBody>
        </p:sp>
        <p:sp>
          <p:nvSpPr>
            <p:cNvPr id="1605" name="Shape 1605"/>
            <p:cNvSpPr/>
            <p:nvPr/>
          </p:nvSpPr>
          <p:spPr>
            <a:xfrm>
              <a:off x="228600" y="647700"/>
              <a:ext cx="3696792"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spcBef>
                  <a:spcPts val="800"/>
                </a:spcBef>
                <a:defRPr sz="3400">
                  <a:solidFill>
                    <a:srgbClr val="011993"/>
                  </a:solidFill>
                  <a:uFill>
                    <a:solidFill>
                      <a:srgbClr val="011993"/>
                    </a:solidFill>
                  </a:uFill>
                </a:defRPr>
              </a:lvl1pPr>
            </a:lstStyle>
            <a:p>
              <a:pPr/>
              <a:r>
                <a:t>show time with time</a:t>
              </a:r>
            </a:p>
          </p:txBody>
        </p:sp>
        <p:sp>
          <p:nvSpPr>
            <p:cNvPr id="1606" name="Shape 1606"/>
            <p:cNvSpPr/>
            <p:nvPr/>
          </p:nvSpPr>
          <p:spPr>
            <a:xfrm>
              <a:off x="5969000" y="647700"/>
              <a:ext cx="3880855"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spcBef>
                  <a:spcPts val="800"/>
                </a:spcBef>
                <a:defRPr sz="3400">
                  <a:solidFill>
                    <a:srgbClr val="011993"/>
                  </a:solidFill>
                  <a:uFill>
                    <a:solidFill>
                      <a:srgbClr val="011993"/>
                    </a:solidFill>
                  </a:uFill>
                </a:defRPr>
              </a:lvl1pPr>
            </a:lstStyle>
            <a:p>
              <a:pPr/>
              <a:r>
                <a:t>show time with space</a:t>
              </a:r>
            </a:p>
          </p:txBody>
        </p:sp>
        <p:sp>
          <p:nvSpPr>
            <p:cNvPr id="1607" name="Shape 1607"/>
            <p:cNvSpPr/>
            <p:nvPr/>
          </p:nvSpPr>
          <p:spPr>
            <a:xfrm>
              <a:off x="228600" y="0"/>
              <a:ext cx="1793541"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spcBef>
                  <a:spcPts val="800"/>
                </a:spcBef>
                <a:defRPr sz="3400">
                  <a:solidFill>
                    <a:srgbClr val="011993"/>
                  </a:solidFill>
                  <a:uFill>
                    <a:solidFill>
                      <a:srgbClr val="011993"/>
                    </a:solidFill>
                  </a:uFill>
                </a:defRPr>
              </a:lvl1pPr>
            </a:lstStyle>
            <a:p>
              <a:pPr/>
              <a:r>
                <a:t>animation</a:t>
              </a:r>
            </a:p>
          </p:txBody>
        </p:sp>
        <p:sp>
          <p:nvSpPr>
            <p:cNvPr id="1608" name="Shape 1608"/>
            <p:cNvSpPr/>
            <p:nvPr/>
          </p:nvSpPr>
          <p:spPr>
            <a:xfrm>
              <a:off x="7264400" y="50800"/>
              <a:ext cx="2642804"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spcBef>
                  <a:spcPts val="800"/>
                </a:spcBef>
                <a:defRPr sz="3400">
                  <a:solidFill>
                    <a:srgbClr val="011993"/>
                  </a:solidFill>
                  <a:uFill>
                    <a:solidFill>
                      <a:srgbClr val="011993"/>
                    </a:solidFill>
                  </a:uFill>
                </a:defRPr>
              </a:lvl1pPr>
            </a:lstStyle>
            <a:p>
              <a:pPr/>
              <a:r>
                <a:t>small multiples</a:t>
              </a:r>
            </a:p>
          </p:txBody>
        </p:sp>
      </p:gr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8" name="Shape 358"/>
          <p:cNvSpPr/>
          <p:nvPr>
            <p:ph type="title"/>
          </p:nvPr>
        </p:nvSpPr>
        <p:spPr>
          <a:prstGeom prst="rect">
            <a:avLst/>
          </a:prstGeom>
        </p:spPr>
        <p:txBody>
          <a:bodyPr/>
          <a:lstStyle/>
          <a:p>
            <a:pPr/>
            <a:r>
              <a:t>Dataset and data types</a:t>
            </a:r>
          </a:p>
        </p:txBody>
      </p:sp>
      <p:sp>
        <p:nvSpPr>
          <p:cNvPr id="359" name="Shape 35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0" name="fig2.1d.pdf"/>
          <p:cNvPicPr>
            <a:picLocks noChangeAspect="1"/>
          </p:cNvPicPr>
          <p:nvPr/>
        </p:nvPicPr>
        <p:blipFill>
          <a:blip r:embed="rId2">
            <a:extLst/>
          </a:blip>
          <a:stretch>
            <a:fillRect/>
          </a:stretch>
        </p:blipFill>
        <p:spPr>
          <a:xfrm>
            <a:off x="520700" y="6511565"/>
            <a:ext cx="7516678" cy="2286001"/>
          </a:xfrm>
          <a:prstGeom prst="rect">
            <a:avLst/>
          </a:prstGeom>
          <a:ln w="12700">
            <a:miter lim="400000"/>
          </a:ln>
        </p:spPr>
      </p:pic>
      <p:pic>
        <p:nvPicPr>
          <p:cNvPr id="361" name="fig2.1a.pdf"/>
          <p:cNvPicPr>
            <a:picLocks noChangeAspect="1"/>
          </p:cNvPicPr>
          <p:nvPr/>
        </p:nvPicPr>
        <p:blipFill>
          <a:blip r:embed="rId3">
            <a:extLst/>
          </a:blip>
          <a:stretch>
            <a:fillRect/>
          </a:stretch>
        </p:blipFill>
        <p:spPr>
          <a:xfrm>
            <a:off x="482600" y="5118100"/>
            <a:ext cx="11468100" cy="1135068"/>
          </a:xfrm>
          <a:prstGeom prst="rect">
            <a:avLst/>
          </a:prstGeom>
          <a:ln w="12700">
            <a:miter lim="400000"/>
          </a:ln>
        </p:spPr>
      </p:pic>
      <p:pic>
        <p:nvPicPr>
          <p:cNvPr id="362" name="fig2.1b.pdf"/>
          <p:cNvPicPr>
            <a:picLocks noChangeAspect="1"/>
          </p:cNvPicPr>
          <p:nvPr/>
        </p:nvPicPr>
        <p:blipFill>
          <a:blip r:embed="rId4">
            <a:extLst/>
          </a:blip>
          <a:stretch>
            <a:fillRect/>
          </a:stretch>
        </p:blipFill>
        <p:spPr>
          <a:xfrm>
            <a:off x="228600" y="1054100"/>
            <a:ext cx="12242800" cy="4080934"/>
          </a:xfrm>
          <a:prstGeom prst="rect">
            <a:avLst/>
          </a:prstGeom>
          <a:ln w="12700">
            <a:miter lim="400000"/>
          </a:ln>
        </p:spPr>
      </p:pic>
    </p:spTree>
  </p:cSld>
  <p:clrMapOvr>
    <a:masterClrMapping/>
  </p:clrMapOvr>
  <p:transition xmlns:p14="http://schemas.microsoft.com/office/powerpoint/2010/main" spd="med" advClick="1" p14:dur="1000"/>
</p:sld>
</file>

<file path=ppt/slides/slide1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1" name="Shape 1611"/>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12" name="Shape 1612"/>
          <p:cNvSpPr/>
          <p:nvPr>
            <p:ph type="title"/>
          </p:nvPr>
        </p:nvSpPr>
        <p:spPr>
          <a:prstGeom prst="rect">
            <a:avLst/>
          </a:prstGeom>
        </p:spPr>
        <p:txBody>
          <a:bodyPr/>
          <a:lstStyle/>
          <a:p>
            <a:pPr/>
            <a:r>
              <a:t>Eyes beat memory example: Cerebral</a:t>
            </a:r>
          </a:p>
        </p:txBody>
      </p:sp>
      <p:sp>
        <p:nvSpPr>
          <p:cNvPr id="1613" name="Shape 1613"/>
          <p:cNvSpPr/>
          <p:nvPr>
            <p:ph type="body" idx="1"/>
          </p:nvPr>
        </p:nvSpPr>
        <p:spPr>
          <a:xfrm>
            <a:off x="419100" y="1193800"/>
            <a:ext cx="15849600" cy="4318000"/>
          </a:xfrm>
          <a:prstGeom prst="rect">
            <a:avLst/>
          </a:prstGeom>
        </p:spPr>
        <p:txBody>
          <a:bodyPr/>
          <a:lstStyle/>
          <a:p>
            <a:pPr marL="742950" indent="-285750">
              <a:defRPr sz="3400"/>
            </a:pPr>
            <a:r>
              <a:t>small multiples: one graph instance per experimental condition</a:t>
            </a:r>
          </a:p>
          <a:p>
            <a:pPr lvl="1" marL="1143000" indent="-228600">
              <a:defRPr sz="3000"/>
            </a:pPr>
            <a:r>
              <a:t>same spatial layout</a:t>
            </a:r>
          </a:p>
          <a:p>
            <a:pPr lvl="1" marL="1143000" indent="-228600">
              <a:defRPr sz="3000"/>
            </a:pPr>
            <a:r>
              <a:t>color differently, by condition</a:t>
            </a:r>
          </a:p>
        </p:txBody>
      </p:sp>
      <p:pic>
        <p:nvPicPr>
          <p:cNvPr id="1614" name="image.png"/>
          <p:cNvPicPr>
            <a:picLocks noChangeAspect="0"/>
          </p:cNvPicPr>
          <p:nvPr/>
        </p:nvPicPr>
        <p:blipFill>
          <a:blip r:embed="rId2">
            <a:extLst/>
          </a:blip>
          <a:stretch>
            <a:fillRect/>
          </a:stretch>
        </p:blipFill>
        <p:spPr>
          <a:xfrm>
            <a:off x="3759200" y="3225800"/>
            <a:ext cx="8737600" cy="4445000"/>
          </a:xfrm>
          <a:prstGeom prst="rect">
            <a:avLst/>
          </a:prstGeom>
          <a:ln w="12700">
            <a:miter lim="400000"/>
          </a:ln>
        </p:spPr>
      </p:pic>
      <p:pic>
        <p:nvPicPr>
          <p:cNvPr id="1615" name="image.png"/>
          <p:cNvPicPr>
            <a:picLocks noChangeAspect="0"/>
          </p:cNvPicPr>
          <p:nvPr/>
        </p:nvPicPr>
        <p:blipFill>
          <a:blip r:embed="rId3">
            <a:extLst/>
          </a:blip>
          <a:stretch>
            <a:fillRect/>
          </a:stretch>
        </p:blipFill>
        <p:spPr>
          <a:xfrm>
            <a:off x="8420100" y="2120900"/>
            <a:ext cx="3975100" cy="863600"/>
          </a:xfrm>
          <a:prstGeom prst="rect">
            <a:avLst/>
          </a:prstGeom>
          <a:ln w="12700">
            <a:miter lim="400000"/>
          </a:ln>
        </p:spPr>
      </p:pic>
      <p:sp>
        <p:nvSpPr>
          <p:cNvPr id="1616" name="Shape 1616"/>
          <p:cNvSpPr/>
          <p:nvPr/>
        </p:nvSpPr>
        <p:spPr>
          <a:xfrm>
            <a:off x="254000" y="8293100"/>
            <a:ext cx="15582900" cy="73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300">
                <a:uFill>
                  <a:solidFill>
                    <a:srgbClr val="000000"/>
                  </a:solidFill>
                </a:uFill>
              </a:defRPr>
            </a:lvl1pPr>
          </a:lstStyle>
          <a:p>
            <a:pPr/>
            <a:r>
              <a:t>[Cerebral: Visualizing Multiple Experimental Conditions on a Graph with Biological Context. Barsky, Munzner, Gardy, and Kincaid. IEEE Trans. Visualization and Computer Graphics (Proc. InfoVis 2008) 14:6 (2008), 1253–1260.]</a:t>
            </a:r>
          </a:p>
        </p:txBody>
      </p:sp>
    </p:spTree>
  </p:cSld>
  <p:clrMapOvr>
    <a:masterClrMapping/>
  </p:clrMapOvr>
  <p:transition xmlns:p14="http://schemas.microsoft.com/office/powerpoint/2010/main" spd="med" advClick="1" p14:dur="1000"/>
</p:sld>
</file>

<file path=ppt/slides/slide1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8" name="Shape 1618"/>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19" name="Shape 1619"/>
          <p:cNvSpPr/>
          <p:nvPr>
            <p:ph type="title"/>
          </p:nvPr>
        </p:nvSpPr>
        <p:spPr>
          <a:prstGeom prst="rect">
            <a:avLst/>
          </a:prstGeom>
        </p:spPr>
        <p:txBody>
          <a:bodyPr/>
          <a:lstStyle/>
          <a:p>
            <a:pPr/>
            <a:r>
              <a:t>Why not animation?</a:t>
            </a:r>
          </a:p>
        </p:txBody>
      </p:sp>
      <p:sp>
        <p:nvSpPr>
          <p:cNvPr id="1620" name="Shape 1620"/>
          <p:cNvSpPr/>
          <p:nvPr>
            <p:ph type="body" sz="half" idx="1"/>
          </p:nvPr>
        </p:nvSpPr>
        <p:spPr>
          <a:xfrm>
            <a:off x="419100" y="1104900"/>
            <a:ext cx="6477000" cy="8039100"/>
          </a:xfrm>
          <a:prstGeom prst="rect">
            <a:avLst/>
          </a:prstGeom>
        </p:spPr>
        <p:txBody>
          <a:bodyPr/>
          <a:lstStyle/>
          <a:p>
            <a:pPr marL="793376" indent="-336176"/>
            <a:r>
              <a:t>disparate frames and regions: comparison difficult</a:t>
            </a:r>
          </a:p>
          <a:p>
            <a:pPr lvl="1" marL="1173480" indent="-259080"/>
            <a:r>
              <a:t>vs contiguous frames</a:t>
            </a:r>
          </a:p>
          <a:p>
            <a:pPr lvl="1" marL="1173480" indent="-259080"/>
            <a:r>
              <a:t>vs small region</a:t>
            </a:r>
          </a:p>
          <a:p>
            <a:pPr lvl="1" marL="1173480" indent="-259080"/>
            <a:r>
              <a:t>vs coherent motion of group</a:t>
            </a:r>
          </a:p>
          <a:p>
            <a:pPr marL="793376" indent="-336176"/>
          </a:p>
          <a:p>
            <a:pPr marL="793376" indent="-336176"/>
            <a:r>
              <a:t>safe special case</a:t>
            </a:r>
          </a:p>
          <a:p>
            <a:pPr lvl="1" marL="1173480" indent="-259080"/>
            <a:r>
              <a:t>animated transitions</a:t>
            </a:r>
          </a:p>
        </p:txBody>
      </p:sp>
      <p:pic>
        <p:nvPicPr>
          <p:cNvPr id="1621" name="cerebral-combo.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7556500" y="1257300"/>
            <a:ext cx="8267700" cy="6635604"/>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000" fill="hold"/>
                                        <p:tgtEl>
                                          <p:spTgt spid="162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621"/>
                </p:tgtEl>
              </p:cMediaNode>
            </p:video>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3" name="Shape 1623"/>
          <p:cNvSpPr/>
          <p:nvPr>
            <p:ph type="title"/>
          </p:nvPr>
        </p:nvSpPr>
        <p:spPr>
          <a:prstGeom prst="rect">
            <a:avLst/>
          </a:prstGeom>
        </p:spPr>
        <p:txBody>
          <a:bodyPr/>
          <a:lstStyle/>
          <a:p>
            <a:pPr/>
            <a:r>
              <a:t>Change blindness</a:t>
            </a:r>
          </a:p>
        </p:txBody>
      </p:sp>
      <p:sp>
        <p:nvSpPr>
          <p:cNvPr id="1624" name="Shape 1624"/>
          <p:cNvSpPr/>
          <p:nvPr>
            <p:ph type="body" idx="1"/>
          </p:nvPr>
        </p:nvSpPr>
        <p:spPr>
          <a:prstGeom prst="rect">
            <a:avLst/>
          </a:prstGeom>
        </p:spPr>
        <p:txBody>
          <a:bodyPr/>
          <a:lstStyle/>
          <a:p>
            <a:pPr marL="793376" indent="-336176"/>
            <a:r>
              <a:t>if attention is directed elsewhere, even drastic changes not noticeable </a:t>
            </a:r>
          </a:p>
          <a:p>
            <a:pPr lvl="1" marL="1173480" indent="-259080"/>
            <a:r>
              <a:t>door experiment</a:t>
            </a:r>
          </a:p>
          <a:p>
            <a:pPr marL="793376" indent="-336176"/>
            <a:r>
              <a:t>change blindness demos</a:t>
            </a:r>
          </a:p>
          <a:p>
            <a:pPr lvl="1" marL="1173480" indent="-259080"/>
            <a:r>
              <a:t>mask in between images</a:t>
            </a:r>
          </a:p>
        </p:txBody>
      </p:sp>
      <p:sp>
        <p:nvSpPr>
          <p:cNvPr id="1625" name="Shape 1625"/>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7" name="Shape 1627"/>
          <p:cNvSpPr/>
          <p:nvPr>
            <p:ph type="title"/>
          </p:nvPr>
        </p:nvSpPr>
        <p:spPr>
          <a:prstGeom prst="rect">
            <a:avLst/>
          </a:prstGeom>
        </p:spPr>
        <p:txBody>
          <a:bodyPr/>
          <a:lstStyle>
            <a:lvl1pPr>
              <a:defRPr>
                <a:latin typeface="+mn-lt"/>
                <a:ea typeface="+mn-ea"/>
                <a:cs typeface="+mn-cs"/>
                <a:sym typeface="Rockwell"/>
              </a:defRPr>
            </a:lvl1pPr>
          </a:lstStyle>
          <a:p>
            <a:pPr/>
            <a:r>
              <a:t>Resolution beats immersion</a:t>
            </a:r>
          </a:p>
        </p:txBody>
      </p:sp>
      <p:sp>
        <p:nvSpPr>
          <p:cNvPr id="1628" name="Shape 1628"/>
          <p:cNvSpPr/>
          <p:nvPr>
            <p:ph type="body" idx="1"/>
          </p:nvPr>
        </p:nvSpPr>
        <p:spPr>
          <a:prstGeom prst="rect">
            <a:avLst/>
          </a:prstGeom>
        </p:spPr>
        <p:txBody>
          <a:bodyPr/>
          <a:lstStyle/>
          <a:p>
            <a:pPr marL="793376" indent="-336176"/>
            <a:r>
              <a:t>immersion typically not helpful </a:t>
            </a:r>
            <a:r>
              <a:rPr>
                <a:solidFill>
                  <a:srgbClr val="FF2600"/>
                </a:solidFill>
                <a:uFill>
                  <a:solidFill>
                    <a:srgbClr val="FF2600"/>
                  </a:solidFill>
                </a:uFill>
              </a:rPr>
              <a:t>for abstract data</a:t>
            </a:r>
          </a:p>
          <a:p>
            <a:pPr lvl="1" marL="1173480" indent="-259080"/>
            <a:r>
              <a:t>do not need sense of presence or stereoscopic 3D</a:t>
            </a:r>
          </a:p>
          <a:p>
            <a:pPr marL="793376" indent="-336176"/>
            <a:r>
              <a:t>resolution much more important</a:t>
            </a:r>
          </a:p>
          <a:p>
            <a:pPr lvl="1" marL="1173480" indent="-259080"/>
            <a:r>
              <a:t>pixels are the scarcest resource</a:t>
            </a:r>
          </a:p>
          <a:p>
            <a:pPr lvl="1" marL="1173480" indent="-259080"/>
            <a:r>
              <a:t>desktop also better for workflow integration</a:t>
            </a:r>
          </a:p>
          <a:p>
            <a:pPr marL="793376" indent="-336176"/>
            <a:r>
              <a:t>virtual reality for abstract data very difficult to justify</a:t>
            </a:r>
          </a:p>
        </p:txBody>
      </p:sp>
      <p:sp>
        <p:nvSpPr>
          <p:cNvPr id="1629" name="Shape 1629"/>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30" name="p604-kirner_Page_2_Image_0002.png"/>
          <p:cNvPicPr>
            <a:picLocks noChangeAspect="1"/>
          </p:cNvPicPr>
          <p:nvPr/>
        </p:nvPicPr>
        <p:blipFill>
          <a:blip r:embed="rId2">
            <a:extLst/>
          </a:blip>
          <a:stretch>
            <a:fillRect/>
          </a:stretch>
        </p:blipFill>
        <p:spPr>
          <a:xfrm>
            <a:off x="3822700" y="5156200"/>
            <a:ext cx="4509090" cy="3098800"/>
          </a:xfrm>
          <a:prstGeom prst="rect">
            <a:avLst/>
          </a:prstGeom>
          <a:ln w="12700">
            <a:miter lim="400000"/>
          </a:ln>
        </p:spPr>
      </p:pic>
      <p:pic>
        <p:nvPicPr>
          <p:cNvPr id="1631" name="p604-kirner_Page_2_Image_0003.png"/>
          <p:cNvPicPr>
            <a:picLocks noChangeAspect="1"/>
          </p:cNvPicPr>
          <p:nvPr/>
        </p:nvPicPr>
        <p:blipFill>
          <a:blip r:embed="rId3">
            <a:extLst/>
          </a:blip>
          <a:stretch>
            <a:fillRect/>
          </a:stretch>
        </p:blipFill>
        <p:spPr>
          <a:xfrm>
            <a:off x="8572500" y="5156200"/>
            <a:ext cx="4179094" cy="3098905"/>
          </a:xfrm>
          <a:prstGeom prst="rect">
            <a:avLst/>
          </a:prstGeom>
          <a:ln w="12700">
            <a:miter lim="400000"/>
          </a:ln>
        </p:spPr>
      </p:pic>
      <p:sp>
        <p:nvSpPr>
          <p:cNvPr id="1632" name="Shape 1632"/>
          <p:cNvSpPr/>
          <p:nvPr/>
        </p:nvSpPr>
        <p:spPr>
          <a:xfrm>
            <a:off x="356469" y="8187156"/>
            <a:ext cx="15062201" cy="95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a:defRPr sz="2800"/>
            </a:pPr>
            <a:r>
              <a:rPr i="1">
                <a:hlinkClick r:id="rId4" invalidUrl="" action="" tgtFrame="" tooltip="" history="1" highlightClick="0" endSnd="0"/>
              </a:rPr>
              <a:t>[Development of an information visualization tool using virtual reality. Kirner and Martins. Proc. Symp. Applied Computing 2000]</a:t>
            </a:r>
            <a:endParaRPr i="1"/>
          </a:p>
          <a:p>
            <a:pPr algn="l">
              <a:defRPr sz="2800"/>
            </a:pPr>
            <a:endParaRPr i="1"/>
          </a:p>
          <a:p>
            <a:pPr algn="l">
              <a:defRPr sz="2800"/>
            </a:pPr>
            <a:endParaRPr i="1"/>
          </a:p>
          <a:p>
            <a:pPr algn="l">
              <a:defRPr sz="2800"/>
            </a:pPr>
            <a:endParaRPr i="1"/>
          </a:p>
        </p:txBody>
      </p:sp>
    </p:spTree>
  </p:cSld>
  <p:clrMapOvr>
    <a:masterClrMapping/>
  </p:clrMapOvr>
  <p:transition xmlns:p14="http://schemas.microsoft.com/office/powerpoint/2010/main" spd="med" advClick="1" p14:dur="1000"/>
</p:sld>
</file>

<file path=ppt/slides/slide1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4" name="Shape 1634"/>
          <p:cNvSpPr/>
          <p:nvPr>
            <p:ph type="title"/>
          </p:nvPr>
        </p:nvSpPr>
        <p:spPr>
          <a:prstGeom prst="rect">
            <a:avLst/>
          </a:prstGeom>
        </p:spPr>
        <p:txBody>
          <a:bodyPr/>
          <a:lstStyle>
            <a:lvl1pPr>
              <a:defRPr>
                <a:latin typeface="+mn-lt"/>
                <a:ea typeface="+mn-ea"/>
                <a:cs typeface="+mn-cs"/>
                <a:sym typeface="Rockwell"/>
              </a:defRPr>
            </a:lvl1pPr>
          </a:lstStyle>
          <a:p>
            <a:pPr/>
            <a:r>
              <a:t>Overview first, zoom and filter, details on demand</a:t>
            </a:r>
          </a:p>
        </p:txBody>
      </p:sp>
      <p:sp>
        <p:nvSpPr>
          <p:cNvPr id="1635" name="Shape 1635"/>
          <p:cNvSpPr/>
          <p:nvPr>
            <p:ph type="body" idx="1"/>
          </p:nvPr>
        </p:nvSpPr>
        <p:spPr>
          <a:xfrm>
            <a:off x="317500" y="1054100"/>
            <a:ext cx="15849600" cy="8039100"/>
          </a:xfrm>
          <a:prstGeom prst="rect">
            <a:avLst/>
          </a:prstGeom>
        </p:spPr>
        <p:txBody>
          <a:bodyPr/>
          <a:lstStyle/>
          <a:p>
            <a:pPr marL="793376" indent="-336176"/>
            <a:r>
              <a:t>influential mantra from Shneiderman</a:t>
            </a:r>
          </a:p>
          <a:p>
            <a:pPr marL="793376" indent="-336176"/>
          </a:p>
          <a:p>
            <a:pPr marL="793376" indent="-336176"/>
          </a:p>
          <a:p>
            <a:pPr lvl="3" marL="2057400"/>
          </a:p>
          <a:p>
            <a:pPr marL="793376" indent="-336176"/>
            <a:r>
              <a:t>overview = summary</a:t>
            </a:r>
          </a:p>
          <a:p>
            <a:pPr lvl="1" marL="1173480" indent="-259080"/>
            <a:r>
              <a:t>microcosm of full vis design problem </a:t>
            </a:r>
          </a:p>
        </p:txBody>
      </p:sp>
      <p:sp>
        <p:nvSpPr>
          <p:cNvPr id="1636" name="Shape 1636"/>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37" name="Shape 1637"/>
          <p:cNvSpPr/>
          <p:nvPr/>
        </p:nvSpPr>
        <p:spPr>
          <a:xfrm>
            <a:off x="585069" y="1837156"/>
            <a:ext cx="15062201"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3400">
                <a:hlinkClick r:id="rId2" invalidUrl="" action="" tgtFrame="" tooltip="" history="1" highlightClick="0" endSnd="0"/>
              </a:defRPr>
            </a:lvl1pPr>
          </a:lstStyle>
          <a:p>
            <a:pPr>
              <a:defRPr i="0"/>
            </a:pPr>
            <a:r>
              <a:rPr i="1">
                <a:hlinkClick r:id="rId2" invalidUrl="" action="" tgtFrame="" tooltip="" history="1" highlightClick="0" endSnd="0"/>
              </a:rPr>
              <a:t>[The Eyes Have It: A Task by Data Type Taxonomy for Information Visualizations. Shneiderman. Proc. IEEE Visual Languages, pp. 336–343, 1996.]</a:t>
            </a:r>
          </a:p>
        </p:txBody>
      </p:sp>
      <p:pic>
        <p:nvPicPr>
          <p:cNvPr id="1638" name="fig3.2.pdf"/>
          <p:cNvPicPr>
            <a:picLocks noChangeAspect="1"/>
          </p:cNvPicPr>
          <p:nvPr/>
        </p:nvPicPr>
        <p:blipFill>
          <a:blip r:embed="rId3">
            <a:extLst/>
          </a:blip>
          <a:srcRect l="3333" t="77282" r="5666" b="0"/>
          <a:stretch>
            <a:fillRect/>
          </a:stretch>
        </p:blipFill>
        <p:spPr>
          <a:xfrm>
            <a:off x="8336677" y="3302000"/>
            <a:ext cx="7952065" cy="2971137"/>
          </a:xfrm>
          <a:prstGeom prst="rect">
            <a:avLst/>
          </a:prstGeom>
          <a:ln w="12700">
            <a:miter lim="400000"/>
          </a:ln>
        </p:spPr>
      </p:pic>
    </p:spTree>
  </p:cSld>
  <p:clrMapOvr>
    <a:masterClrMapping/>
  </p:clrMapOvr>
  <p:transition xmlns:p14="http://schemas.microsoft.com/office/powerpoint/2010/main" spd="med" advClick="1" p14:dur="1000"/>
</p:sld>
</file>

<file path=ppt/slides/slide1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0" name="Shape 1640"/>
          <p:cNvSpPr/>
          <p:nvPr>
            <p:ph type="title"/>
          </p:nvPr>
        </p:nvSpPr>
        <p:spPr>
          <a:prstGeom prst="rect">
            <a:avLst/>
          </a:prstGeom>
        </p:spPr>
        <p:txBody>
          <a:bodyPr/>
          <a:lstStyle>
            <a:lvl1pPr>
              <a:defRPr>
                <a:latin typeface="+mn-lt"/>
                <a:ea typeface="+mn-ea"/>
                <a:cs typeface="+mn-cs"/>
                <a:sym typeface="Rockwell"/>
              </a:defRPr>
            </a:lvl1pPr>
          </a:lstStyle>
          <a:p>
            <a:pPr/>
            <a:r>
              <a:t>Responsiveness is required</a:t>
            </a:r>
          </a:p>
        </p:txBody>
      </p:sp>
      <p:sp>
        <p:nvSpPr>
          <p:cNvPr id="1641" name="Shape 1641"/>
          <p:cNvSpPr/>
          <p:nvPr>
            <p:ph type="body" idx="1"/>
          </p:nvPr>
        </p:nvSpPr>
        <p:spPr>
          <a:prstGeom prst="rect">
            <a:avLst/>
          </a:prstGeom>
        </p:spPr>
        <p:txBody>
          <a:bodyPr/>
          <a:lstStyle/>
          <a:p>
            <a:pPr marL="793376" indent="-336176"/>
            <a:r>
              <a:t>three major categories</a:t>
            </a:r>
          </a:p>
          <a:p>
            <a:pPr lvl="1" marL="1173480" indent="-259080"/>
            <a:r>
              <a:t>0.1 seconds: perceptual processing</a:t>
            </a:r>
          </a:p>
          <a:p>
            <a:pPr lvl="1" marL="1173480" indent="-259080"/>
            <a:r>
              <a:t>   1 second: immediate response</a:t>
            </a:r>
          </a:p>
          <a:p>
            <a:pPr lvl="1" marL="1173480" indent="-259080"/>
            <a:r>
              <a:t> 10 seconds: brief tasks</a:t>
            </a:r>
          </a:p>
          <a:p>
            <a:pPr marL="793376" indent="-336176"/>
            <a:r>
              <a:t>importance of visual feedback</a:t>
            </a:r>
          </a:p>
        </p:txBody>
      </p:sp>
      <p:sp>
        <p:nvSpPr>
          <p:cNvPr id="1642" name="Shape 1642"/>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4" name="Shape 1644"/>
          <p:cNvSpPr/>
          <p:nvPr>
            <p:ph type="title"/>
          </p:nvPr>
        </p:nvSpPr>
        <p:spPr>
          <a:prstGeom prst="rect">
            <a:avLst/>
          </a:prstGeom>
        </p:spPr>
        <p:txBody>
          <a:bodyPr/>
          <a:lstStyle>
            <a:lvl1pPr>
              <a:defRPr>
                <a:latin typeface="+mn-lt"/>
                <a:ea typeface="+mn-ea"/>
                <a:cs typeface="+mn-cs"/>
                <a:sym typeface="Rockwell"/>
              </a:defRPr>
            </a:lvl1pPr>
          </a:lstStyle>
          <a:p>
            <a:pPr/>
            <a:r>
              <a:t>Function first, form next</a:t>
            </a:r>
          </a:p>
        </p:txBody>
      </p:sp>
      <p:sp>
        <p:nvSpPr>
          <p:cNvPr id="1645" name="Shape 1645"/>
          <p:cNvSpPr/>
          <p:nvPr>
            <p:ph type="body" idx="1"/>
          </p:nvPr>
        </p:nvSpPr>
        <p:spPr>
          <a:prstGeom prst="rect">
            <a:avLst/>
          </a:prstGeom>
        </p:spPr>
        <p:txBody>
          <a:bodyPr/>
          <a:lstStyle/>
          <a:p>
            <a:pPr marL="793376" indent="-336176"/>
            <a:r>
              <a:t>start with focus on functionality</a:t>
            </a:r>
          </a:p>
          <a:p>
            <a:pPr lvl="1" marL="1173480" indent="-259080"/>
            <a:r>
              <a:t>straightforward to improve aesthetics later on, as refinement</a:t>
            </a:r>
          </a:p>
          <a:p>
            <a:pPr lvl="1" marL="1173480" indent="-259080"/>
            <a:r>
              <a:t>if no expertise in-house, find good graphic designer to work with</a:t>
            </a:r>
          </a:p>
          <a:p>
            <a:pPr lvl="1" marL="1173480" indent="-259080"/>
          </a:p>
          <a:p>
            <a:pPr marL="793376" indent="-336176"/>
            <a:r>
              <a:t>dangerous to start with aesthetics</a:t>
            </a:r>
          </a:p>
          <a:p>
            <a:pPr lvl="1" marL="1173480" indent="-259080"/>
            <a:r>
              <a:t>usually impossible to add function retroactively</a:t>
            </a:r>
          </a:p>
        </p:txBody>
      </p:sp>
      <p:sp>
        <p:nvSpPr>
          <p:cNvPr id="1646" name="Shape 1646"/>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8" name="Shape 1648"/>
          <p:cNvSpPr/>
          <p:nvPr>
            <p:ph type="title"/>
          </p:nvPr>
        </p:nvSpPr>
        <p:spPr>
          <a:prstGeom prst="rect">
            <a:avLst/>
          </a:prstGeom>
        </p:spPr>
        <p:txBody>
          <a:bodyPr/>
          <a:lstStyle/>
          <a:p>
            <a:pPr/>
            <a:r>
              <a:t>Further reading</a:t>
            </a:r>
          </a:p>
        </p:txBody>
      </p:sp>
      <p:sp>
        <p:nvSpPr>
          <p:cNvPr id="1649" name="Shape 1649"/>
          <p:cNvSpPr/>
          <p:nvPr>
            <p:ph type="body" idx="1"/>
          </p:nvPr>
        </p:nvSpPr>
        <p:spPr>
          <a:xfrm>
            <a:off x="419100" y="1079500"/>
            <a:ext cx="15849600" cy="7747000"/>
          </a:xfrm>
          <a:prstGeom prst="rect">
            <a:avLst/>
          </a:prstGeom>
        </p:spPr>
        <p:txBody>
          <a:bodyPr>
            <a:normAutofit fontScale="100000" lnSpcReduction="0"/>
          </a:bodyPr>
          <a:lstStyle/>
          <a:p>
            <a:pPr marL="325754" indent="-325754">
              <a:defRPr sz="3800"/>
            </a:pPr>
            <a:r>
              <a:t>Visualization Analysis and Design. Tamara Munzner. CRC Press, 2014.</a:t>
            </a:r>
          </a:p>
          <a:p>
            <a:pPr lvl="1" marL="726141" indent="-268941">
              <a:defRPr i="1" sz="3200"/>
            </a:pPr>
            <a:r>
              <a:t>Chap 6: Rules of Thumb</a:t>
            </a:r>
          </a:p>
          <a:p>
            <a:pPr lvl="1" marL="726141" indent="-268941">
              <a:defRPr i="1" sz="3200"/>
            </a:pPr>
          </a:p>
          <a:p>
            <a:pPr marL="325754" indent="-325754">
              <a:defRPr sz="3800"/>
            </a:pPr>
            <a:r>
              <a:t>Designing with the Mind in Mind: Simple Guide to Understanding User Interface Design Rules. Jeff Johnson. Morgan Kaufmann, 2010.</a:t>
            </a:r>
          </a:p>
          <a:p>
            <a:pPr lvl="1" marL="782955" indent="-325755">
              <a:defRPr i="1" sz="3200"/>
            </a:pPr>
            <a:r>
              <a:t>Chap 12: We Have Time Requirements</a:t>
            </a:r>
          </a:p>
        </p:txBody>
      </p:sp>
      <p:sp>
        <p:nvSpPr>
          <p:cNvPr id="1650" name="Shape 1650"/>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2" name="Shape 1652"/>
          <p:cNvSpPr/>
          <p:nvPr>
            <p:ph type="title"/>
          </p:nvPr>
        </p:nvSpPr>
        <p:spPr>
          <a:prstGeom prst="rect">
            <a:avLst/>
          </a:prstGeom>
        </p:spPr>
        <p:txBody>
          <a:bodyPr/>
          <a:lstStyle/>
          <a:p>
            <a:pPr/>
            <a:r>
              <a:t>More Information</a:t>
            </a:r>
          </a:p>
        </p:txBody>
      </p:sp>
      <p:sp>
        <p:nvSpPr>
          <p:cNvPr id="1653" name="Shape 1653"/>
          <p:cNvSpPr/>
          <p:nvPr>
            <p:ph type="body" idx="1"/>
          </p:nvPr>
        </p:nvSpPr>
        <p:spPr>
          <a:xfrm>
            <a:off x="419100" y="1104900"/>
            <a:ext cx="9499600" cy="8039100"/>
          </a:xfrm>
          <a:prstGeom prst="rect">
            <a:avLst/>
          </a:prstGeom>
        </p:spPr>
        <p:txBody>
          <a:bodyPr/>
          <a:lstStyle/>
          <a:p>
            <a:pPr marL="291465" indent="-291465" defTabSz="1295400">
              <a:lnSpc>
                <a:spcPct val="90000"/>
              </a:lnSpc>
              <a:buClrTx/>
            </a:pPr>
            <a:r>
              <a:rPr sz="3400"/>
              <a:t>this talk</a:t>
            </a:r>
            <a:br>
              <a:rPr sz="3400"/>
            </a:br>
            <a:r>
              <a:rPr sz="3000" u="sng">
                <a:solidFill>
                  <a:srgbClr val="FF2600"/>
                </a:solidFill>
                <a:uFill>
                  <a:solidFill>
                    <a:srgbClr val="FF2600"/>
                  </a:solidFill>
                </a:uFill>
                <a:hlinkClick r:id="rId2" invalidUrl="" action="" tgtFrame="" tooltip="" history="1" highlightClick="0" endSnd="0"/>
              </a:rPr>
              <a:t>http://www.cs.ubc.ca/~tmm/talks.html#vad16act</a:t>
            </a:r>
            <a:br/>
          </a:p>
          <a:p>
            <a:pPr marL="291465" indent="-291465" defTabSz="1295400">
              <a:lnSpc>
                <a:spcPct val="90000"/>
              </a:lnSpc>
              <a:buClrTx/>
            </a:pPr>
            <a:r>
              <a:rPr sz="3400"/>
              <a:t>book page (including tutorial lecture slides)</a:t>
            </a:r>
            <a:br>
              <a:rPr sz="3400"/>
            </a:br>
            <a:r>
              <a:rPr sz="3000" u="sng">
                <a:solidFill>
                  <a:srgbClr val="FF2600"/>
                </a:solidFill>
                <a:uFill>
                  <a:solidFill>
                    <a:srgbClr val="FF2600"/>
                  </a:solidFill>
                </a:uFill>
                <a:hlinkClick r:id="rId3" invalidUrl="" action="" tgtFrame="" tooltip="" history="1" highlightClick="0" endSnd="0"/>
              </a:rPr>
              <a:t>http://www.cs.ubc.ca/~tmm/vadbook</a:t>
            </a:r>
          </a:p>
          <a:p>
            <a:pPr lvl="1" defTabSz="1295400">
              <a:lnSpc>
                <a:spcPct val="90000"/>
              </a:lnSpc>
              <a:spcBef>
                <a:spcPts val="1000"/>
              </a:spcBef>
              <a:buClrTx/>
            </a:pPr>
            <a:r>
              <a:t>20% promo code for book+ebook combo: HVN17</a:t>
            </a:r>
          </a:p>
          <a:p>
            <a:pPr lvl="1" defTabSz="1295400">
              <a:lnSpc>
                <a:spcPct val="90000"/>
              </a:lnSpc>
              <a:spcBef>
                <a:spcPts val="1000"/>
              </a:spcBef>
              <a:buClrTx/>
              <a:defRPr sz="3000">
                <a:solidFill>
                  <a:srgbClr val="4D22B3"/>
                </a:solidFill>
                <a:uFill>
                  <a:solidFill>
                    <a:srgbClr val="4D22B3"/>
                  </a:solidFill>
                </a:uFill>
              </a:defRPr>
            </a:pPr>
            <a:r>
              <a:rPr u="sng">
                <a:hlinkClick r:id="rId4" invalidUrl="" action="" tgtFrame="" tooltip="" history="1" highlightClick="0" endSnd="0"/>
              </a:rPr>
              <a:t>http://www.crcpress.com/product/isbn/9781466508910</a:t>
            </a:r>
          </a:p>
          <a:p>
            <a:pPr lvl="1" defTabSz="1295400">
              <a:lnSpc>
                <a:spcPct val="90000"/>
              </a:lnSpc>
              <a:spcBef>
                <a:spcPts val="1000"/>
              </a:spcBef>
              <a:buClrTx/>
              <a:defRPr sz="3000">
                <a:solidFill>
                  <a:srgbClr val="4D22B3"/>
                </a:solidFill>
                <a:uFill>
                  <a:solidFill>
                    <a:srgbClr val="4D22B3"/>
                  </a:solidFill>
                </a:uFill>
              </a:defRPr>
            </a:pPr>
          </a:p>
          <a:p>
            <a:pPr lvl="1" defTabSz="1295400">
              <a:lnSpc>
                <a:spcPct val="90000"/>
              </a:lnSpc>
              <a:spcBef>
                <a:spcPts val="1000"/>
              </a:spcBef>
              <a:buClrTx/>
            </a:pPr>
            <a:r>
              <a:t>illustrations: Eamonn Maguire</a:t>
            </a:r>
          </a:p>
          <a:p>
            <a:pPr defTabSz="1295400">
              <a:lnSpc>
                <a:spcPct val="90000"/>
              </a:lnSpc>
              <a:buClrTx/>
              <a:defRPr sz="3400"/>
            </a:pPr>
          </a:p>
          <a:p>
            <a:pPr defTabSz="1295400">
              <a:lnSpc>
                <a:spcPct val="90000"/>
              </a:lnSpc>
              <a:buClrTx/>
              <a:defRPr sz="3400"/>
            </a:pPr>
            <a:r>
              <a:t>papers, videos, software, talks, courses </a:t>
            </a:r>
            <a:br/>
            <a:r>
              <a:rPr sz="3000" u="sng">
                <a:solidFill>
                  <a:srgbClr val="FF2600"/>
                </a:solidFill>
                <a:uFill>
                  <a:solidFill>
                    <a:srgbClr val="FF2600"/>
                  </a:solidFill>
                </a:uFill>
                <a:hlinkClick r:id="rId5" invalidUrl="" action="" tgtFrame="" tooltip="" history="1" highlightClick="0" endSnd="0"/>
              </a:rPr>
              <a:t>http://www.cs.ubc.ca/group/infovis</a:t>
            </a:r>
            <a:r>
              <a:rPr sz="4000"/>
              <a:t> </a:t>
            </a:r>
            <a:br>
              <a:rPr sz="3000" u="sng">
                <a:solidFill>
                  <a:srgbClr val="FF2600"/>
                </a:solidFill>
                <a:uFill>
                  <a:solidFill>
                    <a:srgbClr val="FF2600"/>
                  </a:solidFill>
                </a:uFill>
              </a:rPr>
            </a:br>
            <a:r>
              <a:rPr sz="3000" u="sng">
                <a:solidFill>
                  <a:srgbClr val="FF2600"/>
                </a:solidFill>
                <a:uFill>
                  <a:solidFill>
                    <a:srgbClr val="FF2600"/>
                  </a:solidFill>
                </a:uFill>
                <a:hlinkClick r:id="rId3" invalidUrl="" action="" tgtFrame="" tooltip="" history="1" highlightClick="0" endSnd="0"/>
              </a:rPr>
              <a:t>http://www.cs.ubc.ca/~tmm</a:t>
            </a:r>
            <a:br>
              <a:rPr sz="4000"/>
            </a:br>
            <a:br>
              <a:rPr sz="4000"/>
            </a:br>
          </a:p>
        </p:txBody>
      </p:sp>
      <p:sp>
        <p:nvSpPr>
          <p:cNvPr id="1654" name="Shape 1654"/>
          <p:cNvSpPr/>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55" name="cover-draft-med.png"/>
          <p:cNvPicPr>
            <a:picLocks noChangeAspect="1"/>
          </p:cNvPicPr>
          <p:nvPr/>
        </p:nvPicPr>
        <p:blipFill>
          <a:blip r:embed="rId6">
            <a:extLst/>
          </a:blip>
          <a:stretch>
            <a:fillRect/>
          </a:stretch>
        </p:blipFill>
        <p:spPr>
          <a:xfrm>
            <a:off x="9994900" y="1206500"/>
            <a:ext cx="5448300" cy="6718300"/>
          </a:xfrm>
          <a:prstGeom prst="rect">
            <a:avLst/>
          </a:prstGeom>
          <a:ln w="12700">
            <a:miter lim="400000"/>
          </a:ln>
        </p:spPr>
      </p:pic>
      <p:sp>
        <p:nvSpPr>
          <p:cNvPr id="1656" name="Shape 1656"/>
          <p:cNvSpPr/>
          <p:nvPr/>
        </p:nvSpPr>
        <p:spPr>
          <a:xfrm>
            <a:off x="736600" y="8566150"/>
            <a:ext cx="14960600" cy="266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r" defTabSz="419100">
              <a:lnSpc>
                <a:spcPts val="2100"/>
              </a:lnSpc>
              <a:defRPr i="1" sz="1800">
                <a:solidFill>
                  <a:srgbClr val="011993"/>
                </a:solidFill>
              </a:defRPr>
            </a:lvl1pPr>
          </a:lstStyle>
          <a:p>
            <a:pPr/>
            <a:r>
              <a:t>Munzner.  A K Peters Visualization Series, CRC Press,  Visualization Series, 2014.</a:t>
            </a:r>
          </a:p>
        </p:txBody>
      </p:sp>
      <p:sp>
        <p:nvSpPr>
          <p:cNvPr id="1657" name="Shape 1657"/>
          <p:cNvSpPr/>
          <p:nvPr/>
        </p:nvSpPr>
        <p:spPr>
          <a:xfrm>
            <a:off x="7124700" y="8263070"/>
            <a:ext cx="85725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r" defTabSz="419100">
              <a:lnSpc>
                <a:spcPts val="2100"/>
              </a:lnSpc>
              <a:defRPr sz="1800">
                <a:solidFill>
                  <a:srgbClr val="011993"/>
                </a:solidFill>
              </a:defRPr>
            </a:lvl1pPr>
          </a:lstStyle>
          <a:p>
            <a:pPr/>
            <a:r>
              <a:t>Visualization Analysis and Design.</a:t>
            </a:r>
          </a:p>
        </p:txBody>
      </p:sp>
      <p:sp>
        <p:nvSpPr>
          <p:cNvPr id="1658" name="Shape 1658"/>
          <p:cNvSpPr/>
          <p:nvPr/>
        </p:nvSpPr>
        <p:spPr>
          <a:xfrm>
            <a:off x="12192000" y="279399"/>
            <a:ext cx="315027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600" u="sng">
                <a:latin typeface="Gill Sans SemiBold"/>
                <a:ea typeface="Gill Sans SemiBold"/>
                <a:cs typeface="Gill Sans SemiBold"/>
                <a:sym typeface="Gill Sans SemiBold"/>
              </a:defRPr>
            </a:lvl1pPr>
          </a:lstStyle>
          <a:p>
            <a:pPr>
              <a:defRPr u="none"/>
            </a:pPr>
            <a:r>
              <a:rPr u="sng"/>
              <a:t>@tamaramunzner</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4" name="Shape 36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5" name="Shape 365"/>
          <p:cNvSpPr/>
          <p:nvPr>
            <p:ph type="title"/>
          </p:nvPr>
        </p:nvSpPr>
        <p:spPr>
          <a:xfrm>
            <a:off x="203200" y="0"/>
            <a:ext cx="15849600" cy="1054100"/>
          </a:xfrm>
          <a:prstGeom prst="rect">
            <a:avLst/>
          </a:prstGeom>
        </p:spPr>
        <p:txBody>
          <a:bodyPr/>
          <a:lstStyle/>
          <a:p>
            <a:pPr/>
            <a:r>
              <a:t>Attribute</a:t>
            </a:r>
            <a:r>
              <a:t> types</a:t>
            </a:r>
          </a:p>
        </p:txBody>
      </p:sp>
      <p:pic>
        <p:nvPicPr>
          <p:cNvPr id="366" name="fig2.4.pdf"/>
          <p:cNvPicPr>
            <a:picLocks noChangeAspect="1"/>
          </p:cNvPicPr>
          <p:nvPr/>
        </p:nvPicPr>
        <p:blipFill>
          <a:blip r:embed="rId2">
            <a:extLst/>
          </a:blip>
          <a:srcRect l="3289" t="16233" r="1906" b="1623"/>
          <a:stretch>
            <a:fillRect/>
          </a:stretch>
        </p:blipFill>
        <p:spPr>
          <a:xfrm>
            <a:off x="190500" y="1371600"/>
            <a:ext cx="13019407" cy="7137401"/>
          </a:xfrm>
          <a:prstGeom prst="rect">
            <a:avLst/>
          </a:prstGeom>
          <a:ln w="12700">
            <a:miter lim="400000"/>
          </a:ln>
        </p:spPr>
      </p:pic>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Shape 193"/>
          <p:cNvSpPr/>
          <p:nvPr>
            <p:ph type="title"/>
          </p:nvPr>
        </p:nvSpPr>
        <p:spPr>
          <a:prstGeom prst="rect">
            <a:avLst/>
          </a:prstGeom>
        </p:spPr>
        <p:txBody>
          <a:bodyPr/>
          <a:lstStyle/>
          <a:p>
            <a:pPr/>
            <a:r>
              <a:t>Outline</a:t>
            </a:r>
          </a:p>
        </p:txBody>
      </p:sp>
      <p:sp>
        <p:nvSpPr>
          <p:cNvPr id="194" name="Shape 194"/>
          <p:cNvSpPr/>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8:30-10:00am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pPr>
            <a:r>
              <a:t>Analysis:  What, Why, How</a:t>
            </a:r>
          </a:p>
          <a:p>
            <a:pPr lvl="1">
              <a:spcBef>
                <a:spcPts val="1000"/>
              </a:spcBef>
              <a:defRPr sz="3000"/>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10:30am-12:00pm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pPr>
            <a:r>
              <a:t>Arrange Tables</a:t>
            </a:r>
          </a:p>
          <a:p>
            <a:pPr lvl="1">
              <a:buClr>
                <a:srgbClr val="000000"/>
              </a:buClr>
              <a:defRPr sz="3000"/>
            </a:pPr>
            <a:r>
              <a:t>Arrange Spatial Data </a:t>
            </a:r>
          </a:p>
          <a:p>
            <a:pPr lvl="1">
              <a:buClr>
                <a:srgbClr val="000000"/>
              </a:buClr>
              <a:defRPr sz="3000"/>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1:00-2:30pm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pPr>
            <a:r>
              <a:t>Map Color</a:t>
            </a:r>
          </a:p>
          <a:p>
            <a:pPr lvl="1">
              <a:buClr>
                <a:srgbClr val="000000"/>
              </a:buClr>
              <a:defRPr sz="3000"/>
            </a:pPr>
            <a:r>
              <a:t>Manipulate: Change, Select, Navigate</a:t>
            </a:r>
          </a:p>
          <a:p>
            <a:pPr marL="716279" indent="-259079">
              <a:spcBef>
                <a:spcPts val="800"/>
              </a:spcBef>
              <a:buChar char="–"/>
              <a:defRPr sz="3000"/>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3:00-4:30pm</a:t>
            </a:r>
            <a:br>
              <a:rPr i="1"/>
            </a:br>
            <a:r>
              <a:rPr>
                <a:solidFill>
                  <a:srgbClr val="011993"/>
                </a:solidFill>
                <a:uFill>
                  <a:solidFill>
                    <a:srgbClr val="011993"/>
                  </a:solidFill>
                </a:uFill>
                <a:latin typeface="+mn-lt"/>
                <a:ea typeface="+mn-ea"/>
                <a:cs typeface="+mn-cs"/>
                <a:sym typeface="Rockwell"/>
              </a:rPr>
              <a:t>Guidelines and Examples</a:t>
            </a:r>
          </a:p>
          <a:p>
            <a:pPr lvl="1" marL="1173479" indent="-259079">
              <a:defRPr sz="3000"/>
            </a:pPr>
            <a:r>
              <a:t>Reduce: Filter, Aggregate</a:t>
            </a:r>
          </a:p>
          <a:p>
            <a:pPr lvl="1" marL="1173479" indent="-259079">
              <a:defRPr sz="3000"/>
            </a:pPr>
            <a:r>
              <a:t>Rules of Thumb</a:t>
            </a:r>
          </a:p>
          <a:p>
            <a:pPr lvl="1" marL="1173479" indent="-259079">
              <a:defRPr sz="3000"/>
            </a:pPr>
            <a:r>
              <a:t>Q&amp;A</a:t>
            </a:r>
          </a:p>
        </p:txBody>
      </p:sp>
      <p:sp>
        <p:nvSpPr>
          <p:cNvPr id="195" name="Shape 19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6" name="Shape 196"/>
          <p:cNvSpPr/>
          <p:nvPr/>
        </p:nvSpPr>
        <p:spPr>
          <a:xfrm>
            <a:off x="431800" y="8508999"/>
            <a:ext cx="12115800"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600" u="sng">
                <a:latin typeface="Gill Sans SemiBold"/>
                <a:ea typeface="Gill Sans SemiBold"/>
                <a:cs typeface="Gill Sans SemiBold"/>
                <a:sym typeface="Gill Sans SemiBold"/>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http://www.cs.ubc.ca/~tmm/talks.html#vad16act</a:t>
            </a:r>
          </a:p>
        </p:txBody>
      </p:sp>
      <p:sp>
        <p:nvSpPr>
          <p:cNvPr id="197" name="Shape 197"/>
          <p:cNvSpPr/>
          <p:nvPr/>
        </p:nvSpPr>
        <p:spPr>
          <a:xfrm>
            <a:off x="12509500" y="8508999"/>
            <a:ext cx="315027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600" u="sng">
                <a:latin typeface="Gill Sans SemiBold"/>
                <a:ea typeface="Gill Sans SemiBold"/>
                <a:cs typeface="Gill Sans SemiBold"/>
                <a:sym typeface="Gill Sans SemiBold"/>
              </a:defRPr>
            </a:lvl1pPr>
          </a:lstStyle>
          <a:p>
            <a:pPr>
              <a:defRPr u="none"/>
            </a:pPr>
            <a:r>
              <a:rPr u="sng"/>
              <a:t>@tamaramunzner</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Shape 36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9" name="Shape 369"/>
          <p:cNvSpPr/>
          <p:nvPr>
            <p:ph type="body" sz="quarter" idx="1"/>
          </p:nvPr>
        </p:nvSpPr>
        <p:spPr>
          <a:xfrm>
            <a:off x="228600" y="5067300"/>
            <a:ext cx="4406900" cy="2971800"/>
          </a:xfrm>
          <a:prstGeom prst="rect">
            <a:avLst/>
          </a:prstGeom>
        </p:spPr>
        <p:txBody>
          <a:bodyPr/>
          <a:lstStyle/>
          <a:p>
            <a:pPr marL="717736" indent="-260536">
              <a:defRPr sz="3100"/>
            </a:pPr>
            <a:r>
              <a:t>{action, target} pairs</a:t>
            </a:r>
          </a:p>
          <a:p>
            <a:pPr lvl="1" marL="1104900" indent="-190500">
              <a:defRPr sz="2500"/>
            </a:pPr>
            <a:r>
              <a:rPr i="1"/>
              <a:t>discover distribution</a:t>
            </a:r>
          </a:p>
          <a:p>
            <a:pPr lvl="1" marL="1104900" indent="-190500">
              <a:defRPr sz="2500"/>
            </a:pPr>
            <a:r>
              <a:rPr i="1"/>
              <a:t>compare trends</a:t>
            </a:r>
          </a:p>
          <a:p>
            <a:pPr lvl="1" marL="1104900" indent="-190500">
              <a:defRPr sz="2500"/>
            </a:pPr>
            <a:r>
              <a:t>l</a:t>
            </a:r>
            <a:r>
              <a:rPr i="1"/>
              <a:t>ocate outliers</a:t>
            </a:r>
          </a:p>
          <a:p>
            <a:pPr lvl="1" marL="1104900" indent="-190500">
              <a:defRPr sz="2500"/>
            </a:pPr>
            <a:r>
              <a:rPr i="1"/>
              <a:t>browse topology</a:t>
            </a:r>
          </a:p>
        </p:txBody>
      </p:sp>
      <p:pic>
        <p:nvPicPr>
          <p:cNvPr id="370" name="pasted-image.pdf"/>
          <p:cNvPicPr>
            <a:picLocks noChangeAspect="1"/>
          </p:cNvPicPr>
          <p:nvPr/>
        </p:nvPicPr>
        <p:blipFill>
          <a:blip r:embed="rId2">
            <a:extLst/>
          </a:blip>
          <a:stretch>
            <a:fillRect/>
          </a:stretch>
        </p:blipFill>
        <p:spPr>
          <a:xfrm>
            <a:off x="405559" y="893719"/>
            <a:ext cx="3303681" cy="3267162"/>
          </a:xfrm>
          <a:prstGeom prst="rect">
            <a:avLst/>
          </a:prstGeom>
          <a:ln w="12700">
            <a:miter lim="400000"/>
          </a:ln>
        </p:spPr>
      </p:pic>
      <p:pic>
        <p:nvPicPr>
          <p:cNvPr id="371" name="fig3.1.pdf"/>
          <p:cNvPicPr>
            <a:picLocks noChangeAspect="1"/>
          </p:cNvPicPr>
          <p:nvPr/>
        </p:nvPicPr>
        <p:blipFill>
          <a:blip r:embed="rId3">
            <a:extLst/>
          </a:blip>
          <a:stretch>
            <a:fillRect/>
          </a:stretch>
        </p:blipFill>
        <p:spPr>
          <a:xfrm>
            <a:off x="4178300" y="-102520"/>
            <a:ext cx="11480800" cy="9290386"/>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9"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3" name="Shape 37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4" name="Shape 374"/>
          <p:cNvSpPr/>
          <p:nvPr>
            <p:ph type="title"/>
          </p:nvPr>
        </p:nvSpPr>
        <p:spPr>
          <a:prstGeom prst="rect">
            <a:avLst/>
          </a:prstGeom>
        </p:spPr>
        <p:txBody>
          <a:bodyPr/>
          <a:lstStyle/>
          <a:p>
            <a:pPr/>
            <a:r>
              <a:t>Actions: Analyze</a:t>
            </a:r>
          </a:p>
        </p:txBody>
      </p:sp>
      <p:sp>
        <p:nvSpPr>
          <p:cNvPr id="375" name="Shape 375"/>
          <p:cNvSpPr/>
          <p:nvPr>
            <p:ph type="body" sz="half" idx="1"/>
          </p:nvPr>
        </p:nvSpPr>
        <p:spPr>
          <a:xfrm>
            <a:off x="419100" y="1104900"/>
            <a:ext cx="5181600" cy="8039100"/>
          </a:xfrm>
          <a:prstGeom prst="rect">
            <a:avLst/>
          </a:prstGeom>
        </p:spPr>
        <p:txBody>
          <a:bodyPr/>
          <a:lstStyle/>
          <a:p>
            <a:pPr>
              <a:defRPr sz="3600"/>
            </a:pPr>
            <a:r>
              <a:t>consume</a:t>
            </a:r>
          </a:p>
          <a:p>
            <a:pPr lvl="1">
              <a:defRPr sz="3600"/>
            </a:pPr>
            <a:r>
              <a:t>discover vs present</a:t>
            </a:r>
          </a:p>
          <a:p>
            <a:pPr lvl="2" marL="1635369" indent="-263769"/>
            <a:r>
              <a:t>classic split</a:t>
            </a:r>
          </a:p>
          <a:p>
            <a:pPr lvl="2"/>
            <a:r>
              <a:t>aka explore vs explain</a:t>
            </a:r>
          </a:p>
          <a:p>
            <a:pPr lvl="1">
              <a:defRPr sz="3600"/>
            </a:pPr>
            <a:r>
              <a:t>enjoy</a:t>
            </a:r>
          </a:p>
          <a:p>
            <a:pPr lvl="2" marL="1635369" indent="-263769"/>
            <a:r>
              <a:t>newcomer</a:t>
            </a:r>
          </a:p>
          <a:p>
            <a:pPr lvl="2" marL="1635369" indent="-263769"/>
            <a:r>
              <a:t>aka casual, social </a:t>
            </a:r>
          </a:p>
          <a:p>
            <a:pPr lvl="1" marL="1143000" indent="-228600">
              <a:defRPr sz="3000"/>
            </a:pPr>
          </a:p>
          <a:p>
            <a:pPr>
              <a:defRPr sz="3600"/>
            </a:pPr>
            <a:r>
              <a:t>produce</a:t>
            </a:r>
          </a:p>
          <a:p>
            <a:pPr lvl="1">
              <a:defRPr sz="3600"/>
            </a:pPr>
            <a:r>
              <a:t>annotate, record</a:t>
            </a:r>
          </a:p>
          <a:p>
            <a:pPr lvl="1">
              <a:defRPr sz="3600"/>
            </a:pPr>
            <a:r>
              <a:t>derive</a:t>
            </a:r>
          </a:p>
          <a:p>
            <a:pPr lvl="2"/>
            <a:r>
              <a:t>crucial design choice</a:t>
            </a:r>
          </a:p>
        </p:txBody>
      </p:sp>
      <p:pic>
        <p:nvPicPr>
          <p:cNvPr id="376" name="fig3.2.pdf"/>
          <p:cNvPicPr>
            <a:picLocks noChangeAspect="1"/>
          </p:cNvPicPr>
          <p:nvPr/>
        </p:nvPicPr>
        <p:blipFill>
          <a:blip r:embed="rId2">
            <a:extLst/>
          </a:blip>
          <a:srcRect l="0" t="5564" r="0" b="53073"/>
          <a:stretch>
            <a:fillRect/>
          </a:stretch>
        </p:blipFill>
        <p:spPr>
          <a:xfrm>
            <a:off x="6201584" y="876300"/>
            <a:ext cx="9724243" cy="6019800"/>
          </a:xfrm>
          <a:prstGeom prst="rect">
            <a:avLst/>
          </a:prstGeom>
          <a:ln w="12700">
            <a:miter lim="400000"/>
          </a:ln>
        </p:spPr>
      </p:pic>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8" name="Shape 378"/>
          <p:cNvSpPr/>
          <p:nvPr>
            <p:ph type="title"/>
          </p:nvPr>
        </p:nvSpPr>
        <p:spPr>
          <a:prstGeom prst="rect">
            <a:avLst/>
          </a:prstGeom>
        </p:spPr>
        <p:txBody>
          <a:bodyPr/>
          <a:lstStyle/>
          <a:p>
            <a:pPr/>
            <a:r>
              <a:t>Derive</a:t>
            </a:r>
          </a:p>
        </p:txBody>
      </p:sp>
      <p:sp>
        <p:nvSpPr>
          <p:cNvPr id="379" name="Shape 379"/>
          <p:cNvSpPr/>
          <p:nvPr>
            <p:ph type="body" idx="1"/>
          </p:nvPr>
        </p:nvSpPr>
        <p:spPr>
          <a:prstGeom prst="rect">
            <a:avLst/>
          </a:prstGeom>
        </p:spPr>
        <p:txBody>
          <a:bodyPr/>
          <a:lstStyle/>
          <a:p>
            <a:pPr marL="793376" indent="-336176"/>
            <a:r>
              <a:t>don’t just draw what you’re given!</a:t>
            </a:r>
          </a:p>
          <a:p>
            <a:pPr lvl="1" marL="1173480" indent="-259080"/>
            <a:r>
              <a:t>decide what the right thing to show is</a:t>
            </a:r>
          </a:p>
          <a:p>
            <a:pPr lvl="1" marL="1173480" indent="-259080"/>
            <a:r>
              <a:t>create it with a series of transformations from the original dataset</a:t>
            </a:r>
          </a:p>
          <a:p>
            <a:pPr lvl="1" marL="1173480" indent="-259080"/>
            <a:r>
              <a:t>draw that</a:t>
            </a:r>
          </a:p>
          <a:p>
            <a:pPr marL="793376" indent="-336176"/>
            <a:r>
              <a:t>one of the four major strategies for handling complexity</a:t>
            </a:r>
          </a:p>
        </p:txBody>
      </p:sp>
      <p:sp>
        <p:nvSpPr>
          <p:cNvPr id="380" name="Shape 38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83" name="Group 383"/>
          <p:cNvGrpSpPr/>
          <p:nvPr/>
        </p:nvGrpSpPr>
        <p:grpSpPr>
          <a:xfrm>
            <a:off x="736600" y="4495800"/>
            <a:ext cx="13703300" cy="4656667"/>
            <a:chOff x="0" y="0"/>
            <a:chExt cx="13703300" cy="4656666"/>
          </a:xfrm>
        </p:grpSpPr>
        <p:pic>
          <p:nvPicPr>
            <p:cNvPr id="381" name="fig3.5a.pdf"/>
            <p:cNvPicPr>
              <a:picLocks noChangeAspect="1"/>
            </p:cNvPicPr>
            <p:nvPr/>
          </p:nvPicPr>
          <p:blipFill>
            <a:blip r:embed="rId2">
              <a:extLst/>
            </a:blip>
            <a:stretch>
              <a:fillRect/>
            </a:stretch>
          </p:blipFill>
          <p:spPr>
            <a:xfrm>
              <a:off x="0" y="406400"/>
              <a:ext cx="6350000" cy="4111511"/>
            </a:xfrm>
            <a:prstGeom prst="rect">
              <a:avLst/>
            </a:prstGeom>
            <a:ln w="12700" cap="flat">
              <a:noFill/>
              <a:miter lim="400000"/>
            </a:ln>
            <a:effectLst/>
          </p:spPr>
        </p:pic>
        <p:pic>
          <p:nvPicPr>
            <p:cNvPr id="382" name="fig3.5b.pdf"/>
            <p:cNvPicPr>
              <a:picLocks noChangeAspect="1"/>
            </p:cNvPicPr>
            <p:nvPr/>
          </p:nvPicPr>
          <p:blipFill>
            <a:blip r:embed="rId3">
              <a:extLst/>
            </a:blip>
            <a:stretch>
              <a:fillRect/>
            </a:stretch>
          </p:blipFill>
          <p:spPr>
            <a:xfrm>
              <a:off x="6718300" y="0"/>
              <a:ext cx="6985000" cy="4656667"/>
            </a:xfrm>
            <a:prstGeom prst="rect">
              <a:avLst/>
            </a:prstGeom>
            <a:ln w="12700" cap="flat">
              <a:noFill/>
              <a:miter lim="400000"/>
            </a:ln>
            <a:effectLst/>
          </p:spPr>
        </p:pic>
      </p:gr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Shape 38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6" name="Shape 386"/>
          <p:cNvSpPr/>
          <p:nvPr>
            <p:ph type="title"/>
          </p:nvPr>
        </p:nvSpPr>
        <p:spPr>
          <a:prstGeom prst="rect">
            <a:avLst/>
          </a:prstGeom>
        </p:spPr>
        <p:txBody>
          <a:bodyPr/>
          <a:lstStyle/>
          <a:p>
            <a:pPr/>
            <a:r>
              <a:t>Actions: Search, query</a:t>
            </a:r>
          </a:p>
        </p:txBody>
      </p:sp>
      <p:sp>
        <p:nvSpPr>
          <p:cNvPr id="387" name="Shape 387"/>
          <p:cNvSpPr/>
          <p:nvPr>
            <p:ph type="body" sz="half" idx="1"/>
          </p:nvPr>
        </p:nvSpPr>
        <p:spPr>
          <a:xfrm>
            <a:off x="419100" y="1104900"/>
            <a:ext cx="5765800" cy="8039100"/>
          </a:xfrm>
          <a:prstGeom prst="rect">
            <a:avLst/>
          </a:prstGeom>
        </p:spPr>
        <p:txBody>
          <a:bodyPr/>
          <a:lstStyle/>
          <a:p>
            <a:pPr marL="793376" indent="-336176"/>
            <a:r>
              <a:t>what does user know?</a:t>
            </a:r>
          </a:p>
          <a:p>
            <a:pPr lvl="1" marL="1173480" indent="-259080"/>
            <a:r>
              <a:t>target, location</a:t>
            </a:r>
          </a:p>
          <a:p>
            <a:pPr lvl="1" marL="1173480" indent="-259080"/>
          </a:p>
          <a:p>
            <a:pPr marL="793376" indent="-336176"/>
            <a:r>
              <a:t>how much of the data matters?</a:t>
            </a:r>
          </a:p>
          <a:p>
            <a:pPr lvl="1" marL="1173480" indent="-259080"/>
            <a:r>
              <a:t>one, some, all</a:t>
            </a:r>
          </a:p>
          <a:p>
            <a:pPr lvl="1" marL="1173480" indent="-259080"/>
          </a:p>
          <a:p>
            <a:pPr lvl="1" marL="1173480" indent="-259080"/>
          </a:p>
          <a:p>
            <a:pPr marL="793376" indent="-336176"/>
            <a:r>
              <a:t>independent choices for each of these three levels</a:t>
            </a:r>
          </a:p>
          <a:p>
            <a:pPr lvl="1" marL="1173480" indent="-259080"/>
            <a:r>
              <a:t>analyze, search, query</a:t>
            </a:r>
          </a:p>
          <a:p>
            <a:pPr lvl="1" marL="1173480" indent="-259080"/>
            <a:r>
              <a:t>mix and match </a:t>
            </a:r>
          </a:p>
        </p:txBody>
      </p:sp>
      <p:pic>
        <p:nvPicPr>
          <p:cNvPr id="388" name="fig3.2.pdf"/>
          <p:cNvPicPr>
            <a:picLocks noChangeAspect="1"/>
          </p:cNvPicPr>
          <p:nvPr/>
        </p:nvPicPr>
        <p:blipFill>
          <a:blip r:embed="rId2">
            <a:extLst/>
          </a:blip>
          <a:srcRect l="4012" t="47844" r="0" b="0"/>
          <a:stretch>
            <a:fillRect/>
          </a:stretch>
        </p:blipFill>
        <p:spPr>
          <a:xfrm>
            <a:off x="5969000" y="1099819"/>
            <a:ext cx="10156405" cy="7903063"/>
          </a:xfrm>
          <a:prstGeom prst="rect">
            <a:avLst/>
          </a:prstGeom>
          <a:ln w="12700">
            <a:miter lim="400000"/>
          </a:ln>
        </p:spPr>
      </p:pic>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0" name="Shape 390"/>
          <p:cNvSpPr/>
          <p:nvPr>
            <p:ph type="title"/>
          </p:nvPr>
        </p:nvSpPr>
        <p:spPr>
          <a:prstGeom prst="rect">
            <a:avLst/>
          </a:prstGeom>
        </p:spPr>
        <p:txBody>
          <a:bodyPr/>
          <a:lstStyle/>
          <a:p>
            <a:pPr/>
            <a:r>
              <a:t>Analysis example: Derive one attribute</a:t>
            </a:r>
          </a:p>
        </p:txBody>
      </p:sp>
      <p:sp>
        <p:nvSpPr>
          <p:cNvPr id="391" name="Shape 39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2" name="Shape 392"/>
          <p:cNvSpPr/>
          <p:nvPr/>
        </p:nvSpPr>
        <p:spPr>
          <a:xfrm>
            <a:off x="1079500" y="3228826"/>
            <a:ext cx="7442200" cy="52675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defRPr i="1" sz="1600">
                <a:uFill>
                  <a:solidFill>
                    <a:srgbClr val="000000"/>
                  </a:solidFill>
                </a:uFill>
                <a:latin typeface="Arial"/>
                <a:ea typeface="Arial"/>
                <a:cs typeface="Arial"/>
                <a:sym typeface="Arial"/>
              </a:defRPr>
            </a:lvl1pPr>
          </a:lstStyle>
          <a:p>
            <a:pPr/>
            <a:r>
              <a:t>[Using Strahler numbers for real time visual exploration of huge graphs. Auber. Proc. Intl. Conf. Computer Vision and Graphics, pp. 56–69, 2002.]</a:t>
            </a:r>
          </a:p>
        </p:txBody>
      </p:sp>
      <p:grpSp>
        <p:nvGrpSpPr>
          <p:cNvPr id="395" name="Group 395"/>
          <p:cNvGrpSpPr/>
          <p:nvPr/>
        </p:nvGrpSpPr>
        <p:grpSpPr>
          <a:xfrm>
            <a:off x="8449369" y="1029099"/>
            <a:ext cx="6812744" cy="2995833"/>
            <a:chOff x="0" y="0"/>
            <a:chExt cx="6812743" cy="2995831"/>
          </a:xfrm>
        </p:grpSpPr>
        <p:pic>
          <p:nvPicPr>
            <p:cNvPr id="393" name="strahler-all.png"/>
            <p:cNvPicPr>
              <a:picLocks noChangeAspect="1"/>
            </p:cNvPicPr>
            <p:nvPr/>
          </p:nvPicPr>
          <p:blipFill>
            <a:blip r:embed="rId2">
              <a:extLst/>
            </a:blip>
            <a:stretch>
              <a:fillRect/>
            </a:stretch>
          </p:blipFill>
          <p:spPr>
            <a:xfrm>
              <a:off x="0" y="44382"/>
              <a:ext cx="3360469" cy="2951450"/>
            </a:xfrm>
            <a:prstGeom prst="rect">
              <a:avLst/>
            </a:prstGeom>
            <a:ln w="12700" cap="flat">
              <a:noFill/>
              <a:miter lim="400000"/>
            </a:ln>
            <a:effectLst/>
          </p:spPr>
        </p:pic>
        <p:pic>
          <p:nvPicPr>
            <p:cNvPr id="394" name="strahler-subset.png"/>
            <p:cNvPicPr>
              <a:picLocks noChangeAspect="1"/>
            </p:cNvPicPr>
            <p:nvPr/>
          </p:nvPicPr>
          <p:blipFill>
            <a:blip r:embed="rId3">
              <a:extLst/>
            </a:blip>
            <a:stretch>
              <a:fillRect/>
            </a:stretch>
          </p:blipFill>
          <p:spPr>
            <a:xfrm>
              <a:off x="3517328" y="0"/>
              <a:ext cx="3295416" cy="2519747"/>
            </a:xfrm>
            <a:prstGeom prst="rect">
              <a:avLst/>
            </a:prstGeom>
            <a:ln w="12700" cap="flat">
              <a:noFill/>
              <a:miter lim="400000"/>
            </a:ln>
            <a:effectLst/>
          </p:spPr>
        </p:pic>
      </p:grpSp>
      <p:sp>
        <p:nvSpPr>
          <p:cNvPr id="396" name="Shape 396"/>
          <p:cNvSpPr/>
          <p:nvPr>
            <p:ph type="body" sz="quarter" idx="1"/>
          </p:nvPr>
        </p:nvSpPr>
        <p:spPr>
          <a:xfrm>
            <a:off x="342900" y="1006971"/>
            <a:ext cx="7899400" cy="2743201"/>
          </a:xfrm>
          <a:prstGeom prst="rect">
            <a:avLst/>
          </a:prstGeom>
        </p:spPr>
        <p:txBody>
          <a:bodyPr/>
          <a:lstStyle/>
          <a:p>
            <a:pPr>
              <a:defRPr sz="3400"/>
            </a:pPr>
            <a:r>
              <a:t>Strahler number</a:t>
            </a:r>
          </a:p>
          <a:p>
            <a:pPr lvl="1">
              <a:defRPr sz="2800"/>
            </a:pPr>
            <a:r>
              <a:t>centrality metric for trees/networks</a:t>
            </a:r>
          </a:p>
          <a:p>
            <a:pPr lvl="1">
              <a:defRPr sz="2800"/>
            </a:pPr>
            <a:r>
              <a:t>derived quantitative attribute</a:t>
            </a:r>
          </a:p>
          <a:p>
            <a:pPr lvl="1">
              <a:defRPr sz="2800"/>
            </a:pPr>
            <a:r>
              <a:t>draw top 5K of 500K for good skeleton</a:t>
            </a:r>
          </a:p>
        </p:txBody>
      </p:sp>
      <p:pic>
        <p:nvPicPr>
          <p:cNvPr id="397" name="fig3.11.pdf"/>
          <p:cNvPicPr>
            <a:picLocks noChangeAspect="1"/>
          </p:cNvPicPr>
          <p:nvPr/>
        </p:nvPicPr>
        <p:blipFill>
          <a:blip r:embed="rId4">
            <a:extLst/>
          </a:blip>
          <a:stretch>
            <a:fillRect/>
          </a:stretch>
        </p:blipFill>
        <p:spPr>
          <a:xfrm>
            <a:off x="495300" y="4178300"/>
            <a:ext cx="13500100" cy="4942002"/>
          </a:xfrm>
          <a:prstGeom prst="rect">
            <a:avLst/>
          </a:prstGeom>
          <a:ln w="12700">
            <a:miter lim="400000"/>
          </a:ln>
        </p:spPr>
      </p:pic>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9" name="Shape 399"/>
          <p:cNvSpPr/>
          <p:nvPr>
            <p:ph type="title"/>
          </p:nvPr>
        </p:nvSpPr>
        <p:spPr>
          <a:prstGeom prst="rect">
            <a:avLst/>
          </a:prstGeom>
        </p:spPr>
        <p:txBody>
          <a:bodyPr/>
          <a:lstStyle/>
          <a:p>
            <a:pPr/>
            <a:r>
              <a:t>Why: Targets </a:t>
            </a:r>
          </a:p>
        </p:txBody>
      </p:sp>
      <p:sp>
        <p:nvSpPr>
          <p:cNvPr id="400" name="Shape 40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1" name="fig3.1.pdf"/>
          <p:cNvPicPr>
            <a:picLocks noChangeAspect="1"/>
          </p:cNvPicPr>
          <p:nvPr/>
        </p:nvPicPr>
        <p:blipFill>
          <a:blip r:embed="rId2">
            <a:extLst/>
          </a:blip>
          <a:srcRect l="45243" t="11902" r="0" b="40115"/>
          <a:stretch>
            <a:fillRect/>
          </a:stretch>
        </p:blipFill>
        <p:spPr>
          <a:xfrm>
            <a:off x="0" y="1369102"/>
            <a:ext cx="10230385" cy="7254199"/>
          </a:xfrm>
          <a:prstGeom prst="rect">
            <a:avLst/>
          </a:prstGeom>
          <a:ln w="12700">
            <a:miter lim="400000"/>
          </a:ln>
        </p:spPr>
      </p:pic>
      <p:pic>
        <p:nvPicPr>
          <p:cNvPr id="402" name="fig3.1.pdf"/>
          <p:cNvPicPr>
            <a:picLocks noChangeAspect="1"/>
          </p:cNvPicPr>
          <p:nvPr/>
        </p:nvPicPr>
        <p:blipFill>
          <a:blip r:embed="rId2">
            <a:extLst/>
          </a:blip>
          <a:srcRect l="46262" t="57608" r="24779" b="0"/>
          <a:stretch>
            <a:fillRect/>
          </a:stretch>
        </p:blipFill>
        <p:spPr>
          <a:xfrm>
            <a:off x="10731500" y="1243351"/>
            <a:ext cx="5410200" cy="6409095"/>
          </a:xfrm>
          <a:prstGeom prst="rect">
            <a:avLst/>
          </a:prstGeom>
          <a:ln w="12700">
            <a:miter lim="400000"/>
          </a:ln>
        </p:spPr>
      </p:pic>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Shape 40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5" name="Shape 405"/>
          <p:cNvSpPr/>
          <p:nvPr/>
        </p:nvSpPr>
        <p:spPr>
          <a:xfrm>
            <a:off x="4604477" y="1410229"/>
            <a:ext cx="3492744" cy="10247"/>
          </a:xfrm>
          <a:prstGeom prst="line">
            <a:avLst/>
          </a:prstGeom>
          <a:ln w="22225">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406" name="pasted-image.pdf"/>
          <p:cNvPicPr>
            <a:picLocks noChangeAspect="1"/>
          </p:cNvPicPr>
          <p:nvPr/>
        </p:nvPicPr>
        <p:blipFill>
          <a:blip r:embed="rId2">
            <a:extLst/>
          </a:blip>
          <a:stretch>
            <a:fillRect/>
          </a:stretch>
        </p:blipFill>
        <p:spPr>
          <a:xfrm>
            <a:off x="822114" y="7076102"/>
            <a:ext cx="1541035" cy="1524001"/>
          </a:xfrm>
          <a:prstGeom prst="rect">
            <a:avLst/>
          </a:prstGeom>
          <a:ln w="12700">
            <a:miter lim="400000"/>
          </a:ln>
        </p:spPr>
      </p:pic>
      <p:pic>
        <p:nvPicPr>
          <p:cNvPr id="407" name="fig3.7.pdf"/>
          <p:cNvPicPr>
            <a:picLocks noChangeAspect="1"/>
          </p:cNvPicPr>
          <p:nvPr/>
        </p:nvPicPr>
        <p:blipFill>
          <a:blip r:embed="rId3">
            <a:extLst/>
          </a:blip>
          <a:srcRect l="0" t="4527" r="63679" b="51620"/>
          <a:stretch>
            <a:fillRect/>
          </a:stretch>
        </p:blipFill>
        <p:spPr>
          <a:xfrm>
            <a:off x="494543" y="990600"/>
            <a:ext cx="4102857" cy="4575225"/>
          </a:xfrm>
          <a:prstGeom prst="rect">
            <a:avLst/>
          </a:prstGeom>
          <a:ln w="12700">
            <a:miter lim="400000"/>
          </a:ln>
        </p:spPr>
      </p:pic>
      <p:pic>
        <p:nvPicPr>
          <p:cNvPr id="408" name="fig3.7.pdf"/>
          <p:cNvPicPr>
            <a:picLocks noChangeAspect="1"/>
          </p:cNvPicPr>
          <p:nvPr/>
        </p:nvPicPr>
        <p:blipFill>
          <a:blip r:embed="rId3">
            <a:extLst/>
          </a:blip>
          <a:srcRect l="39306" t="4268" r="0" b="35191"/>
          <a:stretch>
            <a:fillRect/>
          </a:stretch>
        </p:blipFill>
        <p:spPr>
          <a:xfrm>
            <a:off x="9042400" y="990600"/>
            <a:ext cx="6729620" cy="6199714"/>
          </a:xfrm>
          <a:prstGeom prst="rect">
            <a:avLst/>
          </a:prstGeom>
          <a:ln w="12700">
            <a:miter lim="400000"/>
          </a:ln>
        </p:spPr>
      </p:pic>
      <p:pic>
        <p:nvPicPr>
          <p:cNvPr id="409" name="fig3.7.pdf"/>
          <p:cNvPicPr>
            <a:picLocks noChangeAspect="1"/>
          </p:cNvPicPr>
          <p:nvPr/>
        </p:nvPicPr>
        <p:blipFill>
          <a:blip r:embed="rId3">
            <a:extLst/>
          </a:blip>
          <a:srcRect l="0" t="0" r="0" b="95107"/>
          <a:stretch>
            <a:fillRect/>
          </a:stretch>
        </p:blipFill>
        <p:spPr>
          <a:xfrm>
            <a:off x="521052" y="216690"/>
            <a:ext cx="15265721" cy="689838"/>
          </a:xfrm>
          <a:prstGeom prst="rect">
            <a:avLst/>
          </a:prstGeom>
          <a:ln w="12700">
            <a:miter lim="400000"/>
          </a:ln>
        </p:spPr>
      </p:pic>
      <p:grpSp>
        <p:nvGrpSpPr>
          <p:cNvPr id="412" name="Group 412"/>
          <p:cNvGrpSpPr/>
          <p:nvPr/>
        </p:nvGrpSpPr>
        <p:grpSpPr>
          <a:xfrm>
            <a:off x="228600" y="6096000"/>
            <a:ext cx="3435491" cy="2819401"/>
            <a:chOff x="0" y="0"/>
            <a:chExt cx="3435490" cy="2819400"/>
          </a:xfrm>
        </p:grpSpPr>
        <p:sp>
          <p:nvSpPr>
            <p:cNvPr id="410" name="Shape 410"/>
            <p:cNvSpPr/>
            <p:nvPr/>
          </p:nvSpPr>
          <p:spPr>
            <a:xfrm>
              <a:off x="0" y="0"/>
              <a:ext cx="3435491" cy="2819401"/>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411" name="pasted-image.pdf"/>
            <p:cNvPicPr>
              <a:picLocks noChangeAspect="1"/>
            </p:cNvPicPr>
            <p:nvPr/>
          </p:nvPicPr>
          <p:blipFill>
            <a:blip r:embed="rId2">
              <a:extLst/>
            </a:blip>
            <a:stretch>
              <a:fillRect/>
            </a:stretch>
          </p:blipFill>
          <p:spPr>
            <a:xfrm>
              <a:off x="310483" y="95790"/>
              <a:ext cx="2720549" cy="2690477"/>
            </a:xfrm>
            <a:prstGeom prst="rect">
              <a:avLst/>
            </a:prstGeom>
            <a:ln w="12700" cap="flat">
              <a:noFill/>
              <a:miter lim="400000"/>
            </a:ln>
            <a:effectLst/>
          </p:spPr>
        </p:pic>
      </p:grpSp>
      <p:pic>
        <p:nvPicPr>
          <p:cNvPr id="413" name="fig3.7.pdf"/>
          <p:cNvPicPr>
            <a:picLocks noChangeAspect="1"/>
          </p:cNvPicPr>
          <p:nvPr/>
        </p:nvPicPr>
        <p:blipFill>
          <a:blip r:embed="rId4">
            <a:extLst/>
          </a:blip>
          <a:srcRect l="0" t="46171" r="59430" b="0"/>
          <a:stretch>
            <a:fillRect/>
          </a:stretch>
        </p:blipFill>
        <p:spPr>
          <a:xfrm>
            <a:off x="4370431" y="1218793"/>
            <a:ext cx="4849769" cy="5898495"/>
          </a:xfrm>
          <a:prstGeom prst="rect">
            <a:avLst/>
          </a:prstGeom>
          <a:ln w="12700">
            <a:miter lim="400000"/>
          </a:ln>
        </p:spPr>
      </p:pic>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5" name="Shape 415"/>
          <p:cNvSpPr/>
          <p:nvPr>
            <p:ph type="title"/>
          </p:nvPr>
        </p:nvSpPr>
        <p:spPr>
          <a:prstGeom prst="rect">
            <a:avLst/>
          </a:prstGeom>
        </p:spPr>
        <p:txBody>
          <a:bodyPr/>
          <a:lstStyle/>
          <a:p>
            <a:pPr/>
            <a:r>
              <a:t>Further reading</a:t>
            </a:r>
          </a:p>
        </p:txBody>
      </p:sp>
      <p:sp>
        <p:nvSpPr>
          <p:cNvPr id="416" name="Shape 416"/>
          <p:cNvSpPr/>
          <p:nvPr>
            <p:ph type="body" idx="1"/>
          </p:nvPr>
        </p:nvSpPr>
        <p:spPr>
          <a:xfrm>
            <a:off x="419100" y="1079500"/>
            <a:ext cx="15849600" cy="7747000"/>
          </a:xfrm>
          <a:prstGeom prst="rect">
            <a:avLst/>
          </a:prstGeom>
        </p:spPr>
        <p:txBody>
          <a:bodyPr>
            <a:normAutofit fontScale="100000" lnSpcReduction="0"/>
          </a:bodyPr>
          <a:lstStyle/>
          <a:p>
            <a:pPr marL="293179" indent="-293179" defTabSz="1097279">
              <a:spcBef>
                <a:spcPts val="900"/>
              </a:spcBef>
              <a:defRPr sz="3420"/>
            </a:pPr>
            <a:r>
              <a:t>Visualization Analysis and Design. Munzner.  AK Peters Visualization Series, CRC Press, 2014.</a:t>
            </a:r>
          </a:p>
          <a:p>
            <a:pPr lvl="1" marL="653527" indent="-242047" defTabSz="1097279">
              <a:defRPr i="1" sz="2880"/>
            </a:pPr>
            <a:r>
              <a:t>Chap 2: What: Data Abstraction</a:t>
            </a:r>
          </a:p>
          <a:p>
            <a:pPr lvl="1" marL="653527" indent="-242047" defTabSz="1097279">
              <a:defRPr i="1" sz="2880"/>
            </a:pPr>
            <a:r>
              <a:t>Chap 3: Why: Task Abstraction</a:t>
            </a:r>
          </a:p>
          <a:p>
            <a:pPr marL="293179" indent="-293179" defTabSz="1097279">
              <a:spcBef>
                <a:spcPts val="900"/>
              </a:spcBef>
              <a:defRPr i="1" sz="3420"/>
            </a:pPr>
            <a:r>
              <a:t>A Multi-Level Typology of Abstract Visualization Tasks. </a:t>
            </a:r>
            <a:r>
              <a:rPr i="0"/>
              <a:t>Brehmer and Munzner. IEEE Trans. Visualization and Computer Graphics (Proc. InfoVis) 19:12 (2013), 2376–2385.</a:t>
            </a:r>
            <a:endParaRPr i="0"/>
          </a:p>
          <a:p>
            <a:pPr marL="293179" indent="-293179" defTabSz="1097279">
              <a:spcBef>
                <a:spcPts val="900"/>
              </a:spcBef>
              <a:defRPr i="1" sz="3420"/>
            </a:pPr>
            <a:r>
              <a:t>Low-Level Components of Analytic Activity in Information Visualization. </a:t>
            </a:r>
            <a:r>
              <a:rPr i="0"/>
              <a:t>Amar, Eagan, and Stasko. Proc. IEEE InfoVis 2005, p 111–117.</a:t>
            </a:r>
            <a:endParaRPr i="0"/>
          </a:p>
          <a:p>
            <a:pPr marL="293179" indent="-293179" defTabSz="1097279">
              <a:spcBef>
                <a:spcPts val="900"/>
              </a:spcBef>
              <a:defRPr i="1" sz="3420"/>
            </a:pPr>
            <a:r>
              <a:t>A taxonomy of tools that support the fluent and flexible use of visualizations.</a:t>
            </a:r>
            <a:r>
              <a:rPr i="0"/>
              <a:t> Heer and Shneiderman. Communications of the ACM 55:4 (2012), 45–54.</a:t>
            </a:r>
            <a:endParaRPr i="0"/>
          </a:p>
          <a:p>
            <a:pPr marL="293179" indent="-293179" defTabSz="1097279">
              <a:spcBef>
                <a:spcPts val="900"/>
              </a:spcBef>
              <a:defRPr i="1" sz="3420"/>
            </a:pPr>
            <a:r>
              <a:t>Rethinking Visualization: A High-Level Taxonomy.</a:t>
            </a:r>
            <a:r>
              <a:rPr i="0"/>
              <a:t> Tory and Möller. Proc. IEEE InfoVis 2004, p 151–158.</a:t>
            </a:r>
            <a:endParaRPr i="0"/>
          </a:p>
          <a:p>
            <a:pPr marL="293179" indent="-293179" defTabSz="1097279">
              <a:spcBef>
                <a:spcPts val="900"/>
              </a:spcBef>
              <a:defRPr i="1" sz="3420"/>
            </a:pPr>
            <a:r>
              <a:rPr i="0"/>
              <a:t>Visualization of Time-Oriented Data.  Aigner, Miksch, Schumann, and Tominski. Springer, 2011.</a:t>
            </a:r>
          </a:p>
        </p:txBody>
      </p:sp>
      <p:sp>
        <p:nvSpPr>
          <p:cNvPr id="417" name="Shape 41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9" name="Shape 419"/>
          <p:cNvSpPr/>
          <p:nvPr>
            <p:ph type="title"/>
          </p:nvPr>
        </p:nvSpPr>
        <p:spPr>
          <a:prstGeom prst="rect">
            <a:avLst/>
          </a:prstGeom>
        </p:spPr>
        <p:txBody>
          <a:bodyPr/>
          <a:lstStyle/>
          <a:p>
            <a:pPr/>
            <a:r>
              <a:t>Outline</a:t>
            </a:r>
          </a:p>
        </p:txBody>
      </p:sp>
      <p:sp>
        <p:nvSpPr>
          <p:cNvPr id="420" name="Shape 420"/>
          <p:cNvSpPr/>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8:30-10:00am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pPr>
            <a:r>
              <a:t>Analysis:  What, Why, How</a:t>
            </a:r>
          </a:p>
          <a:p>
            <a:pPr lvl="1">
              <a:spcBef>
                <a:spcPts val="1000"/>
              </a:spcBef>
              <a:defRPr sz="3000">
                <a:solidFill>
                  <a:schemeClr val="accent5"/>
                </a:solidFill>
              </a:defRPr>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10:30am-12:00pm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pPr>
            <a:r>
              <a:t>Arrange Tables</a:t>
            </a:r>
          </a:p>
          <a:p>
            <a:pPr lvl="1">
              <a:buClr>
                <a:srgbClr val="000000"/>
              </a:buClr>
              <a:defRPr sz="3000"/>
            </a:pPr>
            <a:r>
              <a:t>Arrange Spatial Data </a:t>
            </a:r>
          </a:p>
          <a:p>
            <a:pPr lvl="1">
              <a:buClr>
                <a:srgbClr val="000000"/>
              </a:buClr>
              <a:defRPr sz="3000"/>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1:00-2:30pm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pPr>
            <a:r>
              <a:t>Map Color</a:t>
            </a:r>
          </a:p>
          <a:p>
            <a:pPr lvl="1">
              <a:buClr>
                <a:srgbClr val="000000"/>
              </a:buClr>
              <a:defRPr sz="3000"/>
            </a:pPr>
            <a:r>
              <a:t>Manipulate: Change, Select, Navigate</a:t>
            </a:r>
          </a:p>
          <a:p>
            <a:pPr marL="716279" indent="-259079">
              <a:spcBef>
                <a:spcPts val="800"/>
              </a:spcBef>
              <a:buChar char="–"/>
              <a:defRPr sz="3000"/>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3:00-4:30pm</a:t>
            </a:r>
            <a:br>
              <a:rPr i="1"/>
            </a:br>
            <a:r>
              <a:rPr>
                <a:solidFill>
                  <a:srgbClr val="011993"/>
                </a:solidFill>
                <a:uFill>
                  <a:solidFill>
                    <a:srgbClr val="011993"/>
                  </a:solidFill>
                </a:uFill>
                <a:latin typeface="+mn-lt"/>
                <a:ea typeface="+mn-ea"/>
                <a:cs typeface="+mn-cs"/>
                <a:sym typeface="Rockwell"/>
              </a:rPr>
              <a:t>Guidelines and Examples</a:t>
            </a:r>
          </a:p>
          <a:p>
            <a:pPr lvl="1" marL="1173479" indent="-259079">
              <a:defRPr sz="3000"/>
            </a:pPr>
            <a:r>
              <a:t>Reduce: Filter, Aggregate</a:t>
            </a:r>
          </a:p>
          <a:p>
            <a:pPr lvl="1" marL="1173479" indent="-259079">
              <a:defRPr sz="3000"/>
            </a:pPr>
            <a:r>
              <a:t>Rules of Thumb</a:t>
            </a:r>
          </a:p>
          <a:p>
            <a:pPr lvl="1" marL="1173479" indent="-259079">
              <a:defRPr sz="3000"/>
            </a:pPr>
            <a:r>
              <a:t>Q&amp;A</a:t>
            </a:r>
          </a:p>
        </p:txBody>
      </p:sp>
      <p:sp>
        <p:nvSpPr>
          <p:cNvPr id="421" name="Shape 42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2" name="Shape 422"/>
          <p:cNvSpPr/>
          <p:nvPr/>
        </p:nvSpPr>
        <p:spPr>
          <a:xfrm>
            <a:off x="431800" y="8508999"/>
            <a:ext cx="12115800"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600" u="sng">
                <a:latin typeface="Gill Sans SemiBold"/>
                <a:ea typeface="Gill Sans SemiBold"/>
                <a:cs typeface="Gill Sans SemiBold"/>
                <a:sym typeface="Gill Sans SemiBold"/>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http://www.cs.ubc.ca/~tmm/talks.html#vad16act</a:t>
            </a:r>
          </a:p>
        </p:txBody>
      </p:sp>
      <p:sp>
        <p:nvSpPr>
          <p:cNvPr id="423" name="Shape 423"/>
          <p:cNvSpPr/>
          <p:nvPr/>
        </p:nvSpPr>
        <p:spPr>
          <a:xfrm>
            <a:off x="12509500" y="8508999"/>
            <a:ext cx="315027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600" u="sng">
                <a:latin typeface="Gill Sans SemiBold"/>
                <a:ea typeface="Gill Sans SemiBold"/>
                <a:cs typeface="Gill Sans SemiBold"/>
                <a:sym typeface="Gill Sans SemiBold"/>
              </a:defRPr>
            </a:lvl1pPr>
          </a:lstStyle>
          <a:p>
            <a:pPr>
              <a:defRPr u="none"/>
            </a:pPr>
            <a:r>
              <a:rPr u="sng"/>
              <a:t>@tamaramunzner</a:t>
            </a:r>
          </a:p>
        </p:txBody>
      </p:sp>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5" name="Shape 425"/>
          <p:cNvSpPr/>
          <p:nvPr>
            <p:ph type="title"/>
          </p:nvPr>
        </p:nvSpPr>
        <p:spPr>
          <a:prstGeom prst="rect">
            <a:avLst/>
          </a:prstGeom>
        </p:spPr>
        <p:txBody>
          <a:bodyPr/>
          <a:lstStyle/>
          <a:p>
            <a:pPr/>
            <a:r>
              <a:t>Visual encoding</a:t>
            </a:r>
          </a:p>
        </p:txBody>
      </p:sp>
      <p:sp>
        <p:nvSpPr>
          <p:cNvPr id="426" name="Shape 426"/>
          <p:cNvSpPr/>
          <p:nvPr>
            <p:ph type="body" idx="1"/>
          </p:nvPr>
        </p:nvSpPr>
        <p:spPr>
          <a:prstGeom prst="rect">
            <a:avLst/>
          </a:prstGeom>
        </p:spPr>
        <p:txBody>
          <a:bodyPr/>
          <a:lstStyle/>
          <a:p>
            <a:pPr/>
            <a:r>
              <a:t>analyze idiom structure</a:t>
            </a:r>
          </a:p>
        </p:txBody>
      </p:sp>
      <p:sp>
        <p:nvSpPr>
          <p:cNvPr id="427" name="Shape 42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8" name="fig5.4.pdf"/>
          <p:cNvPicPr>
            <a:picLocks noChangeAspect="1"/>
          </p:cNvPicPr>
          <p:nvPr/>
        </p:nvPicPr>
        <p:blipFill>
          <a:blip r:embed="rId3">
            <a:extLst/>
          </a:blip>
          <a:stretch>
            <a:fillRect/>
          </a:stretch>
        </p:blipFill>
        <p:spPr>
          <a:xfrm>
            <a:off x="1485900" y="3162177"/>
            <a:ext cx="13296900" cy="1917823"/>
          </a:xfrm>
          <a:prstGeom prst="rect">
            <a:avLst/>
          </a:prstGeom>
          <a:ln w="12700">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9" name="Shape 199"/>
          <p:cNvSpPr/>
          <p:nvPr>
            <p:ph type="title"/>
          </p:nvPr>
        </p:nvSpPr>
        <p:spPr>
          <a:prstGeom prst="rect">
            <a:avLst/>
          </a:prstGeom>
        </p:spPr>
        <p:txBody>
          <a:bodyPr/>
          <a:lstStyle/>
          <a:p>
            <a:pPr/>
            <a:r>
              <a:t>Defining visualization (vis)</a:t>
            </a:r>
          </a:p>
        </p:txBody>
      </p:sp>
      <p:sp>
        <p:nvSpPr>
          <p:cNvPr id="200" name="Shape 20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1" name="Shape 201"/>
          <p:cNvSpPr/>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b="1" sz="2800">
                <a:latin typeface="+mn-lt"/>
                <a:ea typeface="+mn-ea"/>
                <a:cs typeface="+mn-cs"/>
                <a:sym typeface="Rockwell"/>
              </a:defRPr>
            </a:lvl1pPr>
          </a:lstStyle>
          <a:p>
            <a:pPr/>
            <a:r>
              <a:t>Computer-based visualization systems provide visual representations of datasets designed to help people carry out tasks more effectively.</a:t>
            </a:r>
          </a:p>
        </p:txBody>
      </p:sp>
      <p:sp>
        <p:nvSpPr>
          <p:cNvPr id="202" name="Shape 202"/>
          <p:cNvSpPr/>
          <p:nvPr/>
        </p:nvSpPr>
        <p:spPr>
          <a:xfrm>
            <a:off x="482600" y="2628900"/>
            <a:ext cx="1729284" cy="711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buClr>
                <a:srgbClr val="1D2157"/>
              </a:buClr>
              <a:defRPr sz="4400">
                <a:solidFill>
                  <a:srgbClr val="FF2600"/>
                </a:solidFill>
                <a:uFill>
                  <a:solidFill>
                    <a:srgbClr val="FF2600"/>
                  </a:solidFill>
                </a:uFill>
              </a:defRPr>
            </a:lvl1pPr>
          </a:lstStyle>
          <a:p>
            <a:pPr/>
            <a:r>
              <a:t>Why?...</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2"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2" name="Shape 43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3" name="Shape 433"/>
          <p:cNvSpPr/>
          <p:nvPr>
            <p:ph type="title"/>
          </p:nvPr>
        </p:nvSpPr>
        <p:spPr>
          <a:prstGeom prst="rect">
            <a:avLst/>
          </a:prstGeom>
        </p:spPr>
        <p:txBody>
          <a:bodyPr/>
          <a:lstStyle/>
          <a:p>
            <a:pPr/>
            <a:r>
              <a:t>Definitions: Marks and channels</a:t>
            </a:r>
          </a:p>
        </p:txBody>
      </p:sp>
      <p:sp>
        <p:nvSpPr>
          <p:cNvPr id="434" name="Shape 434"/>
          <p:cNvSpPr/>
          <p:nvPr>
            <p:ph type="body" sz="half" idx="1"/>
          </p:nvPr>
        </p:nvSpPr>
        <p:spPr>
          <a:xfrm>
            <a:off x="419100" y="1104900"/>
            <a:ext cx="6311900" cy="8039100"/>
          </a:xfrm>
          <a:prstGeom prst="rect">
            <a:avLst/>
          </a:prstGeom>
        </p:spPr>
        <p:txBody>
          <a:bodyPr/>
          <a:lstStyle/>
          <a:p>
            <a:pPr marL="291465" indent="-291465">
              <a:defRPr sz="3400"/>
            </a:pPr>
            <a:r>
              <a:t>marks</a:t>
            </a:r>
          </a:p>
          <a:p>
            <a:pPr lvl="1" marL="692523" indent="-235323">
              <a:defRPr sz="2800"/>
            </a:pPr>
            <a:r>
              <a:t>geometric primitives</a:t>
            </a:r>
          </a:p>
          <a:p>
            <a:pPr lvl="1" marL="692523" indent="-235323">
              <a:defRPr sz="2800"/>
            </a:pPr>
          </a:p>
          <a:p>
            <a:pPr marL="291465" indent="-291465">
              <a:defRPr sz="3400"/>
            </a:pPr>
            <a:r>
              <a:t>channels</a:t>
            </a:r>
          </a:p>
          <a:p>
            <a:pPr lvl="1" marL="692523" indent="-235323">
              <a:defRPr sz="2800"/>
            </a:pPr>
            <a:r>
              <a:t>control appearance of marks</a:t>
            </a:r>
          </a:p>
          <a:p>
            <a:pPr lvl="1" marL="692523" indent="-235323">
              <a:defRPr sz="2800"/>
            </a:pPr>
            <a:r>
              <a:t>can redundantly code with multiple channels</a:t>
            </a:r>
          </a:p>
        </p:txBody>
      </p:sp>
      <p:pic>
        <p:nvPicPr>
          <p:cNvPr id="435" name="fig5.3.pdf"/>
          <p:cNvPicPr>
            <a:picLocks noChangeAspect="1"/>
          </p:cNvPicPr>
          <p:nvPr/>
        </p:nvPicPr>
        <p:blipFill>
          <a:blip r:embed="rId2">
            <a:extLst/>
          </a:blip>
          <a:stretch>
            <a:fillRect/>
          </a:stretch>
        </p:blipFill>
        <p:spPr>
          <a:xfrm>
            <a:off x="6980787" y="2935904"/>
            <a:ext cx="8767213" cy="6057901"/>
          </a:xfrm>
          <a:prstGeom prst="rect">
            <a:avLst/>
          </a:prstGeom>
          <a:ln w="12700">
            <a:miter lim="400000"/>
          </a:ln>
        </p:spPr>
      </p:pic>
      <p:pic>
        <p:nvPicPr>
          <p:cNvPr id="436" name="fig5.2.pdf"/>
          <p:cNvPicPr>
            <a:picLocks noChangeAspect="1"/>
          </p:cNvPicPr>
          <p:nvPr/>
        </p:nvPicPr>
        <p:blipFill>
          <a:blip r:embed="rId3">
            <a:extLst/>
          </a:blip>
          <a:stretch>
            <a:fillRect/>
          </a:stretch>
        </p:blipFill>
        <p:spPr>
          <a:xfrm>
            <a:off x="6870700" y="1202752"/>
            <a:ext cx="8953501" cy="1321009"/>
          </a:xfrm>
          <a:prstGeom prst="rect">
            <a:avLst/>
          </a:prstGeom>
          <a:ln w="12700">
            <a:miter lim="400000"/>
          </a:ln>
        </p:spPr>
      </p:pic>
      <p:sp>
        <p:nvSpPr>
          <p:cNvPr id="437" name="Shape 437"/>
          <p:cNvSpPr/>
          <p:nvPr/>
        </p:nvSpPr>
        <p:spPr>
          <a:xfrm flipV="1">
            <a:off x="6660663" y="2683687"/>
            <a:ext cx="9489659" cy="179"/>
          </a:xfrm>
          <a:prstGeom prst="line">
            <a:avLst/>
          </a:prstGeom>
          <a:ln w="38100">
            <a:solidFill>
              <a:srgbClr val="A9A9A9"/>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3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34">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434">
                                            <p:txEl>
                                              <p:pRg st="1" end="1"/>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43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34">
                                            <p:txEl>
                                              <p:pRg st="3" end="3"/>
                                            </p:txEl>
                                          </p:spTgt>
                                        </p:tgtEl>
                                        <p:attrNameLst>
                                          <p:attrName>style.visibility</p:attrName>
                                        </p:attrNameLst>
                                      </p:cBhvr>
                                      <p:to>
                                        <p:strVal val="visible"/>
                                      </p:to>
                                    </p:set>
                                  </p:childTnLst>
                                </p:cTn>
                              </p:par>
                              <p:par>
                                <p:cTn id="17" presetClass="entr" nodeType="withEffect" presetSubtype="0" presetID="1" grpId="1" fill="hold">
                                  <p:stCondLst>
                                    <p:cond delay="0"/>
                                  </p:stCondLst>
                                  <p:iterate type="el" backwards="0">
                                    <p:tmAbs val="0"/>
                                  </p:iterate>
                                  <p:childTnLst>
                                    <p:set>
                                      <p:cBhvr>
                                        <p:cTn id="18" fill="hold"/>
                                        <p:tgtEl>
                                          <p:spTgt spid="434">
                                            <p:txEl>
                                              <p:pRg st="4" end="4"/>
                                            </p:txEl>
                                          </p:spTgt>
                                        </p:tgtEl>
                                        <p:attrNameLst>
                                          <p:attrName>style.visibility</p:attrName>
                                        </p:attrNameLst>
                                      </p:cBhvr>
                                      <p:to>
                                        <p:strVal val="visible"/>
                                      </p:to>
                                    </p:set>
                                  </p:childTnLst>
                                </p:cTn>
                              </p:par>
                              <p:par>
                                <p:cTn id="19" presetClass="entr" nodeType="withEffect" presetSubtype="0" presetID="1" grpId="1" fill="hold">
                                  <p:stCondLst>
                                    <p:cond delay="0"/>
                                  </p:stCondLst>
                                  <p:iterate type="el" backwards="0">
                                    <p:tmAbs val="0"/>
                                  </p:iterate>
                                  <p:childTnLst>
                                    <p:set>
                                      <p:cBhvr>
                                        <p:cTn id="20" fill="hold"/>
                                        <p:tgtEl>
                                          <p:spTgt spid="434">
                                            <p:txEl>
                                              <p:pRg st="5" end="5"/>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2" fill="hold">
                                  <p:stCondLst>
                                    <p:cond delay="0"/>
                                  </p:stCondLst>
                                  <p:iterate type="el" backwards="0">
                                    <p:tmAbs val="0"/>
                                  </p:iterate>
                                  <p:childTnLst>
                                    <p:set>
                                      <p:cBhvr>
                                        <p:cTn id="23" fill="hold"/>
                                        <p:tgtEl>
                                          <p:spTgt spid="4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434" grpId="1"/>
      <p:bldP build="whole" bldLvl="1" animBg="1" rev="0" advAuto="0" spid="435" grpId="2"/>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9" name="Shape 439"/>
          <p:cNvSpPr/>
          <p:nvPr>
            <p:ph type="title"/>
          </p:nvPr>
        </p:nvSpPr>
        <p:spPr>
          <a:prstGeom prst="rect">
            <a:avLst/>
          </a:prstGeom>
        </p:spPr>
        <p:txBody>
          <a:bodyPr/>
          <a:lstStyle/>
          <a:p>
            <a:pPr/>
            <a:r>
              <a:t>Visual encoding</a:t>
            </a:r>
          </a:p>
        </p:txBody>
      </p:sp>
      <p:sp>
        <p:nvSpPr>
          <p:cNvPr id="440" name="Shape 440"/>
          <p:cNvSpPr/>
          <p:nvPr>
            <p:ph type="body" idx="1"/>
          </p:nvPr>
        </p:nvSpPr>
        <p:spPr>
          <a:prstGeom prst="rect">
            <a:avLst/>
          </a:prstGeom>
        </p:spPr>
        <p:txBody>
          <a:bodyPr/>
          <a:lstStyle/>
          <a:p>
            <a:pPr/>
            <a:r>
              <a:t>analyze idiom structure</a:t>
            </a:r>
          </a:p>
          <a:p>
            <a:pPr lvl="1"/>
            <a:r>
              <a:t>as combination of marks and channels</a:t>
            </a:r>
          </a:p>
        </p:txBody>
      </p:sp>
      <p:sp>
        <p:nvSpPr>
          <p:cNvPr id="441" name="Shape 44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2" name="fig5.4.pdf"/>
          <p:cNvPicPr>
            <a:picLocks noChangeAspect="1"/>
          </p:cNvPicPr>
          <p:nvPr/>
        </p:nvPicPr>
        <p:blipFill>
          <a:blip r:embed="rId2">
            <a:extLst/>
          </a:blip>
          <a:stretch>
            <a:fillRect/>
          </a:stretch>
        </p:blipFill>
        <p:spPr>
          <a:xfrm>
            <a:off x="1485900" y="2781177"/>
            <a:ext cx="13296900" cy="1917823"/>
          </a:xfrm>
          <a:prstGeom prst="rect">
            <a:avLst/>
          </a:prstGeom>
          <a:ln w="12700">
            <a:miter lim="400000"/>
          </a:ln>
        </p:spPr>
      </p:pic>
      <p:grpSp>
        <p:nvGrpSpPr>
          <p:cNvPr id="445" name="Group 445"/>
          <p:cNvGrpSpPr/>
          <p:nvPr/>
        </p:nvGrpSpPr>
        <p:grpSpPr>
          <a:xfrm>
            <a:off x="1435100" y="5473700"/>
            <a:ext cx="3002955" cy="3086100"/>
            <a:chOff x="0" y="0"/>
            <a:chExt cx="3002954" cy="3086100"/>
          </a:xfrm>
        </p:grpSpPr>
        <p:sp>
          <p:nvSpPr>
            <p:cNvPr id="443" name="Shape 443"/>
            <p:cNvSpPr/>
            <p:nvPr/>
          </p:nvSpPr>
          <p:spPr>
            <a:xfrm>
              <a:off x="0" y="0"/>
              <a:ext cx="3002955" cy="1854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1: </a:t>
              </a:r>
              <a:br/>
              <a:r>
                <a:t>vertical position</a:t>
              </a:r>
            </a:p>
            <a:p>
              <a:pPr algn="l" defTabSz="1219200">
                <a:defRPr sz="3000">
                  <a:uFill>
                    <a:solidFill>
                      <a:srgbClr val="000000"/>
                    </a:solidFill>
                  </a:uFill>
                  <a:latin typeface="+mn-lt"/>
                  <a:ea typeface="+mn-ea"/>
                  <a:cs typeface="+mn-cs"/>
                  <a:sym typeface="Rockwell"/>
                </a:defRPr>
              </a:pPr>
            </a:p>
          </p:txBody>
        </p:sp>
        <p:sp>
          <p:nvSpPr>
            <p:cNvPr id="444" name="Shape 444"/>
            <p:cNvSpPr/>
            <p:nvPr/>
          </p:nvSpPr>
          <p:spPr>
            <a:xfrm>
              <a:off x="0" y="2565400"/>
              <a:ext cx="1825725" cy="520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line</a:t>
              </a:r>
            </a:p>
          </p:txBody>
        </p:sp>
      </p:grpSp>
      <p:grpSp>
        <p:nvGrpSpPr>
          <p:cNvPr id="448" name="Group 448"/>
          <p:cNvGrpSpPr/>
          <p:nvPr/>
        </p:nvGrpSpPr>
        <p:grpSpPr>
          <a:xfrm>
            <a:off x="4902200" y="5473700"/>
            <a:ext cx="3493034" cy="3086100"/>
            <a:chOff x="0" y="0"/>
            <a:chExt cx="3493033" cy="3086100"/>
          </a:xfrm>
        </p:grpSpPr>
        <p:sp>
          <p:nvSpPr>
            <p:cNvPr id="446" name="Shape 446"/>
            <p:cNvSpPr/>
            <p:nvPr/>
          </p:nvSpPr>
          <p:spPr>
            <a:xfrm>
              <a:off x="63500" y="0"/>
              <a:ext cx="3429534" cy="1854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2: </a:t>
              </a:r>
              <a:br/>
              <a:r>
                <a:t>vertical position</a:t>
              </a:r>
            </a:p>
            <a:p>
              <a:pPr algn="l" defTabSz="1219200">
                <a:defRPr sz="3000">
                  <a:uFill>
                    <a:solidFill>
                      <a:srgbClr val="000000"/>
                    </a:solidFill>
                  </a:uFill>
                  <a:latin typeface="+mn-lt"/>
                  <a:ea typeface="+mn-ea"/>
                  <a:cs typeface="+mn-cs"/>
                  <a:sym typeface="Rockwell"/>
                </a:defRPr>
              </a:pPr>
              <a:r>
                <a:t>horizontal position</a:t>
              </a:r>
            </a:p>
          </p:txBody>
        </p:sp>
        <p:sp>
          <p:nvSpPr>
            <p:cNvPr id="447" name="Shape 447"/>
            <p:cNvSpPr/>
            <p:nvPr/>
          </p:nvSpPr>
          <p:spPr>
            <a:xfrm>
              <a:off x="0" y="2565400"/>
              <a:ext cx="2067570" cy="520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point</a:t>
              </a:r>
            </a:p>
          </p:txBody>
        </p:sp>
      </p:grpSp>
      <p:grpSp>
        <p:nvGrpSpPr>
          <p:cNvPr id="451" name="Group 451"/>
          <p:cNvGrpSpPr/>
          <p:nvPr/>
        </p:nvGrpSpPr>
        <p:grpSpPr>
          <a:xfrm>
            <a:off x="8610600" y="5473700"/>
            <a:ext cx="3454934" cy="3086100"/>
            <a:chOff x="0" y="0"/>
            <a:chExt cx="3454933" cy="3086100"/>
          </a:xfrm>
        </p:grpSpPr>
        <p:sp>
          <p:nvSpPr>
            <p:cNvPr id="449" name="Shape 449"/>
            <p:cNvSpPr/>
            <p:nvPr/>
          </p:nvSpPr>
          <p:spPr>
            <a:xfrm>
              <a:off x="25400" y="0"/>
              <a:ext cx="3429534" cy="1854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3: </a:t>
              </a:r>
              <a:br/>
              <a:r>
                <a:t>vertical position</a:t>
              </a:r>
            </a:p>
            <a:p>
              <a:pPr algn="l" defTabSz="1219200">
                <a:defRPr sz="3000">
                  <a:uFill>
                    <a:solidFill>
                      <a:srgbClr val="000000"/>
                    </a:solidFill>
                  </a:uFill>
                  <a:latin typeface="+mn-lt"/>
                  <a:ea typeface="+mn-ea"/>
                  <a:cs typeface="+mn-cs"/>
                  <a:sym typeface="Rockwell"/>
                </a:defRPr>
              </a:pPr>
              <a:r>
                <a:t>horizontal position</a:t>
              </a:r>
            </a:p>
            <a:p>
              <a:pPr algn="l" defTabSz="1219200">
                <a:defRPr sz="3000">
                  <a:uFill>
                    <a:solidFill>
                      <a:srgbClr val="000000"/>
                    </a:solidFill>
                  </a:uFill>
                  <a:latin typeface="+mn-lt"/>
                  <a:ea typeface="+mn-ea"/>
                  <a:cs typeface="+mn-cs"/>
                  <a:sym typeface="Rockwell"/>
                </a:defRPr>
              </a:pPr>
              <a:r>
                <a:t>color hue</a:t>
              </a:r>
            </a:p>
          </p:txBody>
        </p:sp>
        <p:sp>
          <p:nvSpPr>
            <p:cNvPr id="450" name="Shape 450"/>
            <p:cNvSpPr/>
            <p:nvPr/>
          </p:nvSpPr>
          <p:spPr>
            <a:xfrm>
              <a:off x="0" y="2565400"/>
              <a:ext cx="2067570" cy="520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point</a:t>
              </a:r>
            </a:p>
          </p:txBody>
        </p:sp>
      </p:grpSp>
      <p:grpSp>
        <p:nvGrpSpPr>
          <p:cNvPr id="454" name="Group 454"/>
          <p:cNvGrpSpPr/>
          <p:nvPr/>
        </p:nvGrpSpPr>
        <p:grpSpPr>
          <a:xfrm>
            <a:off x="12306300" y="5473700"/>
            <a:ext cx="3429534" cy="3086100"/>
            <a:chOff x="0" y="0"/>
            <a:chExt cx="3429533" cy="3086100"/>
          </a:xfrm>
        </p:grpSpPr>
        <p:sp>
          <p:nvSpPr>
            <p:cNvPr id="452" name="Shape 452"/>
            <p:cNvSpPr/>
            <p:nvPr/>
          </p:nvSpPr>
          <p:spPr>
            <a:xfrm>
              <a:off x="0" y="0"/>
              <a:ext cx="3429534" cy="2298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4: </a:t>
              </a:r>
              <a:br/>
              <a:r>
                <a:t>vertical position</a:t>
              </a:r>
            </a:p>
            <a:p>
              <a:pPr algn="l" defTabSz="1219200">
                <a:defRPr sz="3000">
                  <a:uFill>
                    <a:solidFill>
                      <a:srgbClr val="000000"/>
                    </a:solidFill>
                  </a:uFill>
                  <a:latin typeface="+mn-lt"/>
                  <a:ea typeface="+mn-ea"/>
                  <a:cs typeface="+mn-cs"/>
                  <a:sym typeface="Rockwell"/>
                </a:defRPr>
              </a:pPr>
              <a:r>
                <a:t>horizontal position</a:t>
              </a:r>
            </a:p>
            <a:p>
              <a:pPr algn="l" defTabSz="1219200">
                <a:defRPr sz="3000">
                  <a:uFill>
                    <a:solidFill>
                      <a:srgbClr val="000000"/>
                    </a:solidFill>
                  </a:uFill>
                  <a:latin typeface="+mn-lt"/>
                  <a:ea typeface="+mn-ea"/>
                  <a:cs typeface="+mn-cs"/>
                  <a:sym typeface="Rockwell"/>
                </a:defRPr>
              </a:pPr>
              <a:r>
                <a:t>color hue</a:t>
              </a:r>
            </a:p>
            <a:p>
              <a:pPr algn="l" defTabSz="1219200">
                <a:defRPr sz="3000">
                  <a:uFill>
                    <a:solidFill>
                      <a:srgbClr val="000000"/>
                    </a:solidFill>
                  </a:uFill>
                  <a:latin typeface="+mn-lt"/>
                  <a:ea typeface="+mn-ea"/>
                  <a:cs typeface="+mn-cs"/>
                  <a:sym typeface="Rockwell"/>
                </a:defRPr>
              </a:pPr>
              <a:r>
                <a:t>size (area)</a:t>
              </a:r>
            </a:p>
          </p:txBody>
        </p:sp>
        <p:sp>
          <p:nvSpPr>
            <p:cNvPr id="453" name="Shape 453"/>
            <p:cNvSpPr/>
            <p:nvPr/>
          </p:nvSpPr>
          <p:spPr>
            <a:xfrm>
              <a:off x="0" y="2565400"/>
              <a:ext cx="2067570" cy="520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point</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1" grpId="3"/>
      <p:bldP build="whole" bldLvl="1" animBg="1" rev="0" advAuto="0" spid="454" grpId="4"/>
      <p:bldP build="whole" bldLvl="1" animBg="1" rev="0" advAuto="0" spid="445" grpId="1"/>
      <p:bldP build="whole" bldLvl="1" animBg="1" rev="0" advAuto="0" spid="448" grpId="2"/>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6" name="Shape 45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7" name="Shape 457"/>
          <p:cNvSpPr/>
          <p:nvPr>
            <p:ph type="title"/>
          </p:nvPr>
        </p:nvSpPr>
        <p:spPr>
          <a:prstGeom prst="rect">
            <a:avLst/>
          </a:prstGeom>
        </p:spPr>
        <p:txBody>
          <a:bodyPr/>
          <a:lstStyle>
            <a:lvl1pPr>
              <a:defRPr>
                <a:solidFill>
                  <a:srgbClr val="C0522D"/>
                </a:solidFill>
                <a:uFill>
                  <a:solidFill>
                    <a:srgbClr val="C0522D"/>
                  </a:solidFill>
                </a:uFill>
              </a:defRPr>
            </a:lvl1pPr>
          </a:lstStyle>
          <a:p>
            <a:pPr/>
            <a:r>
              <a:t>Channels: Expressiveness types and effectiveness rankings</a:t>
            </a:r>
          </a:p>
        </p:txBody>
      </p:sp>
      <p:pic>
        <p:nvPicPr>
          <p:cNvPr id="458" name="fig5.1.pdf"/>
          <p:cNvPicPr>
            <a:picLocks noChangeAspect="1"/>
          </p:cNvPicPr>
          <p:nvPr/>
        </p:nvPicPr>
        <p:blipFill>
          <a:blip r:embed="rId2">
            <a:extLst/>
          </a:blip>
          <a:srcRect l="0" t="6515" r="0" b="0"/>
          <a:stretch>
            <a:fillRect/>
          </a:stretch>
        </p:blipFill>
        <p:spPr>
          <a:xfrm>
            <a:off x="447745" y="1104900"/>
            <a:ext cx="12607382" cy="7910059"/>
          </a:xfrm>
          <a:prstGeom prst="rect">
            <a:avLst/>
          </a:prstGeom>
          <a:ln w="12700">
            <a:miter lim="400000"/>
          </a:ln>
        </p:spPr>
      </p:pic>
      <p:sp>
        <p:nvSpPr>
          <p:cNvPr id="459" name="Shape 459"/>
          <p:cNvSpPr/>
          <p:nvPr/>
        </p:nvSpPr>
        <p:spPr>
          <a:xfrm>
            <a:off x="2641600" y="292100"/>
            <a:ext cx="11607800" cy="1130300"/>
          </a:xfrm>
          <a:prstGeom prst="rect">
            <a:avLst/>
          </a:prstGeom>
          <a:solidFill>
            <a:srgbClr val="FFFFFF"/>
          </a:solidFill>
          <a:ln w="12700">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sp>
        <p:nvSpPr>
          <p:cNvPr id="460" name="Shape 460"/>
          <p:cNvSpPr/>
          <p:nvPr/>
        </p:nvSpPr>
        <p:spPr>
          <a:xfrm>
            <a:off x="241300" y="901700"/>
            <a:ext cx="3759200" cy="546100"/>
          </a:xfrm>
          <a:prstGeom prst="rect">
            <a:avLst/>
          </a:prstGeom>
          <a:solidFill>
            <a:srgbClr val="FFFFFF"/>
          </a:solidFill>
          <a:ln w="12700">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sp>
        <p:nvSpPr>
          <p:cNvPr id="461" name="Shape 461"/>
          <p:cNvSpPr/>
          <p:nvPr/>
        </p:nvSpPr>
        <p:spPr>
          <a:xfrm>
            <a:off x="6769100" y="1524000"/>
            <a:ext cx="609600" cy="7658100"/>
          </a:xfrm>
          <a:prstGeom prst="rect">
            <a:avLst/>
          </a:prstGeom>
          <a:solidFill>
            <a:srgbClr val="FFFFFF"/>
          </a:solidFill>
          <a:ln w="12700">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3" name="Shape 46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4" name="Shape 464"/>
          <p:cNvSpPr/>
          <p:nvPr>
            <p:ph type="title"/>
          </p:nvPr>
        </p:nvSpPr>
        <p:spPr>
          <a:prstGeom prst="rect">
            <a:avLst/>
          </a:prstGeom>
        </p:spPr>
        <p:txBody>
          <a:bodyPr/>
          <a:lstStyle>
            <a:lvl1pPr>
              <a:defRPr>
                <a:solidFill>
                  <a:srgbClr val="C0522D"/>
                </a:solidFill>
                <a:uFill>
                  <a:solidFill>
                    <a:srgbClr val="C0522D"/>
                  </a:solidFill>
                </a:uFill>
              </a:defRPr>
            </a:lvl1pPr>
          </a:lstStyle>
          <a:p>
            <a:pPr/>
            <a:r>
              <a:t>Channels: Matching Types</a:t>
            </a:r>
          </a:p>
        </p:txBody>
      </p:sp>
      <p:pic>
        <p:nvPicPr>
          <p:cNvPr id="465" name="fig5.1.pdf"/>
          <p:cNvPicPr>
            <a:picLocks noChangeAspect="1"/>
          </p:cNvPicPr>
          <p:nvPr/>
        </p:nvPicPr>
        <p:blipFill>
          <a:blip r:embed="rId2">
            <a:extLst/>
          </a:blip>
          <a:srcRect l="0" t="6515" r="0" b="0"/>
          <a:stretch>
            <a:fillRect/>
          </a:stretch>
        </p:blipFill>
        <p:spPr>
          <a:xfrm>
            <a:off x="447745" y="1104900"/>
            <a:ext cx="12607382" cy="7910059"/>
          </a:xfrm>
          <a:prstGeom prst="rect">
            <a:avLst/>
          </a:prstGeom>
          <a:ln w="12700">
            <a:miter lim="400000"/>
          </a:ln>
        </p:spPr>
      </p:pic>
      <p:sp>
        <p:nvSpPr>
          <p:cNvPr id="466" name="Shape 466"/>
          <p:cNvSpPr/>
          <p:nvPr/>
        </p:nvSpPr>
        <p:spPr>
          <a:xfrm>
            <a:off x="8318500" y="4953000"/>
            <a:ext cx="8039100" cy="7747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marL="342900" indent="-342900" algn="l" defTabSz="1219200">
              <a:spcBef>
                <a:spcPts val="1000"/>
              </a:spcBef>
              <a:buSzPct val="100000"/>
              <a:buChar char="•"/>
              <a:defRPr sz="4000">
                <a:uFill>
                  <a:solidFill>
                    <a:srgbClr val="000000"/>
                  </a:solidFill>
                </a:uFill>
              </a:defRPr>
            </a:lvl1pPr>
            <a:lvl2pPr marL="603250" indent="-285750" algn="l" defTabSz="1219200">
              <a:spcBef>
                <a:spcPts val="800"/>
              </a:spcBef>
              <a:buSzPct val="100000"/>
              <a:buChar char="–"/>
              <a:defRPr sz="3400">
                <a:uFill>
                  <a:solidFill>
                    <a:srgbClr val="000000"/>
                  </a:solidFill>
                </a:uFill>
              </a:defRPr>
            </a:lvl2pPr>
          </a:lstStyle>
          <a:p>
            <a:pPr/>
            <a:r>
              <a:t>expressiveness principle</a:t>
            </a:r>
          </a:p>
          <a:p>
            <a:pPr lvl="1"/>
            <a:r>
              <a:t>match channel and data characteristics</a:t>
            </a:r>
          </a:p>
        </p:txBody>
      </p:sp>
      <p:sp>
        <p:nvSpPr>
          <p:cNvPr id="467" name="Shape 467"/>
          <p:cNvSpPr/>
          <p:nvPr/>
        </p:nvSpPr>
        <p:spPr>
          <a:xfrm>
            <a:off x="6667500" y="1397000"/>
            <a:ext cx="723900" cy="7721600"/>
          </a:xfrm>
          <a:prstGeom prst="rect">
            <a:avLst/>
          </a:prstGeom>
          <a:solidFill>
            <a:srgbClr val="FFFFFF"/>
          </a:solidFill>
          <a:ln w="12700">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spTree>
  </p:cSld>
  <p:clrMapOvr>
    <a:masterClrMapping/>
  </p:clrMapOvr>
  <p:transition xmlns:p14="http://schemas.microsoft.com/office/powerpoint/2010/main" spd="med" advClick="1" p14:dur="1000"/>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9" name="Shape 46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0" name="Shape 470"/>
          <p:cNvSpPr/>
          <p:nvPr>
            <p:ph type="title"/>
          </p:nvPr>
        </p:nvSpPr>
        <p:spPr>
          <a:prstGeom prst="rect">
            <a:avLst/>
          </a:prstGeom>
        </p:spPr>
        <p:txBody>
          <a:bodyPr/>
          <a:lstStyle>
            <a:lvl1pPr>
              <a:defRPr>
                <a:solidFill>
                  <a:srgbClr val="C0522D"/>
                </a:solidFill>
                <a:uFill>
                  <a:solidFill>
                    <a:srgbClr val="C0522D"/>
                  </a:solidFill>
                </a:uFill>
              </a:defRPr>
            </a:lvl1pPr>
          </a:lstStyle>
          <a:p>
            <a:pPr/>
            <a:r>
              <a:t>Channels: Rankings</a:t>
            </a:r>
          </a:p>
        </p:txBody>
      </p:sp>
      <p:pic>
        <p:nvPicPr>
          <p:cNvPr id="471" name="fig5.1.pdf"/>
          <p:cNvPicPr>
            <a:picLocks noChangeAspect="1"/>
          </p:cNvPicPr>
          <p:nvPr/>
        </p:nvPicPr>
        <p:blipFill>
          <a:blip r:embed="rId2">
            <a:extLst/>
          </a:blip>
          <a:srcRect l="0" t="6515" r="0" b="0"/>
          <a:stretch>
            <a:fillRect/>
          </a:stretch>
        </p:blipFill>
        <p:spPr>
          <a:xfrm>
            <a:off x="447745" y="1104900"/>
            <a:ext cx="12607382" cy="7910059"/>
          </a:xfrm>
          <a:prstGeom prst="rect">
            <a:avLst/>
          </a:prstGeom>
          <a:ln w="12700">
            <a:miter lim="400000"/>
          </a:ln>
        </p:spPr>
      </p:pic>
      <p:sp>
        <p:nvSpPr>
          <p:cNvPr id="472" name="Shape 472"/>
          <p:cNvSpPr/>
          <p:nvPr/>
        </p:nvSpPr>
        <p:spPr>
          <a:xfrm>
            <a:off x="8318500" y="4953000"/>
            <a:ext cx="8039100" cy="7747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marL="342900" indent="-342900" algn="l" defTabSz="1219200">
              <a:spcBef>
                <a:spcPts val="1000"/>
              </a:spcBef>
              <a:buSzPct val="100000"/>
              <a:buChar char="•"/>
              <a:defRPr sz="4000">
                <a:uFill>
                  <a:solidFill>
                    <a:srgbClr val="000000"/>
                  </a:solidFill>
                </a:uFill>
              </a:defRPr>
            </a:pPr>
            <a:r>
              <a:t>expressiveness principle</a:t>
            </a:r>
          </a:p>
          <a:p>
            <a:pPr lvl="1" marL="603250" indent="-285750" algn="l" defTabSz="1219200">
              <a:spcBef>
                <a:spcPts val="800"/>
              </a:spcBef>
              <a:buSzPct val="100000"/>
              <a:buChar char="–"/>
              <a:defRPr sz="3400">
                <a:uFill>
                  <a:solidFill>
                    <a:srgbClr val="000000"/>
                  </a:solidFill>
                </a:uFill>
              </a:defRPr>
            </a:pPr>
            <a:r>
              <a:t>match channel and data characteristics</a:t>
            </a:r>
          </a:p>
          <a:p>
            <a:pPr marL="342900" indent="-342900" algn="l" defTabSz="1219200">
              <a:spcBef>
                <a:spcPts val="1000"/>
              </a:spcBef>
              <a:buSzPct val="100000"/>
              <a:buChar char="•"/>
              <a:defRPr sz="4000">
                <a:uFill>
                  <a:solidFill>
                    <a:srgbClr val="000000"/>
                  </a:solidFill>
                </a:uFill>
              </a:defRPr>
            </a:pPr>
            <a:r>
              <a:t>effectiveness principle</a:t>
            </a:r>
          </a:p>
          <a:p>
            <a:pPr lvl="1" marL="603250" indent="-285750" algn="l" defTabSz="1219200">
              <a:spcBef>
                <a:spcPts val="800"/>
              </a:spcBef>
              <a:buSzPct val="100000"/>
              <a:buChar char="–"/>
              <a:defRPr sz="3400">
                <a:uFill>
                  <a:solidFill>
                    <a:srgbClr val="000000"/>
                  </a:solidFill>
                </a:uFill>
              </a:defRPr>
            </a:pPr>
            <a:r>
              <a:t>encode most important attributes with highest ranked channels</a:t>
            </a:r>
          </a:p>
        </p:txBody>
      </p:sp>
    </p:spTree>
  </p:cSld>
  <p:clrMapOvr>
    <a:masterClrMapping/>
  </p:clrMapOvr>
  <p:transition xmlns:p14="http://schemas.microsoft.com/office/powerpoint/2010/main" spd="med" advClick="1" p14:dur="1000"/>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4" name="Shape 47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5" name="Shape 475"/>
          <p:cNvSpPr/>
          <p:nvPr>
            <p:ph type="title"/>
          </p:nvPr>
        </p:nvSpPr>
        <p:spPr>
          <a:prstGeom prst="rect">
            <a:avLst/>
          </a:prstGeom>
        </p:spPr>
        <p:txBody>
          <a:bodyPr/>
          <a:lstStyle>
            <a:lvl1pPr>
              <a:defRPr>
                <a:solidFill>
                  <a:srgbClr val="C0522D"/>
                </a:solidFill>
                <a:uFill>
                  <a:solidFill>
                    <a:srgbClr val="C0522D"/>
                  </a:solidFill>
                </a:uFill>
              </a:defRPr>
            </a:lvl1pPr>
          </a:lstStyle>
          <a:p>
            <a:pPr/>
            <a:r>
              <a:t>Channels: Expressiveness types and effectiveness rankings</a:t>
            </a:r>
          </a:p>
        </p:txBody>
      </p:sp>
      <p:pic>
        <p:nvPicPr>
          <p:cNvPr id="476" name=""/>
          <p:cNvPicPr>
            <a:picLocks noChangeAspect="0"/>
          </p:cNvPicPr>
          <p:nvPr/>
        </p:nvPicPr>
        <p:blipFill>
          <a:blip r:embed="rId2">
            <a:extLst/>
          </a:blip>
          <a:stretch>
            <a:fillRect/>
          </a:stretch>
        </p:blipFill>
        <p:spPr>
          <a:xfrm>
            <a:off x="228600" y="825500"/>
            <a:ext cx="6388100" cy="2298700"/>
          </a:xfrm>
          <a:prstGeom prst="rect">
            <a:avLst/>
          </a:prstGeom>
        </p:spPr>
      </p:pic>
      <p:pic>
        <p:nvPicPr>
          <p:cNvPr id="478" name=""/>
          <p:cNvPicPr>
            <a:picLocks noChangeAspect="0"/>
          </p:cNvPicPr>
          <p:nvPr/>
        </p:nvPicPr>
        <p:blipFill>
          <a:blip r:embed="rId3">
            <a:extLst/>
          </a:blip>
          <a:stretch>
            <a:fillRect/>
          </a:stretch>
        </p:blipFill>
        <p:spPr>
          <a:xfrm>
            <a:off x="6845300" y="825500"/>
            <a:ext cx="6769100" cy="1511300"/>
          </a:xfrm>
          <a:prstGeom prst="rect">
            <a:avLst/>
          </a:prstGeom>
        </p:spPr>
      </p:pic>
      <p:pic>
        <p:nvPicPr>
          <p:cNvPr id="480" name="fig5.1.pdf"/>
          <p:cNvPicPr>
            <a:picLocks noChangeAspect="1"/>
          </p:cNvPicPr>
          <p:nvPr/>
        </p:nvPicPr>
        <p:blipFill>
          <a:blip r:embed="rId4">
            <a:extLst/>
          </a:blip>
          <a:srcRect l="0" t="6515" r="0" b="0"/>
          <a:stretch>
            <a:fillRect/>
          </a:stretch>
        </p:blipFill>
        <p:spPr>
          <a:xfrm>
            <a:off x="498545" y="1117600"/>
            <a:ext cx="12607382" cy="7910059"/>
          </a:xfrm>
          <a:prstGeom prst="rect">
            <a:avLst/>
          </a:prstGeom>
          <a:ln w="12700">
            <a:miter lim="400000"/>
          </a:ln>
        </p:spPr>
      </p:pic>
      <p:sp>
        <p:nvSpPr>
          <p:cNvPr id="481" name="Shape 481"/>
          <p:cNvSpPr/>
          <p:nvPr/>
        </p:nvSpPr>
        <p:spPr>
          <a:xfrm>
            <a:off x="8318500" y="4953000"/>
            <a:ext cx="8039100" cy="7747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marL="342900" indent="-342900" algn="l" defTabSz="1219200">
              <a:spcBef>
                <a:spcPts val="1000"/>
              </a:spcBef>
              <a:buSzPct val="100000"/>
              <a:buChar char="•"/>
              <a:defRPr sz="4000">
                <a:uFill>
                  <a:solidFill>
                    <a:srgbClr val="000000"/>
                  </a:solidFill>
                </a:uFill>
              </a:defRPr>
            </a:pPr>
            <a:r>
              <a:t>expressiveness principle</a:t>
            </a:r>
          </a:p>
          <a:p>
            <a:pPr lvl="1" marL="603250" indent="-285750" algn="l" defTabSz="1219200">
              <a:spcBef>
                <a:spcPts val="800"/>
              </a:spcBef>
              <a:buSzPct val="100000"/>
              <a:buChar char="–"/>
              <a:defRPr sz="3400">
                <a:uFill>
                  <a:solidFill>
                    <a:srgbClr val="000000"/>
                  </a:solidFill>
                </a:uFill>
              </a:defRPr>
            </a:pPr>
            <a:r>
              <a:t>match channel and data characteristics</a:t>
            </a:r>
          </a:p>
          <a:p>
            <a:pPr marL="342900" indent="-342900" algn="l" defTabSz="1219200">
              <a:spcBef>
                <a:spcPts val="1000"/>
              </a:spcBef>
              <a:buSzPct val="100000"/>
              <a:buChar char="•"/>
              <a:defRPr sz="4000">
                <a:uFill>
                  <a:solidFill>
                    <a:srgbClr val="000000"/>
                  </a:solidFill>
                </a:uFill>
              </a:defRPr>
            </a:pPr>
            <a:r>
              <a:t>effectiveness principle</a:t>
            </a:r>
          </a:p>
          <a:p>
            <a:pPr lvl="1" marL="603250" indent="-285750" algn="l" defTabSz="1219200">
              <a:spcBef>
                <a:spcPts val="800"/>
              </a:spcBef>
              <a:buSzPct val="100000"/>
              <a:buChar char="–"/>
              <a:defRPr sz="3400">
                <a:uFill>
                  <a:solidFill>
                    <a:srgbClr val="000000"/>
                  </a:solidFill>
                </a:uFill>
              </a:defRPr>
            </a:pPr>
            <a:r>
              <a:t>encode most important attributes with highest ranked channels</a:t>
            </a:r>
          </a:p>
          <a:p>
            <a:pPr lvl="1" marL="603250" indent="-285750" algn="l" defTabSz="1219200">
              <a:spcBef>
                <a:spcPts val="800"/>
              </a:spcBef>
              <a:buSzPct val="100000"/>
              <a:buChar char="–"/>
              <a:defRPr sz="3400">
                <a:uFill>
                  <a:solidFill>
                    <a:srgbClr val="000000"/>
                  </a:solidFill>
                </a:uFill>
              </a:defRPr>
            </a:pPr>
            <a:r>
              <a:t>spatial position ranks high for both</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7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6" grpId="1"/>
      <p:bldP build="whole" bldLvl="1" animBg="1" rev="0" advAuto="0" spid="478" grpId="2"/>
    </p:bld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3" name="Shape 483"/>
          <p:cNvSpPr/>
          <p:nvPr>
            <p:ph type="title"/>
          </p:nvPr>
        </p:nvSpPr>
        <p:spPr>
          <a:prstGeom prst="rect">
            <a:avLst/>
          </a:prstGeom>
        </p:spPr>
        <p:txBody>
          <a:bodyPr/>
          <a:lstStyle/>
          <a:p>
            <a:pPr/>
            <a:r>
              <a:t>Accuracy: Fundamental Theory</a:t>
            </a:r>
          </a:p>
        </p:txBody>
      </p:sp>
      <p:sp>
        <p:nvSpPr>
          <p:cNvPr id="484" name="Shape 48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5" name="fig5.7.pdf"/>
          <p:cNvPicPr>
            <a:picLocks noChangeAspect="1"/>
          </p:cNvPicPr>
          <p:nvPr/>
        </p:nvPicPr>
        <p:blipFill>
          <a:blip r:embed="rId2">
            <a:extLst/>
          </a:blip>
          <a:stretch>
            <a:fillRect/>
          </a:stretch>
        </p:blipFill>
        <p:spPr>
          <a:xfrm>
            <a:off x="1003300" y="1079500"/>
            <a:ext cx="14236700" cy="8128981"/>
          </a:xfrm>
          <a:prstGeom prst="rect">
            <a:avLst/>
          </a:prstGeom>
          <a:ln w="12700">
            <a:miter lim="400000"/>
          </a:ln>
        </p:spPr>
      </p:pic>
    </p:spTree>
  </p:cSld>
  <p:clrMapOvr>
    <a:masterClrMapping/>
  </p:clrMapOvr>
  <p:transition xmlns:p14="http://schemas.microsoft.com/office/powerpoint/2010/main" spd="med" advClick="1" p14:dur="1000"/>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7" name="Shape 487"/>
          <p:cNvSpPr/>
          <p:nvPr>
            <p:ph type="title"/>
          </p:nvPr>
        </p:nvSpPr>
        <p:spPr>
          <a:prstGeom prst="rect">
            <a:avLst/>
          </a:prstGeom>
        </p:spPr>
        <p:txBody>
          <a:bodyPr/>
          <a:lstStyle/>
          <a:p>
            <a:pPr/>
            <a:r>
              <a:t>Accuracy: Vis experiments</a:t>
            </a:r>
          </a:p>
        </p:txBody>
      </p:sp>
      <p:sp>
        <p:nvSpPr>
          <p:cNvPr id="488" name="Shape 48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9" name="Shape 489"/>
          <p:cNvSpPr/>
          <p:nvPr/>
        </p:nvSpPr>
        <p:spPr>
          <a:xfrm>
            <a:off x="228600" y="8686800"/>
            <a:ext cx="5969000" cy="27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1400">
                <a:uFill>
                  <a:solidFill>
                    <a:srgbClr val="000000"/>
                  </a:solidFill>
                </a:uFill>
              </a:defRPr>
            </a:pPr>
            <a:r>
              <a:t>after Michael McGuffin course slides, </a:t>
            </a:r>
            <a:r>
              <a:rPr u="sng">
                <a:hlinkClick r:id="rId2" invalidUrl="" action="" tgtFrame="" tooltip="" history="1" highlightClick="0" endSnd="0"/>
              </a:rPr>
              <a:t>http://profs.etsmtl.ca/mmcguffin/</a:t>
            </a:r>
          </a:p>
        </p:txBody>
      </p:sp>
      <p:sp>
        <p:nvSpPr>
          <p:cNvPr id="490" name="Shape 490"/>
          <p:cNvSpPr/>
          <p:nvPr/>
        </p:nvSpPr>
        <p:spPr>
          <a:xfrm>
            <a:off x="11506200" y="6286500"/>
            <a:ext cx="4013200" cy="2565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400">
                <a:uFill>
                  <a:solidFill>
                    <a:srgbClr val="000000"/>
                  </a:solidFill>
                </a:uFill>
              </a:defRPr>
            </a:lvl1pPr>
          </a:lstStyle>
          <a:p>
            <a:pPr/>
            <a:r>
              <a:t>[Crowdsourcing Graphical Perception: Using Mechanical Turk to Assess Visualization Design. Heer and Bostock. Proc ACM Conf. Human Factors in Computing Systems (CHI) 2010, p. 203–212.]</a:t>
            </a:r>
          </a:p>
        </p:txBody>
      </p:sp>
      <p:pic>
        <p:nvPicPr>
          <p:cNvPr id="491" name="fig5.8.pdf"/>
          <p:cNvPicPr>
            <a:picLocks noChangeAspect="1"/>
          </p:cNvPicPr>
          <p:nvPr/>
        </p:nvPicPr>
        <p:blipFill>
          <a:blip r:embed="rId3">
            <a:extLst/>
          </a:blip>
          <a:stretch>
            <a:fillRect/>
          </a:stretch>
        </p:blipFill>
        <p:spPr>
          <a:xfrm>
            <a:off x="431800" y="838200"/>
            <a:ext cx="10033000" cy="8140812"/>
          </a:xfrm>
          <a:prstGeom prst="rect">
            <a:avLst/>
          </a:prstGeom>
          <a:ln w="12700">
            <a:miter lim="400000"/>
          </a:ln>
        </p:spPr>
      </p:pic>
    </p:spTree>
  </p:cSld>
  <p:clrMapOvr>
    <a:masterClrMapping/>
  </p:clrMapOvr>
  <p:transition xmlns:p14="http://schemas.microsoft.com/office/powerpoint/2010/main" spd="med" advClick="1" p14:dur="1000"/>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3" name="Shape 493"/>
          <p:cNvSpPr/>
          <p:nvPr>
            <p:ph type="title"/>
          </p:nvPr>
        </p:nvSpPr>
        <p:spPr>
          <a:prstGeom prst="rect">
            <a:avLst/>
          </a:prstGeom>
        </p:spPr>
        <p:txBody>
          <a:bodyPr/>
          <a:lstStyle/>
          <a:p>
            <a:pPr/>
            <a:r>
              <a:t>Discriminability: How many usable steps?</a:t>
            </a:r>
          </a:p>
        </p:txBody>
      </p:sp>
      <p:sp>
        <p:nvSpPr>
          <p:cNvPr id="494" name="Shape 494"/>
          <p:cNvSpPr/>
          <p:nvPr>
            <p:ph type="body" sz="half" idx="1"/>
          </p:nvPr>
        </p:nvSpPr>
        <p:spPr>
          <a:xfrm>
            <a:off x="419100" y="1104900"/>
            <a:ext cx="7518400" cy="6997700"/>
          </a:xfrm>
          <a:prstGeom prst="rect">
            <a:avLst/>
          </a:prstGeom>
        </p:spPr>
        <p:txBody>
          <a:bodyPr/>
          <a:lstStyle/>
          <a:p>
            <a:pPr/>
            <a:r>
              <a:t>must be sufficient for number of attribute levels to show</a:t>
            </a:r>
          </a:p>
          <a:p>
            <a:pPr lvl="1"/>
            <a:r>
              <a:t>linewidth: few bins</a:t>
            </a:r>
          </a:p>
        </p:txBody>
      </p:sp>
      <p:sp>
        <p:nvSpPr>
          <p:cNvPr id="495" name="Shape 49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6" name="droppedImage.tiff"/>
          <p:cNvPicPr>
            <a:picLocks noChangeAspect="1"/>
          </p:cNvPicPr>
          <p:nvPr/>
        </p:nvPicPr>
        <p:blipFill>
          <a:blip r:embed="rId2">
            <a:extLst/>
          </a:blip>
          <a:stretch>
            <a:fillRect/>
          </a:stretch>
        </p:blipFill>
        <p:spPr>
          <a:xfrm>
            <a:off x="8039100" y="1283075"/>
            <a:ext cx="7429500" cy="6766870"/>
          </a:xfrm>
          <a:prstGeom prst="rect">
            <a:avLst/>
          </a:prstGeom>
          <a:ln w="12700">
            <a:miter lim="400000"/>
          </a:ln>
        </p:spPr>
      </p:pic>
      <p:sp>
        <p:nvSpPr>
          <p:cNvPr id="497" name="Shape 497"/>
          <p:cNvSpPr/>
          <p:nvPr/>
        </p:nvSpPr>
        <p:spPr>
          <a:xfrm>
            <a:off x="6720830" y="8101153"/>
            <a:ext cx="7404101"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i="1" sz="1800">
                <a:hlinkClick r:id="rId3" invalidUrl="" action="" tgtFrame="" tooltip="" history="1" highlightClick="0" endSnd="0"/>
              </a:defRPr>
            </a:lvl1pPr>
          </a:lstStyle>
          <a:p>
            <a:pPr>
              <a:defRPr i="0"/>
            </a:pPr>
            <a:r>
              <a:rPr i="1">
                <a:hlinkClick r:id="rId3" invalidUrl="" action="" tgtFrame="" tooltip="" history="1" highlightClick="0" endSnd="0"/>
              </a:rPr>
              <a:t>[mappa.mundi.net/maps/maps 014/telegeography.html]</a:t>
            </a:r>
          </a:p>
        </p:txBody>
      </p:sp>
    </p:spTree>
  </p:cSld>
  <p:clrMapOvr>
    <a:masterClrMapping/>
  </p:clrMapOvr>
  <p:transition xmlns:p14="http://schemas.microsoft.com/office/powerpoint/2010/main" spd="med" advClick="1" p14:dur="1000"/>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9" name="Shape 499"/>
          <p:cNvSpPr/>
          <p:nvPr>
            <p:ph type="title"/>
          </p:nvPr>
        </p:nvSpPr>
        <p:spPr>
          <a:prstGeom prst="rect">
            <a:avLst/>
          </a:prstGeom>
        </p:spPr>
        <p:txBody>
          <a:bodyPr/>
          <a:lstStyle/>
          <a:p>
            <a:pPr/>
            <a:r>
              <a:t>Separability vs. Integrality</a:t>
            </a:r>
          </a:p>
        </p:txBody>
      </p:sp>
      <p:sp>
        <p:nvSpPr>
          <p:cNvPr id="500" name="Shape 50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1" name="Shape 501"/>
          <p:cNvSpPr/>
          <p:nvPr/>
        </p:nvSpPr>
        <p:spPr>
          <a:xfrm>
            <a:off x="952500" y="7327900"/>
            <a:ext cx="2550704" cy="5207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defRPr sz="3000">
                <a:uFill>
                  <a:solidFill>
                    <a:srgbClr val="000000"/>
                  </a:solidFill>
                </a:uFill>
                <a:latin typeface="+mn-lt"/>
                <a:ea typeface="+mn-ea"/>
                <a:cs typeface="+mn-cs"/>
                <a:sym typeface="Rockwell"/>
              </a:defRPr>
            </a:lvl1pPr>
          </a:lstStyle>
          <a:p>
            <a:pPr/>
            <a:r>
              <a:t>2 groups each</a:t>
            </a:r>
          </a:p>
        </p:txBody>
      </p:sp>
      <p:sp>
        <p:nvSpPr>
          <p:cNvPr id="502" name="Shape 502"/>
          <p:cNvSpPr/>
          <p:nvPr/>
        </p:nvSpPr>
        <p:spPr>
          <a:xfrm>
            <a:off x="4806950" y="7327900"/>
            <a:ext cx="2550704" cy="5207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defRPr sz="3000">
                <a:uFill>
                  <a:solidFill>
                    <a:srgbClr val="000000"/>
                  </a:solidFill>
                </a:uFill>
                <a:latin typeface="+mn-lt"/>
                <a:ea typeface="+mn-ea"/>
                <a:cs typeface="+mn-cs"/>
                <a:sym typeface="Rockwell"/>
              </a:defRPr>
            </a:lvl1pPr>
          </a:lstStyle>
          <a:p>
            <a:pPr/>
            <a:r>
              <a:t>2 groups each</a:t>
            </a:r>
          </a:p>
        </p:txBody>
      </p:sp>
      <p:sp>
        <p:nvSpPr>
          <p:cNvPr id="503" name="Shape 503"/>
          <p:cNvSpPr/>
          <p:nvPr/>
        </p:nvSpPr>
        <p:spPr>
          <a:xfrm>
            <a:off x="8661400" y="7327900"/>
            <a:ext cx="2650977" cy="965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defRPr sz="3000">
                <a:uFill>
                  <a:solidFill>
                    <a:srgbClr val="000000"/>
                  </a:solidFill>
                </a:uFill>
                <a:latin typeface="+mn-lt"/>
                <a:ea typeface="+mn-ea"/>
                <a:cs typeface="+mn-cs"/>
                <a:sym typeface="Rockwell"/>
              </a:defRPr>
            </a:pPr>
            <a:r>
              <a:t>3 groups total:</a:t>
            </a:r>
          </a:p>
          <a:p>
            <a:pPr algn="l" defTabSz="1219200">
              <a:defRPr sz="3000">
                <a:uFill>
                  <a:solidFill>
                    <a:srgbClr val="000000"/>
                  </a:solidFill>
                </a:uFill>
                <a:latin typeface="+mn-lt"/>
                <a:ea typeface="+mn-ea"/>
                <a:cs typeface="+mn-cs"/>
                <a:sym typeface="Rockwell"/>
              </a:defRPr>
            </a:pPr>
            <a:r>
              <a:t>integral area</a:t>
            </a:r>
          </a:p>
        </p:txBody>
      </p:sp>
      <p:sp>
        <p:nvSpPr>
          <p:cNvPr id="504" name="Shape 504"/>
          <p:cNvSpPr/>
          <p:nvPr/>
        </p:nvSpPr>
        <p:spPr>
          <a:xfrm>
            <a:off x="12711372" y="7327900"/>
            <a:ext cx="2650978" cy="965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defRPr sz="3000">
                <a:uFill>
                  <a:solidFill>
                    <a:srgbClr val="000000"/>
                  </a:solidFill>
                </a:uFill>
                <a:latin typeface="+mn-lt"/>
                <a:ea typeface="+mn-ea"/>
                <a:cs typeface="+mn-cs"/>
                <a:sym typeface="Rockwell"/>
              </a:defRPr>
            </a:pPr>
            <a:r>
              <a:t>4 groups total:</a:t>
            </a:r>
          </a:p>
          <a:p>
            <a:pPr algn="l" defTabSz="1219200">
              <a:defRPr sz="3000">
                <a:uFill>
                  <a:solidFill>
                    <a:srgbClr val="000000"/>
                  </a:solidFill>
                </a:uFill>
                <a:latin typeface="+mn-lt"/>
                <a:ea typeface="+mn-ea"/>
                <a:cs typeface="+mn-cs"/>
                <a:sym typeface="Rockwell"/>
              </a:defRPr>
            </a:pPr>
            <a:r>
              <a:t>integral hue</a:t>
            </a:r>
          </a:p>
        </p:txBody>
      </p:sp>
      <p:pic>
        <p:nvPicPr>
          <p:cNvPr id="505" name="fig5.10.pdf"/>
          <p:cNvPicPr>
            <a:picLocks noChangeAspect="1"/>
          </p:cNvPicPr>
          <p:nvPr/>
        </p:nvPicPr>
        <p:blipFill>
          <a:blip r:embed="rId2">
            <a:extLst/>
          </a:blip>
          <a:stretch>
            <a:fillRect/>
          </a:stretch>
        </p:blipFill>
        <p:spPr>
          <a:xfrm>
            <a:off x="533400" y="2106221"/>
            <a:ext cx="15379700" cy="4993409"/>
          </a:xfrm>
          <a:prstGeom prst="rect">
            <a:avLst/>
          </a:prstGeom>
          <a:ln w="12700">
            <a:miter lim="400000"/>
          </a:ln>
        </p:spPr>
      </p:pic>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ph type="title"/>
          </p:nvPr>
        </p:nvSpPr>
        <p:spPr>
          <a:prstGeom prst="rect">
            <a:avLst/>
          </a:prstGeom>
        </p:spPr>
        <p:txBody>
          <a:bodyPr/>
          <a:lstStyle/>
          <a:p>
            <a:pPr/>
            <a:r>
              <a:t>Why have a human in the loop?</a:t>
            </a:r>
          </a:p>
        </p:txBody>
      </p:sp>
      <p:sp>
        <p:nvSpPr>
          <p:cNvPr id="205" name="Shape 205"/>
          <p:cNvSpPr/>
          <p:nvPr>
            <p:ph type="body" idx="1"/>
          </p:nvPr>
        </p:nvSpPr>
        <p:spPr>
          <a:xfrm>
            <a:off x="419100" y="3606800"/>
            <a:ext cx="15849600" cy="5537200"/>
          </a:xfrm>
          <a:prstGeom prst="rect">
            <a:avLst/>
          </a:prstGeom>
        </p:spPr>
        <p:txBody>
          <a:bodyPr/>
          <a:lstStyle/>
          <a:p>
            <a:pPr marL="317182" indent="-317182">
              <a:defRPr sz="3700"/>
            </a:pPr>
            <a:r>
              <a:t>don’t need vis when fully automatic solution exists and is trusted </a:t>
            </a:r>
          </a:p>
          <a:p>
            <a:pPr marL="317182" indent="-317182">
              <a:defRPr sz="3700"/>
            </a:pPr>
            <a:r>
              <a:t>many analysis problems ill-specified</a:t>
            </a:r>
          </a:p>
          <a:p>
            <a:pPr lvl="1" marL="717736" indent="-260536">
              <a:defRPr sz="3100"/>
            </a:pPr>
            <a:r>
              <a:t>don’t know exactly what questions to ask in advance</a:t>
            </a:r>
          </a:p>
          <a:p>
            <a:pPr marL="317182" indent="-317182">
              <a:defRPr sz="3700"/>
            </a:pPr>
            <a:r>
              <a:t>possibilities</a:t>
            </a:r>
          </a:p>
          <a:p>
            <a:pPr lvl="1" marL="717736" indent="-260536">
              <a:defRPr sz="3100"/>
            </a:pPr>
            <a:r>
              <a:t>long-term use for end users (e.g. exploratory analysis of scientific data)</a:t>
            </a:r>
          </a:p>
          <a:p>
            <a:pPr lvl="1" marL="717736" indent="-260536">
              <a:defRPr sz="3100"/>
            </a:pPr>
            <a:r>
              <a:t>presentation of known results </a:t>
            </a:r>
          </a:p>
          <a:p>
            <a:pPr lvl="1" marL="717736" indent="-260536">
              <a:defRPr sz="3100"/>
            </a:pPr>
            <a:r>
              <a:t>stepping stone to better understanding of requirements before developing models</a:t>
            </a:r>
          </a:p>
          <a:p>
            <a:pPr lvl="1" marL="717736" indent="-260536">
              <a:defRPr sz="3100"/>
            </a:pPr>
            <a:r>
              <a:t>help developers of automatic solution refine/debug, determine parameters</a:t>
            </a:r>
          </a:p>
          <a:p>
            <a:pPr lvl="1" marL="717736" indent="-260536">
              <a:defRPr sz="3100"/>
            </a:pPr>
            <a:r>
              <a:t>help end users of automatic solutions verify, build trust</a:t>
            </a:r>
          </a:p>
        </p:txBody>
      </p:sp>
      <p:sp>
        <p:nvSpPr>
          <p:cNvPr id="206" name="Shape 20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7" name="Shape 207"/>
          <p:cNvSpPr/>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b="1" sz="2800">
                <a:latin typeface="+mn-lt"/>
                <a:ea typeface="+mn-ea"/>
                <a:cs typeface="+mn-cs"/>
                <a:sym typeface="Rockwell"/>
              </a:defRPr>
            </a:lvl1pPr>
          </a:lstStyle>
          <a:p>
            <a:pPr/>
            <a:r>
              <a:t>Computer-based visualization systems provide visual representations of datasets designed to help people carry out tasks more effectively.</a:t>
            </a:r>
          </a:p>
        </p:txBody>
      </p:sp>
      <p:pic>
        <p:nvPicPr>
          <p:cNvPr id="208" name=""/>
          <p:cNvPicPr>
            <a:picLocks noChangeAspect="0"/>
          </p:cNvPicPr>
          <p:nvPr/>
        </p:nvPicPr>
        <p:blipFill>
          <a:blip r:embed="rId2">
            <a:extLst/>
          </a:blip>
          <a:stretch>
            <a:fillRect/>
          </a:stretch>
        </p:blipFill>
        <p:spPr>
          <a:xfrm>
            <a:off x="12877800" y="1104900"/>
            <a:ext cx="2070100" cy="812800"/>
          </a:xfrm>
          <a:prstGeom prst="rect">
            <a:avLst/>
          </a:prstGeom>
        </p:spPr>
      </p:pic>
      <p:pic>
        <p:nvPicPr>
          <p:cNvPr id="210" name=""/>
          <p:cNvPicPr>
            <a:picLocks noChangeAspect="0"/>
          </p:cNvPicPr>
          <p:nvPr/>
        </p:nvPicPr>
        <p:blipFill>
          <a:blip r:embed="rId3">
            <a:extLst/>
          </a:blip>
          <a:stretch>
            <a:fillRect/>
          </a:stretch>
        </p:blipFill>
        <p:spPr>
          <a:xfrm>
            <a:off x="3098800" y="1498600"/>
            <a:ext cx="1778000" cy="838200"/>
          </a:xfrm>
          <a:prstGeom prst="rect">
            <a:avLst/>
          </a:prstGeom>
        </p:spPr>
      </p:pic>
      <p:sp>
        <p:nvSpPr>
          <p:cNvPr id="212" name="Shape 212"/>
          <p:cNvSpPr/>
          <p:nvPr/>
        </p:nvSpPr>
        <p:spPr>
          <a:xfrm>
            <a:off x="413593" y="2324100"/>
            <a:ext cx="14554201"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b="1" sz="2800">
                <a:latin typeface="+mn-lt"/>
                <a:ea typeface="+mn-ea"/>
                <a:cs typeface="+mn-cs"/>
                <a:sym typeface="Rockwell"/>
              </a:defRPr>
            </a:lvl1pPr>
          </a:lstStyle>
          <a:p>
            <a:pPr/>
            <a:r>
              <a:t>Visualization is suitable when there is a need to augment human capabilities rather than replace people with computational decision-making methods. </a:t>
            </a:r>
          </a:p>
        </p:txBody>
      </p:sp>
      <p:pic>
        <p:nvPicPr>
          <p:cNvPr id="213" name=""/>
          <p:cNvPicPr>
            <a:picLocks noChangeAspect="0"/>
          </p:cNvPicPr>
          <p:nvPr/>
        </p:nvPicPr>
        <p:blipFill>
          <a:blip r:embed="rId4">
            <a:extLst/>
          </a:blip>
          <a:stretch>
            <a:fillRect/>
          </a:stretch>
        </p:blipFill>
        <p:spPr>
          <a:xfrm>
            <a:off x="165100" y="2120900"/>
            <a:ext cx="13944600" cy="1358900"/>
          </a:xfrm>
          <a:prstGeom prst="rect">
            <a:avLst/>
          </a:prstGeom>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2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 grpId="3"/>
      <p:bldP build="whole" bldLvl="1" animBg="1" rev="0" advAuto="0" spid="213" grpId="1"/>
      <p:bldP build="whole" bldLvl="1" animBg="1" rev="0" advAuto="0" spid="212" grpId="2"/>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7" name="Shape 507"/>
          <p:cNvSpPr/>
          <p:nvPr>
            <p:ph type="title"/>
          </p:nvPr>
        </p:nvSpPr>
        <p:spPr>
          <a:prstGeom prst="rect">
            <a:avLst/>
          </a:prstGeom>
        </p:spPr>
        <p:txBody>
          <a:bodyPr/>
          <a:lstStyle/>
          <a:p>
            <a:pPr/>
            <a:r>
              <a:t>Popout</a:t>
            </a:r>
          </a:p>
        </p:txBody>
      </p:sp>
      <p:sp>
        <p:nvSpPr>
          <p:cNvPr id="508" name="Shape 508"/>
          <p:cNvSpPr/>
          <p:nvPr>
            <p:ph type="body" idx="1"/>
          </p:nvPr>
        </p:nvSpPr>
        <p:spPr>
          <a:xfrm>
            <a:off x="419100" y="1104900"/>
            <a:ext cx="9144000" cy="7886700"/>
          </a:xfrm>
          <a:prstGeom prst="rect">
            <a:avLst/>
          </a:prstGeom>
        </p:spPr>
        <p:txBody>
          <a:bodyPr/>
          <a:lstStyle/>
          <a:p>
            <a:pPr/>
            <a:r>
              <a:t>find the red dot</a:t>
            </a:r>
          </a:p>
          <a:p>
            <a:pPr lvl="1"/>
            <a:r>
              <a:t>how long does it take?</a:t>
            </a:r>
          </a:p>
          <a:p>
            <a:pPr/>
            <a:r>
              <a:t>parallel processing on many individual channels</a:t>
            </a:r>
          </a:p>
          <a:p>
            <a:pPr lvl="1"/>
            <a:r>
              <a:t>speed independent of distractor count</a:t>
            </a:r>
          </a:p>
          <a:p>
            <a:pPr lvl="1"/>
            <a:r>
              <a:t>speed depends on channel and amount of difference from distractors</a:t>
            </a:r>
          </a:p>
          <a:p>
            <a:pPr/>
            <a:r>
              <a:t>serial search for (almost all) combinations</a:t>
            </a:r>
          </a:p>
          <a:p>
            <a:pPr lvl="1"/>
            <a:r>
              <a:t>speed depends on number of distractors</a:t>
            </a:r>
          </a:p>
        </p:txBody>
      </p:sp>
      <p:sp>
        <p:nvSpPr>
          <p:cNvPr id="509" name="Shape 50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0" name="fig5.11a.pdf"/>
          <p:cNvPicPr>
            <a:picLocks noChangeAspect="1"/>
          </p:cNvPicPr>
          <p:nvPr/>
        </p:nvPicPr>
        <p:blipFill>
          <a:blip r:embed="rId2">
            <a:extLst/>
          </a:blip>
          <a:stretch>
            <a:fillRect/>
          </a:stretch>
        </p:blipFill>
        <p:spPr>
          <a:xfrm>
            <a:off x="9918700" y="1054100"/>
            <a:ext cx="2540000" cy="2237065"/>
          </a:xfrm>
          <a:prstGeom prst="rect">
            <a:avLst/>
          </a:prstGeom>
          <a:ln w="12700">
            <a:miter lim="400000"/>
          </a:ln>
        </p:spPr>
      </p:pic>
      <p:pic>
        <p:nvPicPr>
          <p:cNvPr id="511" name="fig5.11b.pdf"/>
          <p:cNvPicPr>
            <a:picLocks noChangeAspect="1"/>
          </p:cNvPicPr>
          <p:nvPr/>
        </p:nvPicPr>
        <p:blipFill>
          <a:blip r:embed="rId3">
            <a:extLst/>
          </a:blip>
          <a:stretch>
            <a:fillRect/>
          </a:stretch>
        </p:blipFill>
        <p:spPr>
          <a:xfrm>
            <a:off x="12661900" y="1054100"/>
            <a:ext cx="2540000" cy="2237065"/>
          </a:xfrm>
          <a:prstGeom prst="rect">
            <a:avLst/>
          </a:prstGeom>
          <a:ln w="12700">
            <a:miter lim="400000"/>
          </a:ln>
        </p:spPr>
      </p:pic>
      <p:pic>
        <p:nvPicPr>
          <p:cNvPr id="512" name="fig5.11c.pdf"/>
          <p:cNvPicPr>
            <a:picLocks noChangeAspect="1"/>
          </p:cNvPicPr>
          <p:nvPr/>
        </p:nvPicPr>
        <p:blipFill>
          <a:blip r:embed="rId4">
            <a:extLst/>
          </a:blip>
          <a:stretch>
            <a:fillRect/>
          </a:stretch>
        </p:blipFill>
        <p:spPr>
          <a:xfrm>
            <a:off x="9918700" y="3581400"/>
            <a:ext cx="2540000" cy="2237065"/>
          </a:xfrm>
          <a:prstGeom prst="rect">
            <a:avLst/>
          </a:prstGeom>
          <a:ln w="12700">
            <a:miter lim="400000"/>
          </a:ln>
        </p:spPr>
      </p:pic>
      <p:pic>
        <p:nvPicPr>
          <p:cNvPr id="513" name="fig5.11d.pdf"/>
          <p:cNvPicPr>
            <a:picLocks noChangeAspect="1"/>
          </p:cNvPicPr>
          <p:nvPr/>
        </p:nvPicPr>
        <p:blipFill>
          <a:blip r:embed="rId5">
            <a:extLst/>
          </a:blip>
          <a:stretch>
            <a:fillRect/>
          </a:stretch>
        </p:blipFill>
        <p:spPr>
          <a:xfrm>
            <a:off x="12661900" y="3581400"/>
            <a:ext cx="2540000" cy="2237065"/>
          </a:xfrm>
          <a:prstGeom prst="rect">
            <a:avLst/>
          </a:prstGeom>
          <a:ln w="12700">
            <a:miter lim="400000"/>
          </a:ln>
        </p:spPr>
      </p:pic>
      <p:pic>
        <p:nvPicPr>
          <p:cNvPr id="514" name="fig5.11e.pdf"/>
          <p:cNvPicPr>
            <a:picLocks noChangeAspect="1"/>
          </p:cNvPicPr>
          <p:nvPr/>
        </p:nvPicPr>
        <p:blipFill>
          <a:blip r:embed="rId6">
            <a:extLst/>
          </a:blip>
          <a:stretch>
            <a:fillRect/>
          </a:stretch>
        </p:blipFill>
        <p:spPr>
          <a:xfrm>
            <a:off x="9918700" y="6108700"/>
            <a:ext cx="2540000" cy="2237065"/>
          </a:xfrm>
          <a:prstGeom prst="rect">
            <a:avLst/>
          </a:prstGeom>
          <a:ln w="12700">
            <a:miter lim="400000"/>
          </a:ln>
        </p:spPr>
      </p:pic>
      <p:pic>
        <p:nvPicPr>
          <p:cNvPr id="515" name="fig5.11f.pdf"/>
          <p:cNvPicPr>
            <a:picLocks noChangeAspect="1"/>
          </p:cNvPicPr>
          <p:nvPr/>
        </p:nvPicPr>
        <p:blipFill>
          <a:blip r:embed="rId7">
            <a:extLst/>
          </a:blip>
          <a:stretch>
            <a:fillRect/>
          </a:stretch>
        </p:blipFill>
        <p:spPr>
          <a:xfrm>
            <a:off x="12661900" y="6108700"/>
            <a:ext cx="2540000" cy="2237065"/>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0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08">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5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2" fill="hold">
                                  <p:stCondLst>
                                    <p:cond delay="0"/>
                                  </p:stCondLst>
                                  <p:iterate type="el" backwards="0">
                                    <p:tmAbs val="0"/>
                                  </p:iterate>
                                  <p:childTnLst>
                                    <p:set>
                                      <p:cBhvr>
                                        <p:cTn id="14" fill="hold"/>
                                        <p:tgtEl>
                                          <p:spTgt spid="5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3" fill="hold">
                                  <p:stCondLst>
                                    <p:cond delay="0"/>
                                  </p:stCondLst>
                                  <p:iterate type="el" backwards="0">
                                    <p:tmAbs val="0"/>
                                  </p:iterate>
                                  <p:childTnLst>
                                    <p:set>
                                      <p:cBhvr>
                                        <p:cTn id="18" fill="hold"/>
                                        <p:tgtEl>
                                          <p:spTgt spid="5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4" fill="hold">
                                  <p:stCondLst>
                                    <p:cond delay="0"/>
                                  </p:stCondLst>
                                  <p:iterate type="el" backwards="0">
                                    <p:tmAbs val="0"/>
                                  </p:iterate>
                                  <p:childTnLst>
                                    <p:set>
                                      <p:cBhvr>
                                        <p:cTn id="22" fill="hold"/>
                                        <p:tgtEl>
                                          <p:spTgt spid="5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5" fill="hold">
                                  <p:stCondLst>
                                    <p:cond delay="0"/>
                                  </p:stCondLst>
                                  <p:iterate type="el" backwards="0">
                                    <p:tmAbs val="0"/>
                                  </p:iterate>
                                  <p:childTnLst>
                                    <p:set>
                                      <p:cBhvr>
                                        <p:cTn id="26" fill="hold"/>
                                        <p:tgtEl>
                                          <p:spTgt spid="5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6" fill="hold">
                                  <p:stCondLst>
                                    <p:cond delay="0"/>
                                  </p:stCondLst>
                                  <p:iterate type="el" backwards="0">
                                    <p:tmAbs val="0"/>
                                  </p:iterate>
                                  <p:childTnLst>
                                    <p:set>
                                      <p:cBhvr>
                                        <p:cTn id="30" fill="hold"/>
                                        <p:tgtEl>
                                          <p:spTgt spid="5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7" fill="hold">
                                  <p:stCondLst>
                                    <p:cond delay="0"/>
                                  </p:stCondLst>
                                  <p:iterate type="el" backwards="0">
                                    <p:tmAbs val="0"/>
                                  </p:iterate>
                                  <p:childTnLst>
                                    <p:set>
                                      <p:cBhvr>
                                        <p:cTn id="34" fill="hold"/>
                                        <p:tgtEl>
                                          <p:spTgt spid="5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1" fill="hold">
                                  <p:stCondLst>
                                    <p:cond delay="0"/>
                                  </p:stCondLst>
                                  <p:iterate type="el" backwards="0">
                                    <p:tmAbs val="0"/>
                                  </p:iterate>
                                  <p:childTnLst>
                                    <p:set>
                                      <p:cBhvr>
                                        <p:cTn id="38" fill="hold"/>
                                        <p:tgtEl>
                                          <p:spTgt spid="508">
                                            <p:txEl>
                                              <p:pRg st="2" end="2"/>
                                            </p:txEl>
                                          </p:spTgt>
                                        </p:tgtEl>
                                        <p:attrNameLst>
                                          <p:attrName>style.visibility</p:attrName>
                                        </p:attrNameLst>
                                      </p:cBhvr>
                                      <p:to>
                                        <p:strVal val="visible"/>
                                      </p:to>
                                    </p:set>
                                  </p:childTnLst>
                                </p:cTn>
                              </p:par>
                              <p:par>
                                <p:cTn id="39" presetClass="entr" nodeType="withEffect" presetSubtype="0" presetID="1" grpId="1" fill="hold">
                                  <p:stCondLst>
                                    <p:cond delay="0"/>
                                  </p:stCondLst>
                                  <p:iterate type="el" backwards="0">
                                    <p:tmAbs val="0"/>
                                  </p:iterate>
                                  <p:childTnLst>
                                    <p:set>
                                      <p:cBhvr>
                                        <p:cTn id="40" fill="hold"/>
                                        <p:tgtEl>
                                          <p:spTgt spid="508">
                                            <p:txEl>
                                              <p:pRg st="3" end="3"/>
                                            </p:txEl>
                                          </p:spTgt>
                                        </p:tgtEl>
                                        <p:attrNameLst>
                                          <p:attrName>style.visibility</p:attrName>
                                        </p:attrNameLst>
                                      </p:cBhvr>
                                      <p:to>
                                        <p:strVal val="visible"/>
                                      </p:to>
                                    </p:set>
                                  </p:childTnLst>
                                </p:cTn>
                              </p:par>
                              <p:par>
                                <p:cTn id="41" presetClass="entr" nodeType="withEffect" presetSubtype="0" presetID="1" grpId="1" fill="hold">
                                  <p:stCondLst>
                                    <p:cond delay="0"/>
                                  </p:stCondLst>
                                  <p:iterate type="el" backwards="0">
                                    <p:tmAbs val="0"/>
                                  </p:iterate>
                                  <p:childTnLst>
                                    <p:set>
                                      <p:cBhvr>
                                        <p:cTn id="42" fill="hold"/>
                                        <p:tgtEl>
                                          <p:spTgt spid="508">
                                            <p:txEl>
                                              <p:pRg st="4" end="4"/>
                                            </p:txEl>
                                          </p:spTgt>
                                        </p:tgtEl>
                                        <p:attrNameLst>
                                          <p:attrName>style.visibility</p:attrName>
                                        </p:attrNameLst>
                                      </p:cBhvr>
                                      <p:to>
                                        <p:strVal val="visible"/>
                                      </p:to>
                                    </p:set>
                                  </p:childTnLst>
                                </p:cTn>
                              </p:par>
                            </p:childTnLst>
                          </p:cTn>
                        </p:par>
                        <p:par>
                          <p:cTn id="43" fill="hold">
                            <p:stCondLst>
                              <p:cond delay="0"/>
                            </p:stCondLst>
                            <p:childTnLst>
                              <p:par>
                                <p:cTn id="44" presetClass="entr" nodeType="afterEffect" presetSubtype="0" presetID="1" grpId="1" fill="hold">
                                  <p:stCondLst>
                                    <p:cond delay="0"/>
                                  </p:stCondLst>
                                  <p:iterate type="el" backwards="0">
                                    <p:tmAbs val="0"/>
                                  </p:iterate>
                                  <p:childTnLst>
                                    <p:set>
                                      <p:cBhvr>
                                        <p:cTn id="45" fill="hold"/>
                                        <p:tgtEl>
                                          <p:spTgt spid="508">
                                            <p:txEl>
                                              <p:pRg st="5" end="5"/>
                                            </p:txEl>
                                          </p:spTgt>
                                        </p:tgtEl>
                                        <p:attrNameLst>
                                          <p:attrName>style.visibility</p:attrName>
                                        </p:attrNameLst>
                                      </p:cBhvr>
                                      <p:to>
                                        <p:strVal val="visible"/>
                                      </p:to>
                                    </p:set>
                                  </p:childTnLst>
                                </p:cTn>
                              </p:par>
                              <p:par>
                                <p:cTn id="46" presetClass="entr" nodeType="withEffect" presetSubtype="0" presetID="1" grpId="1" fill="hold">
                                  <p:stCondLst>
                                    <p:cond delay="0"/>
                                  </p:stCondLst>
                                  <p:iterate type="el" backwards="0">
                                    <p:tmAbs val="0"/>
                                  </p:iterate>
                                  <p:childTnLst>
                                    <p:set>
                                      <p:cBhvr>
                                        <p:cTn id="47" fill="hold"/>
                                        <p:tgtEl>
                                          <p:spTgt spid="508">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508" grpId="1"/>
      <p:bldP build="whole" bldLvl="1" animBg="1" rev="0" advAuto="0" spid="511" grpId="3"/>
      <p:bldP build="whole" bldLvl="1" animBg="1" rev="0" advAuto="0" spid="510" grpId="2"/>
      <p:bldP build="whole" bldLvl="1" animBg="1" rev="0" advAuto="0" spid="513" grpId="5"/>
      <p:bldP build="whole" bldLvl="1" animBg="1" rev="0" advAuto="0" spid="514" grpId="6"/>
      <p:bldP build="whole" bldLvl="1" animBg="1" rev="0" advAuto="0" spid="512" grpId="4"/>
      <p:bldP build="whole" bldLvl="1" animBg="1" rev="0" advAuto="0" spid="515" grpId="7"/>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7" name="Shape 517"/>
          <p:cNvSpPr/>
          <p:nvPr>
            <p:ph type="title"/>
          </p:nvPr>
        </p:nvSpPr>
        <p:spPr>
          <a:prstGeom prst="rect">
            <a:avLst/>
          </a:prstGeom>
        </p:spPr>
        <p:txBody>
          <a:bodyPr/>
          <a:lstStyle/>
          <a:p>
            <a:pPr/>
            <a:r>
              <a:t>Popout</a:t>
            </a:r>
          </a:p>
        </p:txBody>
      </p:sp>
      <p:sp>
        <p:nvSpPr>
          <p:cNvPr id="518" name="Shape 518"/>
          <p:cNvSpPr/>
          <p:nvPr>
            <p:ph type="body" sz="quarter" idx="1"/>
          </p:nvPr>
        </p:nvSpPr>
        <p:spPr>
          <a:xfrm>
            <a:off x="419100" y="7289800"/>
            <a:ext cx="15849600" cy="1854200"/>
          </a:xfrm>
          <a:prstGeom prst="rect">
            <a:avLst/>
          </a:prstGeom>
        </p:spPr>
        <p:txBody>
          <a:bodyPr/>
          <a:lstStyle/>
          <a:p>
            <a:pPr/>
            <a:r>
              <a:t>many channels: tilt, size, shape, proximity, shadow direction, ...</a:t>
            </a:r>
          </a:p>
          <a:p>
            <a:pPr/>
            <a:r>
              <a:t>but not all! parallel line pairs do not pop out from tilted pairs</a:t>
            </a:r>
          </a:p>
        </p:txBody>
      </p:sp>
      <p:sp>
        <p:nvSpPr>
          <p:cNvPr id="519" name="Shape 51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0" name="fig5.12.pdf"/>
          <p:cNvPicPr>
            <a:picLocks noChangeAspect="1"/>
          </p:cNvPicPr>
          <p:nvPr/>
        </p:nvPicPr>
        <p:blipFill>
          <a:blip r:embed="rId3">
            <a:extLst/>
          </a:blip>
          <a:stretch>
            <a:fillRect/>
          </a:stretch>
        </p:blipFill>
        <p:spPr>
          <a:xfrm>
            <a:off x="444500" y="1207847"/>
            <a:ext cx="10404276" cy="6057901"/>
          </a:xfrm>
          <a:prstGeom prst="rect">
            <a:avLst/>
          </a:prstGeom>
          <a:ln w="12700">
            <a:miter lim="400000"/>
          </a:ln>
        </p:spPr>
      </p:pic>
      <p:pic>
        <p:nvPicPr>
          <p:cNvPr id="521" name=""/>
          <p:cNvPicPr>
            <a:picLocks noChangeAspect="0"/>
          </p:cNvPicPr>
          <p:nvPr/>
        </p:nvPicPr>
        <p:blipFill>
          <a:blip r:embed="rId4">
            <a:extLst/>
          </a:blip>
          <a:stretch>
            <a:fillRect/>
          </a:stretch>
        </p:blipFill>
        <p:spPr>
          <a:xfrm>
            <a:off x="7315200" y="4064000"/>
            <a:ext cx="3708400" cy="3327400"/>
          </a:xfrm>
          <a:prstGeom prst="rect">
            <a:avLst/>
          </a:prstGeom>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1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18">
                                            <p:txEl>
                                              <p:pRg st="1" end="1"/>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2" fill="hold">
                                  <p:stCondLst>
                                    <p:cond delay="0"/>
                                  </p:stCondLst>
                                  <p:iterate type="el" backwards="0">
                                    <p:tmAbs val="0"/>
                                  </p:iterate>
                                  <p:childTnLst>
                                    <p:set>
                                      <p:cBhvr>
                                        <p:cTn id="15" fill="hold"/>
                                        <p:tgtEl>
                                          <p:spTgt spid="5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1" grpId="2"/>
      <p:bldP build="p" bldLvl="5" animBg="1" rev="0" advAuto="0" spid="518" grpId="1"/>
    </p:bldLst>
  </p:timing>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6" name="Shape 52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27" name="Shape 527"/>
          <p:cNvSpPr/>
          <p:nvPr>
            <p:ph type="title"/>
          </p:nvPr>
        </p:nvSpPr>
        <p:spPr>
          <a:prstGeom prst="rect">
            <a:avLst/>
          </a:prstGeom>
        </p:spPr>
        <p:txBody>
          <a:bodyPr/>
          <a:lstStyle/>
          <a:p>
            <a:pPr/>
            <a:r>
              <a:t>Grouping</a:t>
            </a:r>
          </a:p>
        </p:txBody>
      </p:sp>
      <p:sp>
        <p:nvSpPr>
          <p:cNvPr id="528" name="Shape 528"/>
          <p:cNvSpPr/>
          <p:nvPr>
            <p:ph type="body" sz="half" idx="1"/>
          </p:nvPr>
        </p:nvSpPr>
        <p:spPr>
          <a:xfrm>
            <a:off x="419100" y="1104900"/>
            <a:ext cx="6172200" cy="8039100"/>
          </a:xfrm>
          <a:prstGeom prst="rect">
            <a:avLst/>
          </a:prstGeom>
        </p:spPr>
        <p:txBody>
          <a:bodyPr/>
          <a:lstStyle/>
          <a:p>
            <a:pPr/>
          </a:p>
          <a:p>
            <a:pPr/>
            <a:r>
              <a:t>containment</a:t>
            </a:r>
          </a:p>
          <a:p>
            <a:pPr/>
            <a:r>
              <a:t>connection</a:t>
            </a:r>
          </a:p>
          <a:p>
            <a:pPr/>
          </a:p>
          <a:p>
            <a:pPr/>
          </a:p>
          <a:p>
            <a:pPr/>
            <a:r>
              <a:t>proximity</a:t>
            </a:r>
          </a:p>
          <a:p>
            <a:pPr lvl="1"/>
            <a:r>
              <a:t>same spatial region</a:t>
            </a:r>
          </a:p>
          <a:p>
            <a:pPr/>
            <a:r>
              <a:t>similarity</a:t>
            </a:r>
          </a:p>
          <a:p>
            <a:pPr lvl="1"/>
            <a:r>
              <a:t>same values as other categorical channels</a:t>
            </a:r>
          </a:p>
        </p:txBody>
      </p:sp>
      <p:pic>
        <p:nvPicPr>
          <p:cNvPr id="529" name="fig5.1.pdf"/>
          <p:cNvPicPr>
            <a:picLocks noChangeAspect="1"/>
          </p:cNvPicPr>
          <p:nvPr/>
        </p:nvPicPr>
        <p:blipFill>
          <a:blip r:embed="rId2">
            <a:extLst/>
          </a:blip>
          <a:srcRect l="55257" t="3999" r="0" b="42000"/>
          <a:stretch>
            <a:fillRect/>
          </a:stretch>
        </p:blipFill>
        <p:spPr>
          <a:xfrm>
            <a:off x="6108700" y="3670300"/>
            <a:ext cx="8247235" cy="6680200"/>
          </a:xfrm>
          <a:prstGeom prst="rect">
            <a:avLst/>
          </a:prstGeom>
          <a:ln w="12700">
            <a:miter lim="400000"/>
          </a:ln>
        </p:spPr>
      </p:pic>
      <p:pic>
        <p:nvPicPr>
          <p:cNvPr id="530" name="fig5.5.pdf"/>
          <p:cNvPicPr>
            <a:picLocks noChangeAspect="1"/>
          </p:cNvPicPr>
          <p:nvPr/>
        </p:nvPicPr>
        <p:blipFill>
          <a:blip r:embed="rId3">
            <a:extLst/>
          </a:blip>
          <a:srcRect l="0" t="58611" r="45134" b="0"/>
          <a:stretch>
            <a:fillRect/>
          </a:stretch>
        </p:blipFill>
        <p:spPr>
          <a:xfrm>
            <a:off x="5830320" y="673100"/>
            <a:ext cx="7201542" cy="2598912"/>
          </a:xfrm>
          <a:prstGeom prst="rect">
            <a:avLst/>
          </a:prstGeom>
          <a:ln w="12700">
            <a:miter lim="400000"/>
          </a:ln>
        </p:spPr>
      </p:pic>
    </p:spTree>
  </p:cSld>
  <p:clrMapOvr>
    <a:masterClrMapping/>
  </p:clrMapOvr>
  <p:transition xmlns:p14="http://schemas.microsoft.com/office/powerpoint/2010/main" spd="med" advClick="1" p14:dur="1000"/>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2" name="Shape 532"/>
          <p:cNvSpPr/>
          <p:nvPr>
            <p:ph type="title"/>
          </p:nvPr>
        </p:nvSpPr>
        <p:spPr>
          <a:prstGeom prst="rect">
            <a:avLst/>
          </a:prstGeom>
        </p:spPr>
        <p:txBody>
          <a:bodyPr/>
          <a:lstStyle/>
          <a:p>
            <a:pPr/>
            <a:r>
              <a:t>Relative vs. absolute judgements</a:t>
            </a:r>
          </a:p>
        </p:txBody>
      </p:sp>
      <p:sp>
        <p:nvSpPr>
          <p:cNvPr id="533" name="Shape 533"/>
          <p:cNvSpPr/>
          <p:nvPr>
            <p:ph type="body" idx="1"/>
          </p:nvPr>
        </p:nvSpPr>
        <p:spPr>
          <a:prstGeom prst="rect">
            <a:avLst/>
          </a:prstGeom>
        </p:spPr>
        <p:txBody>
          <a:bodyPr/>
          <a:lstStyle/>
          <a:p>
            <a:pPr/>
            <a:r>
              <a:t>perceptual system mostly operates with relative judgements, not absolute </a:t>
            </a:r>
          </a:p>
          <a:p>
            <a:pPr lvl="1"/>
            <a:r>
              <a:t>that’s why accuracy increases with common frame/scale and alignment</a:t>
            </a:r>
          </a:p>
          <a:p>
            <a:pPr lvl="1"/>
            <a:r>
              <a:t>Weber’s Law: ratio of increment to background is constant</a:t>
            </a:r>
          </a:p>
          <a:p>
            <a:pPr lvl="2"/>
            <a:r>
              <a:t>filled rectangles differ in length by 1:9, difficult judgement</a:t>
            </a:r>
          </a:p>
          <a:p>
            <a:pPr lvl="2"/>
            <a:r>
              <a:t>white rectangles differ in length by 1:2, easy judgement</a:t>
            </a:r>
          </a:p>
        </p:txBody>
      </p:sp>
      <p:sp>
        <p:nvSpPr>
          <p:cNvPr id="534" name="Shape 53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37" name="Group 537"/>
          <p:cNvGrpSpPr/>
          <p:nvPr/>
        </p:nvGrpSpPr>
        <p:grpSpPr>
          <a:xfrm>
            <a:off x="2222500" y="4330700"/>
            <a:ext cx="2705100" cy="3644900"/>
            <a:chOff x="0" y="165100"/>
            <a:chExt cx="2705100" cy="3644900"/>
          </a:xfrm>
        </p:grpSpPr>
        <p:pic>
          <p:nvPicPr>
            <p:cNvPr id="535" name="fig5.13.pdf"/>
            <p:cNvPicPr>
              <a:picLocks noChangeAspect="0"/>
            </p:cNvPicPr>
            <p:nvPr/>
          </p:nvPicPr>
          <p:blipFill>
            <a:blip r:embed="rId2">
              <a:extLst/>
            </a:blip>
            <a:srcRect l="2562" t="0" r="71650" b="22944"/>
            <a:stretch>
              <a:fillRect/>
            </a:stretch>
          </p:blipFill>
          <p:spPr>
            <a:xfrm>
              <a:off x="0" y="165100"/>
              <a:ext cx="2705100" cy="3263900"/>
            </a:xfrm>
            <a:prstGeom prst="rect">
              <a:avLst/>
            </a:prstGeom>
            <a:ln w="12700" cap="flat">
              <a:noFill/>
              <a:miter lim="400000"/>
            </a:ln>
            <a:effectLst/>
          </p:spPr>
        </p:pic>
        <p:sp>
          <p:nvSpPr>
            <p:cNvPr id="536" name="Shape 536"/>
            <p:cNvSpPr/>
            <p:nvPr/>
          </p:nvSpPr>
          <p:spPr>
            <a:xfrm>
              <a:off x="609600" y="3289300"/>
              <a:ext cx="1208460" cy="520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length</a:t>
              </a:r>
            </a:p>
          </p:txBody>
        </p:sp>
      </p:grpSp>
      <p:sp>
        <p:nvSpPr>
          <p:cNvPr id="538" name="Shape 538"/>
          <p:cNvSpPr/>
          <p:nvPr/>
        </p:nvSpPr>
        <p:spPr>
          <a:xfrm>
            <a:off x="419100" y="8813800"/>
            <a:ext cx="15849600" cy="31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600">
                <a:uFill>
                  <a:solidFill>
                    <a:srgbClr val="000000"/>
                  </a:solidFill>
                </a:uFill>
              </a:defRPr>
            </a:lvl1pPr>
          </a:lstStyle>
          <a:p>
            <a:pPr/>
            <a:r>
              <a:t>after [Graphical Perception: Theory, Experimentation, and Application to the Development of Graphical Methods. Cleveland and McGill. Journ.  American Statistical Association 79:387 (1984), 531–554.]</a:t>
            </a:r>
          </a:p>
        </p:txBody>
      </p:sp>
      <p:grpSp>
        <p:nvGrpSpPr>
          <p:cNvPr id="541" name="Group 541"/>
          <p:cNvGrpSpPr/>
          <p:nvPr/>
        </p:nvGrpSpPr>
        <p:grpSpPr>
          <a:xfrm>
            <a:off x="4940300" y="4279900"/>
            <a:ext cx="4521200" cy="4584700"/>
            <a:chOff x="0" y="0"/>
            <a:chExt cx="4521200" cy="4584700"/>
          </a:xfrm>
        </p:grpSpPr>
        <p:sp>
          <p:nvSpPr>
            <p:cNvPr id="539" name="Shape 539"/>
            <p:cNvSpPr/>
            <p:nvPr/>
          </p:nvSpPr>
          <p:spPr>
            <a:xfrm>
              <a:off x="889000" y="3175000"/>
              <a:ext cx="2997200" cy="1409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position along unaligned common scale</a:t>
              </a:r>
            </a:p>
          </p:txBody>
        </p:sp>
        <p:pic>
          <p:nvPicPr>
            <p:cNvPr id="540" name="fig5.13.pdf"/>
            <p:cNvPicPr>
              <a:picLocks noChangeAspect="0"/>
            </p:cNvPicPr>
            <p:nvPr/>
          </p:nvPicPr>
          <p:blipFill>
            <a:blip r:embed="rId2">
              <a:extLst/>
            </a:blip>
            <a:srcRect l="28470" t="299" r="28430" b="19946"/>
            <a:stretch>
              <a:fillRect/>
            </a:stretch>
          </p:blipFill>
          <p:spPr>
            <a:xfrm>
              <a:off x="0" y="0"/>
              <a:ext cx="4521200" cy="3378200"/>
            </a:xfrm>
            <a:prstGeom prst="rect">
              <a:avLst/>
            </a:prstGeom>
            <a:ln w="12700" cap="flat">
              <a:noFill/>
              <a:miter lim="400000"/>
            </a:ln>
            <a:effectLst/>
          </p:spPr>
        </p:pic>
      </p:grpSp>
      <p:grpSp>
        <p:nvGrpSpPr>
          <p:cNvPr id="544" name="Group 544"/>
          <p:cNvGrpSpPr/>
          <p:nvPr/>
        </p:nvGrpSpPr>
        <p:grpSpPr>
          <a:xfrm>
            <a:off x="9144000" y="4381500"/>
            <a:ext cx="3530600" cy="4038600"/>
            <a:chOff x="0" y="101600"/>
            <a:chExt cx="3530600" cy="4038600"/>
          </a:xfrm>
        </p:grpSpPr>
        <p:sp>
          <p:nvSpPr>
            <p:cNvPr id="542" name="Shape 542"/>
            <p:cNvSpPr/>
            <p:nvPr/>
          </p:nvSpPr>
          <p:spPr>
            <a:xfrm>
              <a:off x="533400" y="3175000"/>
              <a:ext cx="2997200" cy="965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position along aligned scale</a:t>
              </a:r>
            </a:p>
          </p:txBody>
        </p:sp>
        <p:pic>
          <p:nvPicPr>
            <p:cNvPr id="543" name="fig5.13.pdf"/>
            <p:cNvPicPr>
              <a:picLocks noChangeAspect="0"/>
            </p:cNvPicPr>
            <p:nvPr/>
          </p:nvPicPr>
          <p:blipFill>
            <a:blip r:embed="rId2">
              <a:extLst/>
            </a:blip>
            <a:srcRect l="68542" t="0" r="0" b="25343"/>
            <a:stretch>
              <a:fillRect/>
            </a:stretch>
          </p:blipFill>
          <p:spPr>
            <a:xfrm>
              <a:off x="0" y="101600"/>
              <a:ext cx="3299916" cy="3162300"/>
            </a:xfrm>
            <a:prstGeom prst="rect">
              <a:avLst/>
            </a:prstGeom>
            <a:ln w="12700" cap="flat">
              <a:noFill/>
              <a:miter lim="400000"/>
            </a:ln>
            <a:effectLst/>
          </p:spPr>
        </p:pic>
      </p:grpSp>
      <p:sp>
        <p:nvSpPr>
          <p:cNvPr id="545" name="Shape 545"/>
          <p:cNvSpPr/>
          <p:nvPr/>
        </p:nvSpPr>
        <p:spPr>
          <a:xfrm>
            <a:off x="2832100" y="10718800"/>
            <a:ext cx="1208460" cy="5207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defRPr sz="3000">
                <a:uFill>
                  <a:solidFill>
                    <a:srgbClr val="000000"/>
                  </a:solidFill>
                </a:uFill>
                <a:latin typeface="+mn-lt"/>
                <a:ea typeface="+mn-ea"/>
                <a:cs typeface="+mn-cs"/>
                <a:sym typeface="Rockwell"/>
              </a:defRPr>
            </a:lvl1pPr>
          </a:lstStyle>
          <a:p>
            <a:pPr/>
            <a:r>
              <a:t>length</a:t>
            </a:r>
          </a:p>
        </p:txBody>
      </p:sp>
      <p:sp>
        <p:nvSpPr>
          <p:cNvPr id="546" name="Shape 546"/>
          <p:cNvSpPr/>
          <p:nvPr/>
        </p:nvSpPr>
        <p:spPr>
          <a:xfrm>
            <a:off x="5829300" y="10706100"/>
            <a:ext cx="2997200" cy="1409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defRPr sz="3000">
                <a:uFill>
                  <a:solidFill>
                    <a:srgbClr val="000000"/>
                  </a:solidFill>
                </a:uFill>
                <a:latin typeface="+mn-lt"/>
                <a:ea typeface="+mn-ea"/>
                <a:cs typeface="+mn-cs"/>
                <a:sym typeface="Rockwell"/>
              </a:defRPr>
            </a:lvl1pPr>
          </a:lstStyle>
          <a:p>
            <a:pPr/>
            <a:r>
              <a:t>position along unaligned common scale</a:t>
            </a:r>
          </a:p>
        </p:txBody>
      </p:sp>
      <p:sp>
        <p:nvSpPr>
          <p:cNvPr id="547" name="Shape 547"/>
          <p:cNvSpPr/>
          <p:nvPr/>
        </p:nvSpPr>
        <p:spPr>
          <a:xfrm>
            <a:off x="9893300" y="10706100"/>
            <a:ext cx="2997200" cy="965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defRPr sz="3000">
                <a:uFill>
                  <a:solidFill>
                    <a:srgbClr val="000000"/>
                  </a:solidFill>
                </a:uFill>
                <a:latin typeface="+mn-lt"/>
                <a:ea typeface="+mn-ea"/>
                <a:cs typeface="+mn-cs"/>
                <a:sym typeface="Rockwell"/>
              </a:defRPr>
            </a:lvl1pPr>
          </a:lstStyle>
          <a:p>
            <a:pPr/>
            <a:r>
              <a:t>position along aligned scale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3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3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3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2" fill="hold">
                                  <p:stCondLst>
                                    <p:cond delay="0"/>
                                  </p:stCondLst>
                                  <p:iterate type="el" backwards="0">
                                    <p:tmAbs val="0"/>
                                  </p:iterate>
                                  <p:childTnLst>
                                    <p:set>
                                      <p:cBhvr>
                                        <p:cTn id="16" fill="hold"/>
                                        <p:tgtEl>
                                          <p:spTgt spid="5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3" fill="hold">
                                  <p:stCondLst>
                                    <p:cond delay="0"/>
                                  </p:stCondLst>
                                  <p:iterate type="el" backwards="0">
                                    <p:tmAbs val="0"/>
                                  </p:iterate>
                                  <p:childTnLst>
                                    <p:set>
                                      <p:cBhvr>
                                        <p:cTn id="20" fill="hold"/>
                                        <p:tgtEl>
                                          <p:spTgt spid="5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4" fill="hold">
                                  <p:stCondLst>
                                    <p:cond delay="0"/>
                                  </p:stCondLst>
                                  <p:iterate type="el" backwards="0">
                                    <p:tmAbs val="0"/>
                                  </p:iterate>
                                  <p:childTnLst>
                                    <p:set>
                                      <p:cBhvr>
                                        <p:cTn id="24" fill="hold"/>
                                        <p:tgtEl>
                                          <p:spTgt spid="5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53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53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533">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7" grpId="2"/>
      <p:bldP build="whole" bldLvl="1" animBg="1" rev="0" advAuto="0" spid="541" grpId="3"/>
      <p:bldP build="whole" bldLvl="1" animBg="1" rev="0" advAuto="0" spid="544" grpId="4"/>
      <p:bldP build="p" bldLvl="5" animBg="1" rev="0" advAuto="0" spid="533" grpId="1"/>
    </p:bldLst>
  </p:timing>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9" name="Shape 549"/>
          <p:cNvSpPr/>
          <p:nvPr>
            <p:ph type="title"/>
          </p:nvPr>
        </p:nvSpPr>
        <p:spPr>
          <a:prstGeom prst="rect">
            <a:avLst/>
          </a:prstGeom>
        </p:spPr>
        <p:txBody>
          <a:bodyPr/>
          <a:lstStyle/>
          <a:p>
            <a:pPr/>
            <a:r>
              <a:t>Relative luminance judgements</a:t>
            </a:r>
          </a:p>
        </p:txBody>
      </p:sp>
      <p:sp>
        <p:nvSpPr>
          <p:cNvPr id="550" name="Shape 550"/>
          <p:cNvSpPr/>
          <p:nvPr>
            <p:ph type="body" idx="1"/>
          </p:nvPr>
        </p:nvSpPr>
        <p:spPr>
          <a:prstGeom prst="rect">
            <a:avLst/>
          </a:prstGeom>
        </p:spPr>
        <p:txBody>
          <a:bodyPr/>
          <a:lstStyle>
            <a:lvl1pPr marL="793376" indent="-336176"/>
          </a:lstStyle>
          <a:p>
            <a:pPr/>
            <a:r>
              <a:t>perception of luminance is contextual based on contrast with surroundings</a:t>
            </a:r>
          </a:p>
        </p:txBody>
      </p:sp>
      <p:sp>
        <p:nvSpPr>
          <p:cNvPr id="551" name="Shape 55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2" name="checkershadow_double_full.jpg"/>
          <p:cNvPicPr>
            <a:picLocks noChangeAspect="1"/>
          </p:cNvPicPr>
          <p:nvPr/>
        </p:nvPicPr>
        <p:blipFill>
          <a:blip r:embed="rId2">
            <a:extLst/>
          </a:blip>
          <a:srcRect l="0" t="2143" r="50416" b="0"/>
          <a:stretch>
            <a:fillRect/>
          </a:stretch>
        </p:blipFill>
        <p:spPr>
          <a:xfrm>
            <a:off x="723900" y="2298700"/>
            <a:ext cx="7556500" cy="5797838"/>
          </a:xfrm>
          <a:prstGeom prst="rect">
            <a:avLst/>
          </a:prstGeom>
          <a:ln w="12700">
            <a:miter lim="400000"/>
          </a:ln>
        </p:spPr>
      </p:pic>
      <p:pic>
        <p:nvPicPr>
          <p:cNvPr id="553" name="checkershadow_double_full.jpg"/>
          <p:cNvPicPr>
            <a:picLocks noChangeAspect="1"/>
          </p:cNvPicPr>
          <p:nvPr/>
        </p:nvPicPr>
        <p:blipFill>
          <a:blip r:embed="rId2">
            <a:extLst/>
          </a:blip>
          <a:srcRect l="50250" t="0" r="0" b="0"/>
          <a:stretch>
            <a:fillRect/>
          </a:stretch>
        </p:blipFill>
        <p:spPr>
          <a:xfrm>
            <a:off x="8166100" y="2286000"/>
            <a:ext cx="7581900" cy="5924838"/>
          </a:xfrm>
          <a:prstGeom prst="rect">
            <a:avLst/>
          </a:prstGeom>
          <a:ln w="12700">
            <a:miter lim="400000"/>
          </a:ln>
        </p:spPr>
      </p:pic>
      <p:sp>
        <p:nvSpPr>
          <p:cNvPr id="554" name="Shape 554"/>
          <p:cNvSpPr/>
          <p:nvPr/>
        </p:nvSpPr>
        <p:spPr>
          <a:xfrm>
            <a:off x="419100" y="8813800"/>
            <a:ext cx="15849600" cy="31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600" u="sng">
                <a:uFill>
                  <a:solidFill>
                    <a:srgbClr val="000000"/>
                  </a:solidFill>
                </a:uFill>
                <a:hlinkClick r:id="rId3" invalidUrl="" action="" tgtFrame="" tooltip="" history="1" highlightClick="0" endSnd="0"/>
              </a:defRPr>
            </a:lvl1pPr>
          </a:lstStyle>
          <a:p>
            <a:pPr>
              <a:defRPr u="none"/>
            </a:pPr>
            <a:r>
              <a:rPr u="sng">
                <a:hlinkClick r:id="rId3" invalidUrl="" action="" tgtFrame="" tooltip="" history="1" highlightClick="0" endSnd="0"/>
              </a:rPr>
              <a:t>http://persci.mit.edu/gallery/checkershadow</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3" grpId="2"/>
      <p:bldP build="whole" bldLvl="1" animBg="1" rev="0" advAuto="0" spid="552" grpId="1"/>
    </p:bldLst>
  </p:timing>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6" name="Shape 556"/>
          <p:cNvSpPr/>
          <p:nvPr>
            <p:ph type="title"/>
          </p:nvPr>
        </p:nvSpPr>
        <p:spPr>
          <a:prstGeom prst="rect">
            <a:avLst/>
          </a:prstGeom>
        </p:spPr>
        <p:txBody>
          <a:bodyPr/>
          <a:lstStyle/>
          <a:p>
            <a:pPr/>
            <a:r>
              <a:t>Relative color judgements</a:t>
            </a:r>
          </a:p>
        </p:txBody>
      </p:sp>
      <p:sp>
        <p:nvSpPr>
          <p:cNvPr id="557" name="Shape 557"/>
          <p:cNvSpPr/>
          <p:nvPr>
            <p:ph type="body" idx="1"/>
          </p:nvPr>
        </p:nvSpPr>
        <p:spPr>
          <a:prstGeom prst="rect">
            <a:avLst/>
          </a:prstGeom>
        </p:spPr>
        <p:txBody>
          <a:bodyPr/>
          <a:lstStyle>
            <a:lvl1pPr marL="793376" indent="-336176"/>
          </a:lstStyle>
          <a:p>
            <a:pPr/>
            <a:r>
              <a:t>color constancy across broad range of illumination conditions</a:t>
            </a:r>
          </a:p>
        </p:txBody>
      </p:sp>
      <p:sp>
        <p:nvSpPr>
          <p:cNvPr id="558" name="Shape 55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9" name="Shape 559"/>
          <p:cNvSpPr/>
          <p:nvPr/>
        </p:nvSpPr>
        <p:spPr>
          <a:xfrm>
            <a:off x="419100" y="8813800"/>
            <a:ext cx="15849600" cy="31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600" u="sng">
                <a:uFill>
                  <a:solidFill>
                    <a:srgbClr val="000000"/>
                  </a:solidFill>
                </a:uFill>
                <a:hlinkClick r:id="rId2" invalidUrl="" action="" tgtFrame="" tooltip="" history="1" highlightClick="0" endSnd="0"/>
              </a:defRPr>
            </a:lvl1pPr>
          </a:lstStyle>
          <a:p>
            <a:pPr>
              <a:defRPr u="none"/>
            </a:pPr>
            <a:r>
              <a:rPr u="sng">
                <a:hlinkClick r:id="rId2" invalidUrl="" action="" tgtFrame="" tooltip="" history="1" highlightClick="0" endSnd="0"/>
              </a:rPr>
              <a:t>http://www.purveslab.net/seeforyourself/</a:t>
            </a:r>
          </a:p>
        </p:txBody>
      </p:sp>
      <p:pic>
        <p:nvPicPr>
          <p:cNvPr id="560" name="purvescube_masked.png"/>
          <p:cNvPicPr>
            <a:picLocks noChangeAspect="1"/>
          </p:cNvPicPr>
          <p:nvPr/>
        </p:nvPicPr>
        <p:blipFill>
          <a:blip r:embed="rId3">
            <a:extLst/>
          </a:blip>
          <a:stretch>
            <a:fillRect/>
          </a:stretch>
        </p:blipFill>
        <p:spPr>
          <a:xfrm>
            <a:off x="8166100" y="2501900"/>
            <a:ext cx="5626100" cy="4127500"/>
          </a:xfrm>
          <a:prstGeom prst="rect">
            <a:avLst/>
          </a:prstGeom>
          <a:ln w="12700">
            <a:miter lim="400000"/>
          </a:ln>
        </p:spPr>
      </p:pic>
      <p:pic>
        <p:nvPicPr>
          <p:cNvPr id="561" name="purvescube_unmasked.png"/>
          <p:cNvPicPr>
            <a:picLocks noChangeAspect="1"/>
          </p:cNvPicPr>
          <p:nvPr/>
        </p:nvPicPr>
        <p:blipFill>
          <a:blip r:embed="rId4">
            <a:extLst/>
          </a:blip>
          <a:stretch>
            <a:fillRect/>
          </a:stretch>
        </p:blipFill>
        <p:spPr>
          <a:xfrm>
            <a:off x="1219200" y="2501900"/>
            <a:ext cx="5626100" cy="412750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0" grpId="2"/>
      <p:bldP build="whole" bldLvl="1" animBg="1" rev="0" advAuto="0" spid="561" grpId="1"/>
    </p:bldLst>
  </p:timing>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3" name="Shape 563"/>
          <p:cNvSpPr/>
          <p:nvPr>
            <p:ph type="title"/>
          </p:nvPr>
        </p:nvSpPr>
        <p:spPr>
          <a:prstGeom prst="rect">
            <a:avLst/>
          </a:prstGeom>
        </p:spPr>
        <p:txBody>
          <a:bodyPr/>
          <a:lstStyle/>
          <a:p>
            <a:pPr/>
            <a:r>
              <a:t>Further reading</a:t>
            </a:r>
          </a:p>
        </p:txBody>
      </p:sp>
      <p:sp>
        <p:nvSpPr>
          <p:cNvPr id="564" name="Shape 564"/>
          <p:cNvSpPr/>
          <p:nvPr>
            <p:ph type="body" idx="1"/>
          </p:nvPr>
        </p:nvSpPr>
        <p:spPr>
          <a:xfrm>
            <a:off x="419100" y="1079500"/>
            <a:ext cx="15849600" cy="7747000"/>
          </a:xfrm>
          <a:prstGeom prst="rect">
            <a:avLst/>
          </a:prstGeom>
        </p:spPr>
        <p:txBody>
          <a:bodyPr>
            <a:normAutofit fontScale="100000" lnSpcReduction="0"/>
          </a:bodyPr>
          <a:lstStyle/>
          <a:p>
            <a:pPr marL="312724" indent="-312724" defTabSz="1170431">
              <a:spcBef>
                <a:spcPts val="900"/>
              </a:spcBef>
              <a:defRPr sz="3648"/>
            </a:pPr>
            <a:r>
              <a:t>Visualization Analysis and Design. Munzner.  AK Peters Visualization Series, CRC Press, 2014.</a:t>
            </a:r>
          </a:p>
          <a:p>
            <a:pPr lvl="1" marL="697095" indent="-258183" defTabSz="1170431">
              <a:defRPr i="1" sz="3072"/>
            </a:pPr>
            <a:r>
              <a:t>Chap 5: Marks and Channels</a:t>
            </a:r>
            <a:endParaRPr i="0"/>
          </a:p>
          <a:p>
            <a:pPr marL="312724" indent="-312724" defTabSz="1170431">
              <a:spcBef>
                <a:spcPts val="900"/>
              </a:spcBef>
              <a:defRPr sz="3648"/>
            </a:pPr>
            <a:r>
              <a:rPr i="1"/>
              <a:t>On the Theory of Scales of Measurement. </a:t>
            </a:r>
            <a:r>
              <a:t>Stevens. Science 103:2684 (1946), 677–680.</a:t>
            </a:r>
          </a:p>
          <a:p>
            <a:pPr marL="312724" indent="-312724" defTabSz="1170431">
              <a:spcBef>
                <a:spcPts val="900"/>
              </a:spcBef>
              <a:defRPr sz="3648"/>
            </a:pPr>
            <a:r>
              <a:t>Psychophysics: Introduction to its Perceptual, Neural, and Social Prospects. Stevens. Wiley, 1975.</a:t>
            </a:r>
          </a:p>
          <a:p>
            <a:pPr marL="312724" indent="-312724" defTabSz="1170431">
              <a:spcBef>
                <a:spcPts val="900"/>
              </a:spcBef>
              <a:defRPr i="1" sz="3648"/>
            </a:pPr>
            <a:r>
              <a:t>Graphical Perception: Theory, Experimentation, and Application to the Development of Graphical Methods.</a:t>
            </a:r>
            <a:r>
              <a:rPr i="0"/>
              <a:t> Cleveland and McGill. Journ.  American Statistical Association 79:387 (1984), 531–554.</a:t>
            </a:r>
            <a:endParaRPr i="0"/>
          </a:p>
          <a:p>
            <a:pPr marL="312724" indent="-312724" defTabSz="1170431">
              <a:spcBef>
                <a:spcPts val="900"/>
              </a:spcBef>
              <a:defRPr i="1" sz="3648"/>
            </a:pPr>
            <a:r>
              <a:t>Perception in Vision</a:t>
            </a:r>
            <a:r>
              <a:rPr i="0"/>
              <a:t>. Healey. </a:t>
            </a:r>
            <a:r>
              <a:rPr i="0" u="sng">
                <a:hlinkClick r:id="rId2" invalidUrl="" action="" tgtFrame="" tooltip="" history="1" highlightClick="0" endSnd="0"/>
              </a:rPr>
              <a:t>http://www.csc.ncsu.edu/faculty/healey/PP</a:t>
            </a:r>
            <a:r>
              <a:t> </a:t>
            </a:r>
          </a:p>
          <a:p>
            <a:pPr marL="312724" indent="-312724" defTabSz="1170431">
              <a:spcBef>
                <a:spcPts val="900"/>
              </a:spcBef>
              <a:defRPr i="1" sz="3648"/>
            </a:pPr>
            <a:r>
              <a:rPr i="0"/>
              <a:t>Visual Thinking for Design. Ware. Morgan Kaufmann, 2008.</a:t>
            </a:r>
            <a:endParaRPr i="0"/>
          </a:p>
          <a:p>
            <a:pPr marL="312724" indent="-312724" defTabSz="1170431">
              <a:spcBef>
                <a:spcPts val="900"/>
              </a:spcBef>
              <a:defRPr i="1" sz="3648"/>
            </a:pPr>
            <a:r>
              <a:rPr i="0"/>
              <a:t>Information Visualization: Perception for Design, 3rd edition. Ware. Morgan Kaufmann /Academic Press, 2004.</a:t>
            </a:r>
          </a:p>
        </p:txBody>
      </p:sp>
      <p:sp>
        <p:nvSpPr>
          <p:cNvPr id="565" name="Shape 56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7" name="Shape 567"/>
          <p:cNvSpPr/>
          <p:nvPr>
            <p:ph type="title"/>
          </p:nvPr>
        </p:nvSpPr>
        <p:spPr>
          <a:prstGeom prst="rect">
            <a:avLst/>
          </a:prstGeom>
        </p:spPr>
        <p:txBody>
          <a:bodyPr/>
          <a:lstStyle/>
          <a:p>
            <a:pPr/>
            <a:r>
              <a:t>Outline</a:t>
            </a:r>
          </a:p>
        </p:txBody>
      </p:sp>
      <p:sp>
        <p:nvSpPr>
          <p:cNvPr id="568" name="Shape 568"/>
          <p:cNvSpPr/>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8:30-10:00am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pPr>
            <a:r>
              <a:t>Analysis:  What, Why, How</a:t>
            </a:r>
          </a:p>
          <a:p>
            <a:pPr lvl="1">
              <a:spcBef>
                <a:spcPts val="1000"/>
              </a:spcBef>
              <a:defRPr sz="3000"/>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10:30am-12:00pm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solidFill>
                  <a:schemeClr val="accent5"/>
                </a:solidFill>
              </a:defRPr>
            </a:pPr>
            <a:r>
              <a:t>Arrange Tables</a:t>
            </a:r>
          </a:p>
          <a:p>
            <a:pPr lvl="1">
              <a:buClr>
                <a:srgbClr val="000000"/>
              </a:buClr>
              <a:defRPr sz="3000"/>
            </a:pPr>
            <a:r>
              <a:t>Arrange Spatial Data </a:t>
            </a:r>
          </a:p>
          <a:p>
            <a:pPr lvl="1">
              <a:buClr>
                <a:srgbClr val="000000"/>
              </a:buClr>
              <a:defRPr sz="3000"/>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1:00-2:30pm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pPr>
            <a:r>
              <a:t>Map Color</a:t>
            </a:r>
          </a:p>
          <a:p>
            <a:pPr lvl="1">
              <a:buClr>
                <a:srgbClr val="000000"/>
              </a:buClr>
              <a:defRPr sz="3000"/>
            </a:pPr>
            <a:r>
              <a:t>Manipulate: Change, Select, Navigate</a:t>
            </a:r>
          </a:p>
          <a:p>
            <a:pPr marL="716279" indent="-259079">
              <a:spcBef>
                <a:spcPts val="800"/>
              </a:spcBef>
              <a:buChar char="–"/>
              <a:defRPr sz="3000"/>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3:00-4:30pm</a:t>
            </a:r>
            <a:br>
              <a:rPr i="1"/>
            </a:br>
            <a:r>
              <a:rPr>
                <a:solidFill>
                  <a:srgbClr val="011993"/>
                </a:solidFill>
                <a:uFill>
                  <a:solidFill>
                    <a:srgbClr val="011993"/>
                  </a:solidFill>
                </a:uFill>
                <a:latin typeface="+mn-lt"/>
                <a:ea typeface="+mn-ea"/>
                <a:cs typeface="+mn-cs"/>
                <a:sym typeface="Rockwell"/>
              </a:rPr>
              <a:t>Guidelines and Examples</a:t>
            </a:r>
          </a:p>
          <a:p>
            <a:pPr lvl="1" marL="1173479" indent="-259079">
              <a:defRPr sz="3000"/>
            </a:pPr>
            <a:r>
              <a:t>Reduce: Filter, Aggregate</a:t>
            </a:r>
          </a:p>
          <a:p>
            <a:pPr lvl="1" marL="1173479" indent="-259079">
              <a:defRPr sz="3000"/>
            </a:pPr>
            <a:r>
              <a:t>Rules of Thumb</a:t>
            </a:r>
          </a:p>
          <a:p>
            <a:pPr lvl="1" marL="1173479" indent="-259079">
              <a:defRPr sz="3000"/>
            </a:pPr>
            <a:r>
              <a:t>Q&amp;A</a:t>
            </a:r>
          </a:p>
        </p:txBody>
      </p:sp>
      <p:sp>
        <p:nvSpPr>
          <p:cNvPr id="569" name="Shape 56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70" name="Shape 570"/>
          <p:cNvSpPr/>
          <p:nvPr/>
        </p:nvSpPr>
        <p:spPr>
          <a:xfrm>
            <a:off x="431800" y="8508999"/>
            <a:ext cx="12115800"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600" u="sng">
                <a:latin typeface="Gill Sans SemiBold"/>
                <a:ea typeface="Gill Sans SemiBold"/>
                <a:cs typeface="Gill Sans SemiBold"/>
                <a:sym typeface="Gill Sans SemiBold"/>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http://www.cs.ubc.ca/~tmm/talks.html#vad16act</a:t>
            </a:r>
          </a:p>
        </p:txBody>
      </p:sp>
      <p:sp>
        <p:nvSpPr>
          <p:cNvPr id="571" name="Shape 571"/>
          <p:cNvSpPr/>
          <p:nvPr/>
        </p:nvSpPr>
        <p:spPr>
          <a:xfrm>
            <a:off x="12509500" y="8508999"/>
            <a:ext cx="315027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600" u="sng">
                <a:latin typeface="Gill Sans SemiBold"/>
                <a:ea typeface="Gill Sans SemiBold"/>
                <a:cs typeface="Gill Sans SemiBold"/>
                <a:sym typeface="Gill Sans SemiBold"/>
              </a:defRPr>
            </a:lvl1pPr>
          </a:lstStyle>
          <a:p>
            <a:pPr>
              <a:defRPr u="none"/>
            </a:pPr>
            <a:r>
              <a:rPr u="sng"/>
              <a:t>@tamaramunzner</a:t>
            </a:r>
          </a:p>
        </p:txBody>
      </p:sp>
    </p:spTree>
  </p:cSld>
  <p:clrMapOvr>
    <a:masterClrMapping/>
  </p:clrMapOvr>
  <p:transition xmlns:p14="http://schemas.microsoft.com/office/powerpoint/2010/main" spd="med" advClick="1" p14:dur="1000"/>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3" name="Shape 57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74" name="Shape 574"/>
          <p:cNvSpPr/>
          <p:nvPr/>
        </p:nvSpPr>
        <p:spPr>
          <a:xfrm>
            <a:off x="4604477" y="1410229"/>
            <a:ext cx="3492744" cy="10247"/>
          </a:xfrm>
          <a:prstGeom prst="line">
            <a:avLst/>
          </a:prstGeom>
          <a:ln w="22225">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575" name="pasted-image.pdf"/>
          <p:cNvPicPr>
            <a:picLocks noChangeAspect="1"/>
          </p:cNvPicPr>
          <p:nvPr/>
        </p:nvPicPr>
        <p:blipFill>
          <a:blip r:embed="rId2">
            <a:extLst/>
          </a:blip>
          <a:stretch>
            <a:fillRect/>
          </a:stretch>
        </p:blipFill>
        <p:spPr>
          <a:xfrm>
            <a:off x="822114" y="7076102"/>
            <a:ext cx="1541035" cy="1524001"/>
          </a:xfrm>
          <a:prstGeom prst="rect">
            <a:avLst/>
          </a:prstGeom>
          <a:ln w="12700">
            <a:miter lim="400000"/>
          </a:ln>
        </p:spPr>
      </p:pic>
      <p:pic>
        <p:nvPicPr>
          <p:cNvPr id="576" name="fig3.7.pdf"/>
          <p:cNvPicPr>
            <a:picLocks noChangeAspect="1"/>
          </p:cNvPicPr>
          <p:nvPr/>
        </p:nvPicPr>
        <p:blipFill>
          <a:blip r:embed="rId3">
            <a:extLst/>
          </a:blip>
          <a:srcRect l="0" t="4527" r="63679" b="51620"/>
          <a:stretch>
            <a:fillRect/>
          </a:stretch>
        </p:blipFill>
        <p:spPr>
          <a:xfrm>
            <a:off x="494543" y="990600"/>
            <a:ext cx="4102857" cy="4575225"/>
          </a:xfrm>
          <a:prstGeom prst="rect">
            <a:avLst/>
          </a:prstGeom>
          <a:ln w="12700">
            <a:miter lim="400000"/>
          </a:ln>
        </p:spPr>
      </p:pic>
      <p:pic>
        <p:nvPicPr>
          <p:cNvPr id="577" name="fig3.7.pdf"/>
          <p:cNvPicPr>
            <a:picLocks noChangeAspect="1"/>
          </p:cNvPicPr>
          <p:nvPr/>
        </p:nvPicPr>
        <p:blipFill>
          <a:blip r:embed="rId3">
            <a:extLst/>
          </a:blip>
          <a:srcRect l="39306" t="4268" r="0" b="35191"/>
          <a:stretch>
            <a:fillRect/>
          </a:stretch>
        </p:blipFill>
        <p:spPr>
          <a:xfrm>
            <a:off x="9042400" y="990600"/>
            <a:ext cx="6729620" cy="6199714"/>
          </a:xfrm>
          <a:prstGeom prst="rect">
            <a:avLst/>
          </a:prstGeom>
          <a:ln w="12700">
            <a:miter lim="400000"/>
          </a:ln>
        </p:spPr>
      </p:pic>
      <p:pic>
        <p:nvPicPr>
          <p:cNvPr id="578" name="fig3.7.pdf"/>
          <p:cNvPicPr>
            <a:picLocks noChangeAspect="1"/>
          </p:cNvPicPr>
          <p:nvPr/>
        </p:nvPicPr>
        <p:blipFill>
          <a:blip r:embed="rId3">
            <a:extLst/>
          </a:blip>
          <a:srcRect l="0" t="0" r="0" b="95107"/>
          <a:stretch>
            <a:fillRect/>
          </a:stretch>
        </p:blipFill>
        <p:spPr>
          <a:xfrm>
            <a:off x="521052" y="216690"/>
            <a:ext cx="15265721" cy="689838"/>
          </a:xfrm>
          <a:prstGeom prst="rect">
            <a:avLst/>
          </a:prstGeom>
          <a:ln w="12700">
            <a:miter lim="400000"/>
          </a:ln>
        </p:spPr>
      </p:pic>
      <p:grpSp>
        <p:nvGrpSpPr>
          <p:cNvPr id="581" name="Group 581"/>
          <p:cNvGrpSpPr/>
          <p:nvPr/>
        </p:nvGrpSpPr>
        <p:grpSpPr>
          <a:xfrm>
            <a:off x="228600" y="6497381"/>
            <a:ext cx="2946402" cy="2418020"/>
            <a:chOff x="0" y="0"/>
            <a:chExt cx="2946401" cy="2418019"/>
          </a:xfrm>
        </p:grpSpPr>
        <p:sp>
          <p:nvSpPr>
            <p:cNvPr id="579" name="Shape 579"/>
            <p:cNvSpPr/>
            <p:nvPr/>
          </p:nvSpPr>
          <p:spPr>
            <a:xfrm>
              <a:off x="0" y="0"/>
              <a:ext cx="2946402" cy="2418020"/>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580" name="pasted-image.pdf"/>
            <p:cNvPicPr>
              <a:picLocks noChangeAspect="1"/>
            </p:cNvPicPr>
            <p:nvPr/>
          </p:nvPicPr>
          <p:blipFill>
            <a:blip r:embed="rId2">
              <a:extLst/>
            </a:blip>
            <a:stretch>
              <a:fillRect/>
            </a:stretch>
          </p:blipFill>
          <p:spPr>
            <a:xfrm>
              <a:off x="266281" y="82153"/>
              <a:ext cx="2333239" cy="2307448"/>
            </a:xfrm>
            <a:prstGeom prst="rect">
              <a:avLst/>
            </a:prstGeom>
            <a:ln w="12700" cap="flat">
              <a:noFill/>
              <a:miter lim="400000"/>
            </a:ln>
            <a:effectLst/>
          </p:spPr>
        </p:pic>
      </p:grpSp>
      <p:pic>
        <p:nvPicPr>
          <p:cNvPr id="582" name="fig3.7.pdf"/>
          <p:cNvPicPr>
            <a:picLocks noChangeAspect="1"/>
          </p:cNvPicPr>
          <p:nvPr/>
        </p:nvPicPr>
        <p:blipFill>
          <a:blip r:embed="rId4">
            <a:extLst/>
          </a:blip>
          <a:srcRect l="0" t="46171" r="59430" b="0"/>
          <a:stretch>
            <a:fillRect/>
          </a:stretch>
        </p:blipFill>
        <p:spPr>
          <a:xfrm>
            <a:off x="4370431" y="1218793"/>
            <a:ext cx="4849769" cy="5898495"/>
          </a:xfrm>
          <a:prstGeom prst="rect">
            <a:avLst/>
          </a:prstGeom>
          <a:ln w="12700">
            <a:miter lim="400000"/>
          </a:ln>
        </p:spPr>
      </p:pic>
      <p:pic>
        <p:nvPicPr>
          <p:cNvPr id="583" name=""/>
          <p:cNvPicPr>
            <a:picLocks noChangeAspect="0"/>
          </p:cNvPicPr>
          <p:nvPr/>
        </p:nvPicPr>
        <p:blipFill>
          <a:blip r:embed="rId5">
            <a:extLst/>
          </a:blip>
          <a:stretch>
            <a:fillRect/>
          </a:stretch>
        </p:blipFill>
        <p:spPr>
          <a:xfrm>
            <a:off x="114300" y="711200"/>
            <a:ext cx="4483100" cy="5156200"/>
          </a:xfrm>
          <a:prstGeom prst="rect">
            <a:avLst/>
          </a:prstGeom>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3" grpId="1"/>
    </p:bldLst>
  </p:timing>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6" name="Shape 58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7" name="fig3.7.pdf"/>
          <p:cNvPicPr>
            <a:picLocks noChangeAspect="1"/>
          </p:cNvPicPr>
          <p:nvPr/>
        </p:nvPicPr>
        <p:blipFill>
          <a:blip r:embed="rId2">
            <a:extLst/>
          </a:blip>
          <a:srcRect l="0" t="4527" r="63664" b="64534"/>
          <a:stretch>
            <a:fillRect/>
          </a:stretch>
        </p:blipFill>
        <p:spPr>
          <a:xfrm>
            <a:off x="639383" y="990600"/>
            <a:ext cx="7041196" cy="5537200"/>
          </a:xfrm>
          <a:prstGeom prst="rect">
            <a:avLst/>
          </a:prstGeom>
          <a:ln w="12700">
            <a:miter lim="400000"/>
          </a:ln>
        </p:spPr>
      </p:pic>
      <p:sp>
        <p:nvSpPr>
          <p:cNvPr id="588" name="Shape 588"/>
          <p:cNvSpPr/>
          <p:nvPr>
            <p:ph type="title"/>
          </p:nvPr>
        </p:nvSpPr>
        <p:spPr>
          <a:prstGeom prst="rect">
            <a:avLst/>
          </a:prstGeom>
        </p:spPr>
        <p:txBody>
          <a:bodyPr/>
          <a:lstStyle/>
          <a:p>
            <a:pPr/>
            <a:r>
              <a:t>Encode tables: Arrange space</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ph type="title"/>
          </p:nvPr>
        </p:nvSpPr>
        <p:spPr>
          <a:prstGeom prst="rect">
            <a:avLst/>
          </a:prstGeom>
        </p:spPr>
        <p:txBody>
          <a:bodyPr/>
          <a:lstStyle/>
          <a:p>
            <a:pPr/>
            <a:r>
              <a:t>Why use an external representation?</a:t>
            </a:r>
          </a:p>
        </p:txBody>
      </p:sp>
      <p:sp>
        <p:nvSpPr>
          <p:cNvPr id="217" name="Shape 217"/>
          <p:cNvSpPr/>
          <p:nvPr>
            <p:ph type="body" idx="1"/>
          </p:nvPr>
        </p:nvSpPr>
        <p:spPr>
          <a:xfrm>
            <a:off x="317500" y="2476500"/>
            <a:ext cx="15951200" cy="6667500"/>
          </a:xfrm>
          <a:prstGeom prst="rect">
            <a:avLst/>
          </a:prstGeom>
        </p:spPr>
        <p:txBody>
          <a:bodyPr/>
          <a:lstStyle/>
          <a:p>
            <a:pPr/>
            <a:r>
              <a:t>external representation: replace cognition with perception</a:t>
            </a:r>
          </a:p>
        </p:txBody>
      </p:sp>
      <p:sp>
        <p:nvSpPr>
          <p:cNvPr id="218" name="Shape 21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9" name="Shape 219"/>
          <p:cNvSpPr/>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b="1" sz="2800">
                <a:latin typeface="+mn-lt"/>
                <a:ea typeface="+mn-ea"/>
                <a:cs typeface="+mn-cs"/>
                <a:sym typeface="Rockwell"/>
              </a:defRPr>
            </a:lvl1pPr>
          </a:lstStyle>
          <a:p>
            <a:pPr/>
            <a:r>
              <a:t>Computer-based visualization systems provide visual representations of datasets designed to help people carry out tasks more effectively.</a:t>
            </a:r>
          </a:p>
        </p:txBody>
      </p:sp>
      <p:pic>
        <p:nvPicPr>
          <p:cNvPr id="220" name="image.png"/>
          <p:cNvPicPr>
            <a:picLocks noChangeAspect="0"/>
          </p:cNvPicPr>
          <p:nvPr/>
        </p:nvPicPr>
        <p:blipFill>
          <a:blip r:embed="rId2">
            <a:extLst/>
          </a:blip>
          <a:srcRect l="1040" t="50007" r="0" b="98"/>
          <a:stretch>
            <a:fillRect/>
          </a:stretch>
        </p:blipFill>
        <p:spPr>
          <a:xfrm>
            <a:off x="342900" y="3766079"/>
            <a:ext cx="7078936" cy="3162301"/>
          </a:xfrm>
          <a:prstGeom prst="rect">
            <a:avLst/>
          </a:prstGeom>
          <a:ln w="12700">
            <a:miter lim="400000"/>
          </a:ln>
        </p:spPr>
      </p:pic>
      <p:pic>
        <p:nvPicPr>
          <p:cNvPr id="221" name=""/>
          <p:cNvPicPr>
            <a:picLocks noChangeAspect="0"/>
          </p:cNvPicPr>
          <p:nvPr/>
        </p:nvPicPr>
        <p:blipFill>
          <a:blip r:embed="rId3">
            <a:extLst/>
          </a:blip>
          <a:stretch>
            <a:fillRect/>
          </a:stretch>
        </p:blipFill>
        <p:spPr>
          <a:xfrm>
            <a:off x="8496300" y="1079500"/>
            <a:ext cx="4406900" cy="812800"/>
          </a:xfrm>
          <a:prstGeom prst="rect">
            <a:avLst/>
          </a:prstGeom>
        </p:spPr>
      </p:pic>
      <p:sp>
        <p:nvSpPr>
          <p:cNvPr id="223" name="Shape 223"/>
          <p:cNvSpPr/>
          <p:nvPr/>
        </p:nvSpPr>
        <p:spPr>
          <a:xfrm>
            <a:off x="355600" y="8102600"/>
            <a:ext cx="5245100" cy="800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sz="2500">
                <a:uFill>
                  <a:solidFill>
                    <a:srgbClr val="000000"/>
                  </a:solidFill>
                </a:uFill>
              </a:defRPr>
            </a:pPr>
            <a:r>
              <a:rPr i="1" sz="1600">
                <a:hlinkClick r:id="rId4" invalidUrl="" action="" tgtFrame="" tooltip="" history="1" highlightClick="0" endSnd="0"/>
              </a:rPr>
              <a:t>[Cerebral: Visualizing Multiple Experimental Conditions on a Graph with Biological Context</a:t>
            </a:r>
            <a:r>
              <a:rPr i="1" sz="1600"/>
              <a:t>. </a:t>
            </a:r>
            <a:r>
              <a:rPr i="1" sz="1600">
                <a:hlinkClick r:id="rId5" invalidUrl="" action="" tgtFrame="" tooltip="" history="1" highlightClick="0" endSnd="0"/>
              </a:rPr>
              <a:t>Barsky</a:t>
            </a:r>
            <a:r>
              <a:rPr i="1" sz="1600"/>
              <a:t>, </a:t>
            </a:r>
            <a:r>
              <a:rPr i="1" sz="1600">
                <a:hlinkClick r:id="rId6" invalidUrl="" action="" tgtFrame="" tooltip="" history="1" highlightClick="0" endSnd="0"/>
              </a:rPr>
              <a:t>Munzner</a:t>
            </a:r>
            <a:r>
              <a:rPr i="1" sz="1600"/>
              <a:t>, </a:t>
            </a:r>
            <a:r>
              <a:rPr i="1" sz="1600">
                <a:hlinkClick r:id="rId7" invalidUrl="" action="" tgtFrame="" tooltip="" history="1" highlightClick="0" endSnd="0"/>
              </a:rPr>
              <a:t>Gardy</a:t>
            </a:r>
            <a:r>
              <a:rPr i="1" sz="1600"/>
              <a:t>, and </a:t>
            </a:r>
            <a:r>
              <a:rPr i="1" sz="1600">
                <a:hlinkClick r:id="rId8" invalidUrl="" action="" tgtFrame="" tooltip="" history="1" highlightClick="0" endSnd="0"/>
              </a:rPr>
              <a:t>Kincaid</a:t>
            </a:r>
            <a:r>
              <a:rPr i="1" sz="1600"/>
              <a:t>. IEEE TVCG (Proc. InfoVis) 14(6):1253-1260, 2008.]</a:t>
            </a:r>
          </a:p>
        </p:txBody>
      </p:sp>
      <p:pic>
        <p:nvPicPr>
          <p:cNvPr id="224" name="image.png"/>
          <p:cNvPicPr>
            <a:picLocks noChangeAspect="0"/>
          </p:cNvPicPr>
          <p:nvPr/>
        </p:nvPicPr>
        <p:blipFill>
          <a:blip r:embed="rId9">
            <a:extLst/>
          </a:blip>
          <a:stretch>
            <a:fillRect/>
          </a:stretch>
        </p:blipFill>
        <p:spPr>
          <a:xfrm>
            <a:off x="5829300" y="4305300"/>
            <a:ext cx="9321800" cy="4741334"/>
          </a:xfrm>
          <a:prstGeom prst="rect">
            <a:avLst/>
          </a:prstGeom>
          <a:ln w="12700">
            <a:miter lim="400000"/>
          </a:ln>
        </p:spPr>
      </p:pic>
      <p:pic>
        <p:nvPicPr>
          <p:cNvPr id="225" name="image.png"/>
          <p:cNvPicPr>
            <a:picLocks noChangeAspect="0"/>
          </p:cNvPicPr>
          <p:nvPr/>
        </p:nvPicPr>
        <p:blipFill>
          <a:blip r:embed="rId10">
            <a:extLst/>
          </a:blip>
          <a:stretch>
            <a:fillRect/>
          </a:stretch>
        </p:blipFill>
        <p:spPr>
          <a:xfrm>
            <a:off x="10807700" y="3124200"/>
            <a:ext cx="4241800" cy="92710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23"/>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224"/>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2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3" grpId="2"/>
      <p:bldP build="whole" bldLvl="1" animBg="1" rev="0" advAuto="0" spid="220" grpId="1"/>
      <p:bldP build="whole" bldLvl="1" animBg="1" rev="0" advAuto="0" spid="225" grpId="4"/>
      <p:bldP build="whole" bldLvl="1" animBg="1" rev="0" advAuto="0" spid="224" grpId="3"/>
    </p:bldLst>
  </p:timing>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0" name="Shape 590"/>
          <p:cNvSpPr/>
          <p:nvPr>
            <p:ph type="title"/>
          </p:nvPr>
        </p:nvSpPr>
        <p:spPr>
          <a:prstGeom prst="rect">
            <a:avLst/>
          </a:prstGeom>
        </p:spPr>
        <p:txBody>
          <a:bodyPr/>
          <a:lstStyle/>
          <a:p>
            <a:pPr/>
            <a:r>
              <a:t>Arrange tables</a:t>
            </a:r>
          </a:p>
        </p:txBody>
      </p:sp>
      <p:sp>
        <p:nvSpPr>
          <p:cNvPr id="591" name="Shape 59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2" name="fig7.1.pdf"/>
          <p:cNvPicPr>
            <a:picLocks noChangeAspect="1"/>
          </p:cNvPicPr>
          <p:nvPr/>
        </p:nvPicPr>
        <p:blipFill>
          <a:blip r:embed="rId2">
            <a:extLst/>
          </a:blip>
          <a:srcRect l="0" t="4806" r="60207" b="62012"/>
          <a:stretch>
            <a:fillRect/>
          </a:stretch>
        </p:blipFill>
        <p:spPr>
          <a:xfrm>
            <a:off x="513598" y="1155700"/>
            <a:ext cx="5671302" cy="3695700"/>
          </a:xfrm>
          <a:prstGeom prst="rect">
            <a:avLst/>
          </a:prstGeom>
          <a:ln w="12700">
            <a:miter lim="400000"/>
          </a:ln>
        </p:spPr>
      </p:pic>
      <p:pic>
        <p:nvPicPr>
          <p:cNvPr id="593" name="fig7.1.pdf"/>
          <p:cNvPicPr>
            <a:picLocks noChangeAspect="1"/>
          </p:cNvPicPr>
          <p:nvPr/>
        </p:nvPicPr>
        <p:blipFill>
          <a:blip r:embed="rId2">
            <a:extLst/>
          </a:blip>
          <a:srcRect l="43624" t="38329" r="0" b="40575"/>
          <a:stretch>
            <a:fillRect/>
          </a:stretch>
        </p:blipFill>
        <p:spPr>
          <a:xfrm>
            <a:off x="1041400" y="6972300"/>
            <a:ext cx="8034715" cy="2349500"/>
          </a:xfrm>
          <a:prstGeom prst="rect">
            <a:avLst/>
          </a:prstGeom>
          <a:ln w="12700">
            <a:miter lim="400000"/>
          </a:ln>
        </p:spPr>
      </p:pic>
      <p:pic>
        <p:nvPicPr>
          <p:cNvPr id="594" name="fig7.1.pdf"/>
          <p:cNvPicPr>
            <a:picLocks noChangeAspect="1"/>
          </p:cNvPicPr>
          <p:nvPr/>
        </p:nvPicPr>
        <p:blipFill>
          <a:blip r:embed="rId2">
            <a:extLst/>
          </a:blip>
          <a:srcRect l="41218" t="24532" r="41227" b="61214"/>
          <a:stretch>
            <a:fillRect/>
          </a:stretch>
        </p:blipFill>
        <p:spPr>
          <a:xfrm>
            <a:off x="749300" y="5067300"/>
            <a:ext cx="2501900" cy="1587500"/>
          </a:xfrm>
          <a:prstGeom prst="rect">
            <a:avLst/>
          </a:prstGeom>
          <a:ln w="12700">
            <a:miter lim="400000"/>
          </a:ln>
        </p:spPr>
      </p:pic>
      <p:pic>
        <p:nvPicPr>
          <p:cNvPr id="595" name="fig7.1.pdf"/>
          <p:cNvPicPr>
            <a:picLocks noChangeAspect="1"/>
          </p:cNvPicPr>
          <p:nvPr/>
        </p:nvPicPr>
        <p:blipFill>
          <a:blip r:embed="rId2">
            <a:extLst/>
          </a:blip>
          <a:srcRect l="0" t="51442" r="46128" b="0"/>
          <a:stretch>
            <a:fillRect/>
          </a:stretch>
        </p:blipFill>
        <p:spPr>
          <a:xfrm>
            <a:off x="8158998" y="812800"/>
            <a:ext cx="7677902" cy="5408286"/>
          </a:xfrm>
          <a:prstGeom prst="rect">
            <a:avLst/>
          </a:prstGeom>
          <a:ln w="12700">
            <a:miter lim="400000"/>
          </a:ln>
        </p:spPr>
      </p:pic>
    </p:spTree>
  </p:cSld>
  <p:clrMapOvr>
    <a:masterClrMapping/>
  </p:clrMapOvr>
  <p:transition xmlns:p14="http://schemas.microsoft.com/office/powerpoint/2010/main" spd="med" advClick="1" p14:dur="1000"/>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7" name="Shape 59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98" name="Shape 598"/>
          <p:cNvSpPr/>
          <p:nvPr>
            <p:ph type="title"/>
          </p:nvPr>
        </p:nvSpPr>
        <p:spPr>
          <a:prstGeom prst="rect">
            <a:avLst/>
          </a:prstGeom>
        </p:spPr>
        <p:txBody>
          <a:bodyPr/>
          <a:lstStyle/>
          <a:p>
            <a:pPr/>
            <a:r>
              <a:t>Keys and values</a:t>
            </a:r>
          </a:p>
        </p:txBody>
      </p:sp>
      <p:sp>
        <p:nvSpPr>
          <p:cNvPr id="599" name="Shape 599"/>
          <p:cNvSpPr/>
          <p:nvPr>
            <p:ph type="body" idx="1"/>
          </p:nvPr>
        </p:nvSpPr>
        <p:spPr>
          <a:xfrm>
            <a:off x="419100" y="1104900"/>
            <a:ext cx="9537700" cy="8039100"/>
          </a:xfrm>
          <a:prstGeom prst="rect">
            <a:avLst/>
          </a:prstGeom>
        </p:spPr>
        <p:txBody>
          <a:bodyPr/>
          <a:lstStyle/>
          <a:p>
            <a:pPr marL="793376" indent="-336176"/>
            <a:r>
              <a:t>key</a:t>
            </a:r>
          </a:p>
          <a:p>
            <a:pPr lvl="1" marL="1173480" indent="-259080"/>
            <a:r>
              <a:t>independent attribute</a:t>
            </a:r>
          </a:p>
          <a:p>
            <a:pPr lvl="1" marL="1173480" indent="-259080"/>
            <a:r>
              <a:t>used as unique index to look up items</a:t>
            </a:r>
          </a:p>
          <a:p>
            <a:pPr lvl="1" marL="1173480" indent="-259080"/>
            <a:r>
              <a:t>simple tables: 1 key</a:t>
            </a:r>
          </a:p>
          <a:p>
            <a:pPr lvl="1" marL="1173480" indent="-259080"/>
            <a:r>
              <a:t>multidimensional tables: multiple keys</a:t>
            </a:r>
          </a:p>
          <a:p>
            <a:pPr marL="793376" indent="-336176"/>
            <a:r>
              <a:t>value</a:t>
            </a:r>
          </a:p>
          <a:p>
            <a:pPr lvl="1" marL="1173480" indent="-259080"/>
            <a:r>
              <a:t>dependent attribute, value of cell</a:t>
            </a:r>
          </a:p>
          <a:p>
            <a:pPr marL="793376" indent="-336176"/>
            <a:r>
              <a:t>classify arrangements by key count</a:t>
            </a:r>
          </a:p>
          <a:p>
            <a:pPr lvl="1" marL="1173480" indent="-259080"/>
            <a:r>
              <a:t>0, 1, 2, many... </a:t>
            </a:r>
          </a:p>
        </p:txBody>
      </p:sp>
      <p:pic>
        <p:nvPicPr>
          <p:cNvPr id="600" name="fig7.1.pdf"/>
          <p:cNvPicPr>
            <a:picLocks noChangeAspect="1"/>
          </p:cNvPicPr>
          <p:nvPr/>
        </p:nvPicPr>
        <p:blipFill>
          <a:blip r:embed="rId3">
            <a:extLst/>
          </a:blip>
          <a:srcRect l="44405" t="38695" r="0" b="43478"/>
          <a:stretch>
            <a:fillRect/>
          </a:stretch>
        </p:blipFill>
        <p:spPr>
          <a:xfrm>
            <a:off x="3670300" y="7118959"/>
            <a:ext cx="9280638" cy="2380641"/>
          </a:xfrm>
          <a:prstGeom prst="rect">
            <a:avLst/>
          </a:prstGeom>
          <a:ln w="12700">
            <a:miter lim="400000"/>
          </a:ln>
        </p:spPr>
      </p:pic>
      <p:pic>
        <p:nvPicPr>
          <p:cNvPr id="601" name="fig7.1.pdf"/>
          <p:cNvPicPr>
            <a:picLocks noChangeAspect="1"/>
          </p:cNvPicPr>
          <p:nvPr/>
        </p:nvPicPr>
        <p:blipFill>
          <a:blip r:embed="rId4">
            <a:extLst/>
          </a:blip>
          <a:srcRect l="0" t="4350" r="74732" b="84019"/>
          <a:stretch>
            <a:fillRect/>
          </a:stretch>
        </p:blipFill>
        <p:spPr>
          <a:xfrm>
            <a:off x="792998" y="7099300"/>
            <a:ext cx="3601202" cy="1295400"/>
          </a:xfrm>
          <a:prstGeom prst="rect">
            <a:avLst/>
          </a:prstGeom>
          <a:ln w="12700">
            <a:miter lim="400000"/>
          </a:ln>
        </p:spPr>
      </p:pic>
      <p:pic>
        <p:nvPicPr>
          <p:cNvPr id="602" name="fig2.1c_alt.pdf"/>
          <p:cNvPicPr>
            <a:picLocks noChangeAspect="1"/>
          </p:cNvPicPr>
          <p:nvPr/>
        </p:nvPicPr>
        <p:blipFill>
          <a:blip r:embed="rId5">
            <a:extLst/>
          </a:blip>
          <a:srcRect l="2661" t="12044" r="69518" b="0"/>
          <a:stretch>
            <a:fillRect/>
          </a:stretch>
        </p:blipFill>
        <p:spPr>
          <a:xfrm>
            <a:off x="8966200" y="571500"/>
            <a:ext cx="4076700" cy="5565586"/>
          </a:xfrm>
          <a:prstGeom prst="rect">
            <a:avLst/>
          </a:prstGeom>
          <a:ln w="12700">
            <a:miter lim="400000"/>
          </a:ln>
        </p:spPr>
      </p:pic>
    </p:spTree>
  </p:cSld>
  <p:clrMapOvr>
    <a:masterClrMapping/>
  </p:clrMapOvr>
  <p:transition xmlns:p14="http://schemas.microsoft.com/office/powerpoint/2010/main" spd="med" advClick="1" p14:dur="1000"/>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6" name="Shape 606"/>
          <p:cNvSpPr/>
          <p:nvPr>
            <p:ph type="title"/>
          </p:nvPr>
        </p:nvSpPr>
        <p:spPr>
          <a:prstGeom prst="rect">
            <a:avLst/>
          </a:prstGeom>
        </p:spPr>
        <p:txBody>
          <a:bodyPr/>
          <a:lstStyle/>
          <a:p>
            <a:pPr/>
            <a:r>
              <a:t>Idiom: </a:t>
            </a:r>
            <a:r>
              <a:rPr b="1">
                <a:latin typeface="+mn-lt"/>
                <a:ea typeface="+mn-ea"/>
                <a:cs typeface="+mn-cs"/>
                <a:sym typeface="Rockwell"/>
              </a:rPr>
              <a:t>scatterplot</a:t>
            </a:r>
          </a:p>
        </p:txBody>
      </p:sp>
      <p:sp>
        <p:nvSpPr>
          <p:cNvPr id="607" name="Shape 607"/>
          <p:cNvSpPr/>
          <p:nvPr>
            <p:ph type="body" idx="1"/>
          </p:nvPr>
        </p:nvSpPr>
        <p:spPr>
          <a:prstGeom prst="rect">
            <a:avLst/>
          </a:prstGeom>
        </p:spPr>
        <p:txBody>
          <a:bodyPr/>
          <a:lstStyle/>
          <a:p>
            <a:pPr marL="793376" indent="-336176"/>
            <a:r>
              <a:rPr i="1">
                <a:latin typeface="Gill Sans SemiBold"/>
                <a:ea typeface="Gill Sans SemiBold"/>
                <a:cs typeface="Gill Sans SemiBold"/>
                <a:sym typeface="Gill Sans SemiBold"/>
              </a:rPr>
              <a:t>express</a:t>
            </a:r>
            <a:r>
              <a:t> values</a:t>
            </a:r>
          </a:p>
          <a:p>
            <a:pPr lvl="1" marL="1173480" indent="-259080"/>
            <a:r>
              <a:t>quantitative attributes</a:t>
            </a:r>
          </a:p>
          <a:p>
            <a:pPr marL="793376" indent="-336176"/>
            <a:r>
              <a:t>no keys, only values</a:t>
            </a:r>
          </a:p>
          <a:p>
            <a:pPr lvl="1" marL="1173480" indent="-259080"/>
            <a:r>
              <a:t>data</a:t>
            </a:r>
          </a:p>
          <a:p>
            <a:pPr lvl="2" marL="1635369" indent="-263769"/>
            <a:r>
              <a:t>2 quant attribs</a:t>
            </a:r>
          </a:p>
          <a:p>
            <a:pPr lvl="1" marL="1173480" indent="-259080"/>
            <a:r>
              <a:t>mark: points</a:t>
            </a:r>
          </a:p>
          <a:p>
            <a:pPr lvl="1" marL="1173480" indent="-259080"/>
            <a:r>
              <a:t>channels</a:t>
            </a:r>
          </a:p>
          <a:p>
            <a:pPr lvl="2" marL="1635369" indent="-263769"/>
            <a:r>
              <a:t>horiz + vert position</a:t>
            </a:r>
          </a:p>
          <a:p>
            <a:pPr lvl="1" marL="1173480" indent="-259080"/>
            <a:r>
              <a:t>tasks</a:t>
            </a:r>
          </a:p>
          <a:p>
            <a:pPr lvl="2" marL="1635369" indent="-263769"/>
            <a:r>
              <a:t>find trends, outliers, distribution, correlation, clusters</a:t>
            </a:r>
          </a:p>
          <a:p>
            <a:pPr lvl="1" marL="1173480" indent="-259080"/>
            <a:r>
              <a:t>scalability</a:t>
            </a:r>
          </a:p>
          <a:p>
            <a:pPr lvl="2" marL="1635369" indent="-263769"/>
            <a:r>
              <a:t>hundreds of items</a:t>
            </a:r>
          </a:p>
        </p:txBody>
      </p:sp>
      <p:sp>
        <p:nvSpPr>
          <p:cNvPr id="608" name="Shape 60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9" name="fig5.4.pdf"/>
          <p:cNvPicPr>
            <a:picLocks noChangeAspect="1"/>
          </p:cNvPicPr>
          <p:nvPr/>
        </p:nvPicPr>
        <p:blipFill>
          <a:blip r:embed="rId2">
            <a:extLst/>
          </a:blip>
          <a:srcRect l="24068" t="0" r="52626" b="0"/>
          <a:stretch>
            <a:fillRect/>
          </a:stretch>
        </p:blipFill>
        <p:spPr>
          <a:xfrm>
            <a:off x="11455400" y="469777"/>
            <a:ext cx="3098800" cy="1917823"/>
          </a:xfrm>
          <a:prstGeom prst="rect">
            <a:avLst/>
          </a:prstGeom>
          <a:ln w="12700">
            <a:miter lim="400000"/>
          </a:ln>
        </p:spPr>
      </p:pic>
      <p:pic>
        <p:nvPicPr>
          <p:cNvPr id="610" name="layered-fig10.png"/>
          <p:cNvPicPr>
            <a:picLocks noChangeAspect="1"/>
          </p:cNvPicPr>
          <p:nvPr/>
        </p:nvPicPr>
        <p:blipFill>
          <a:blip r:embed="rId3">
            <a:extLst/>
          </a:blip>
          <a:stretch>
            <a:fillRect/>
          </a:stretch>
        </p:blipFill>
        <p:spPr>
          <a:xfrm>
            <a:off x="5509564" y="3213100"/>
            <a:ext cx="9514536" cy="3314700"/>
          </a:xfrm>
          <a:prstGeom prst="rect">
            <a:avLst/>
          </a:prstGeom>
          <a:ln w="12700">
            <a:miter lim="400000"/>
          </a:ln>
        </p:spPr>
      </p:pic>
      <p:sp>
        <p:nvSpPr>
          <p:cNvPr id="611" name="Shape 611"/>
          <p:cNvSpPr/>
          <p:nvPr/>
        </p:nvSpPr>
        <p:spPr>
          <a:xfrm>
            <a:off x="3594100" y="8623300"/>
            <a:ext cx="12611100" cy="393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200">
                <a:uFill>
                  <a:solidFill>
                    <a:srgbClr val="000000"/>
                  </a:solidFill>
                </a:uFill>
              </a:defRPr>
            </a:lvl1pPr>
          </a:lstStyle>
          <a:p>
            <a:pPr/>
            <a:r>
              <a:t>[A layered grammar of graphics. Wickham. Journ. Computational and Graphical Statistics 19:1 (2010), 3–28.]</a:t>
            </a:r>
          </a:p>
        </p:txBody>
      </p:sp>
      <p:pic>
        <p:nvPicPr>
          <p:cNvPr id="612" name="fig7.1.pdf"/>
          <p:cNvPicPr>
            <a:picLocks noChangeAspect="1"/>
          </p:cNvPicPr>
          <p:nvPr/>
        </p:nvPicPr>
        <p:blipFill>
          <a:blip r:embed="rId4">
            <a:extLst/>
          </a:blip>
          <a:srcRect l="0" t="4350" r="74732" b="84019"/>
          <a:stretch>
            <a:fillRect/>
          </a:stretch>
        </p:blipFill>
        <p:spPr>
          <a:xfrm>
            <a:off x="6146240" y="622299"/>
            <a:ext cx="4448549" cy="1600201"/>
          </a:xfrm>
          <a:prstGeom prst="rect">
            <a:avLst/>
          </a:prstGeom>
          <a:ln w="12700">
            <a:miter lim="400000"/>
          </a:ln>
        </p:spPr>
      </p:pic>
    </p:spTree>
  </p:cSld>
  <p:clrMapOvr>
    <a:masterClrMapping/>
  </p:clrMapOvr>
  <p:transition xmlns:p14="http://schemas.microsoft.com/office/powerpoint/2010/main" spd="med" advClick="1" p14:dur="1000"/>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4" name="Shape 614"/>
          <p:cNvSpPr/>
          <p:nvPr>
            <p:ph type="title"/>
          </p:nvPr>
        </p:nvSpPr>
        <p:spPr>
          <a:prstGeom prst="rect">
            <a:avLst/>
          </a:prstGeom>
        </p:spPr>
        <p:txBody>
          <a:bodyPr/>
          <a:lstStyle/>
          <a:p>
            <a:pPr/>
            <a:r>
              <a:t>Some keys: Categorical regions</a:t>
            </a:r>
          </a:p>
        </p:txBody>
      </p:sp>
      <p:sp>
        <p:nvSpPr>
          <p:cNvPr id="615" name="Shape 615"/>
          <p:cNvSpPr/>
          <p:nvPr>
            <p:ph type="body" idx="1"/>
          </p:nvPr>
        </p:nvSpPr>
        <p:spPr>
          <a:xfrm>
            <a:off x="419100" y="4178300"/>
            <a:ext cx="15849600" cy="4711700"/>
          </a:xfrm>
          <a:prstGeom prst="rect">
            <a:avLst/>
          </a:prstGeom>
        </p:spPr>
        <p:txBody>
          <a:bodyPr/>
          <a:lstStyle/>
          <a:p>
            <a:pPr marL="793376" indent="-336176"/>
            <a:r>
              <a:rPr>
                <a:latin typeface="Gill Sans SemiBold"/>
                <a:ea typeface="Gill Sans SemiBold"/>
                <a:cs typeface="Gill Sans SemiBold"/>
                <a:sym typeface="Gill Sans SemiBold"/>
              </a:rPr>
              <a:t>regions</a:t>
            </a:r>
            <a:r>
              <a:t>: contiguous bounded areas distinct from each other</a:t>
            </a:r>
          </a:p>
          <a:p>
            <a:pPr lvl="1" marL="1173480" indent="-259080"/>
            <a:r>
              <a:t>using space to </a:t>
            </a:r>
            <a:r>
              <a:rPr i="1">
                <a:latin typeface="Gill Sans SemiBold"/>
                <a:ea typeface="Gill Sans SemiBold"/>
                <a:cs typeface="Gill Sans SemiBold"/>
                <a:sym typeface="Gill Sans SemiBold"/>
              </a:rPr>
              <a:t>separate</a:t>
            </a:r>
            <a:r>
              <a:t> (proximity)</a:t>
            </a:r>
          </a:p>
          <a:p>
            <a:pPr lvl="1" marL="1173480" indent="-259080"/>
            <a:r>
              <a:t>following expressiveness principle for categorical attributes</a:t>
            </a:r>
          </a:p>
          <a:p>
            <a:pPr marL="793376" indent="-336176"/>
            <a:r>
              <a:t>use ordered attribute to </a:t>
            </a:r>
            <a:r>
              <a:rPr i="1">
                <a:latin typeface="Gill Sans SemiBold"/>
                <a:ea typeface="Gill Sans SemiBold"/>
                <a:cs typeface="Gill Sans SemiBold"/>
                <a:sym typeface="Gill Sans SemiBold"/>
              </a:rPr>
              <a:t>order</a:t>
            </a:r>
            <a:r>
              <a:t> and </a:t>
            </a:r>
            <a:r>
              <a:rPr i="1">
                <a:latin typeface="Gill Sans SemiBold"/>
                <a:ea typeface="Gill Sans SemiBold"/>
                <a:cs typeface="Gill Sans SemiBold"/>
                <a:sym typeface="Gill Sans SemiBold"/>
              </a:rPr>
              <a:t>align</a:t>
            </a:r>
            <a:r>
              <a:t> regions</a:t>
            </a:r>
          </a:p>
        </p:txBody>
      </p:sp>
      <p:sp>
        <p:nvSpPr>
          <p:cNvPr id="616" name="Shape 61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7" name="fig7.1.pdf"/>
          <p:cNvPicPr>
            <a:picLocks noChangeAspect="1"/>
          </p:cNvPicPr>
          <p:nvPr/>
        </p:nvPicPr>
        <p:blipFill>
          <a:blip r:embed="rId2">
            <a:extLst/>
          </a:blip>
          <a:srcRect l="44637" t="39130" r="0" b="41304"/>
          <a:stretch>
            <a:fillRect/>
          </a:stretch>
        </p:blipFill>
        <p:spPr>
          <a:xfrm>
            <a:off x="2501900" y="6959600"/>
            <a:ext cx="10331697" cy="2921000"/>
          </a:xfrm>
          <a:prstGeom prst="rect">
            <a:avLst/>
          </a:prstGeom>
          <a:ln w="12700">
            <a:miter lim="400000"/>
          </a:ln>
        </p:spPr>
      </p:pic>
      <p:pic>
        <p:nvPicPr>
          <p:cNvPr id="618" name="fig7.1.pdf"/>
          <p:cNvPicPr>
            <a:picLocks noChangeAspect="1"/>
          </p:cNvPicPr>
          <p:nvPr/>
        </p:nvPicPr>
        <p:blipFill>
          <a:blip r:embed="rId3">
            <a:extLst/>
          </a:blip>
          <a:srcRect l="1963" t="24910" r="41315" b="61648"/>
          <a:stretch>
            <a:fillRect/>
          </a:stretch>
        </p:blipFill>
        <p:spPr>
          <a:xfrm>
            <a:off x="190500" y="1435100"/>
            <a:ext cx="11521441" cy="2133601"/>
          </a:xfrm>
          <a:prstGeom prst="rect">
            <a:avLst/>
          </a:prstGeom>
          <a:ln w="12700">
            <a:miter lim="400000"/>
          </a:ln>
        </p:spPr>
      </p:pic>
    </p:spTree>
  </p:cSld>
  <p:clrMapOvr>
    <a:masterClrMapping/>
  </p:clrMapOvr>
  <p:transition xmlns:p14="http://schemas.microsoft.com/office/powerpoint/2010/main" spd="med" advClick="1" p14:dur="1000"/>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0" name="Shape 620"/>
          <p:cNvSpPr/>
          <p:nvPr>
            <p:ph type="title"/>
          </p:nvPr>
        </p:nvSpPr>
        <p:spPr>
          <a:prstGeom prst="rect">
            <a:avLst/>
          </a:prstGeom>
        </p:spPr>
        <p:txBody>
          <a:bodyPr/>
          <a:lstStyle/>
          <a:p>
            <a:pPr/>
            <a:r>
              <a:t>Idiom: </a:t>
            </a:r>
            <a:r>
              <a:rPr b="1">
                <a:latin typeface="+mn-lt"/>
                <a:ea typeface="+mn-ea"/>
                <a:cs typeface="+mn-cs"/>
                <a:sym typeface="Rockwell"/>
              </a:rPr>
              <a:t>bar</a:t>
            </a:r>
            <a:r>
              <a:rPr>
                <a:latin typeface="+mn-lt"/>
                <a:ea typeface="+mn-ea"/>
                <a:cs typeface="+mn-cs"/>
                <a:sym typeface="Rockwell"/>
              </a:rPr>
              <a:t> </a:t>
            </a:r>
            <a:r>
              <a:rPr b="1">
                <a:latin typeface="+mn-lt"/>
                <a:ea typeface="+mn-ea"/>
                <a:cs typeface="+mn-cs"/>
                <a:sym typeface="Rockwell"/>
              </a:rPr>
              <a:t>chart</a:t>
            </a:r>
          </a:p>
        </p:txBody>
      </p:sp>
      <p:sp>
        <p:nvSpPr>
          <p:cNvPr id="621" name="Shape 621"/>
          <p:cNvSpPr/>
          <p:nvPr>
            <p:ph type="body" idx="1"/>
          </p:nvPr>
        </p:nvSpPr>
        <p:spPr>
          <a:prstGeom prst="rect">
            <a:avLst/>
          </a:prstGeom>
        </p:spPr>
        <p:txBody>
          <a:bodyPr/>
          <a:lstStyle/>
          <a:p>
            <a:pPr marL="793376" indent="-336176"/>
            <a:r>
              <a:t>one key, one value</a:t>
            </a:r>
            <a:endParaRPr>
              <a:latin typeface="+mn-lt"/>
              <a:ea typeface="+mn-ea"/>
              <a:cs typeface="+mn-cs"/>
              <a:sym typeface="Rockwell"/>
            </a:endParaRPr>
          </a:p>
          <a:p>
            <a:pPr lvl="1" marL="1173480" indent="-259080"/>
            <a:r>
              <a:t>data</a:t>
            </a:r>
          </a:p>
          <a:p>
            <a:pPr lvl="2" marL="1635369" indent="-263769"/>
            <a:r>
              <a:t>1 categ attrib, 1 quant attrib</a:t>
            </a:r>
          </a:p>
          <a:p>
            <a:pPr lvl="1" marL="1173480" indent="-259080"/>
            <a:r>
              <a:t>mark: lines</a:t>
            </a:r>
          </a:p>
          <a:p>
            <a:pPr lvl="1" marL="1173480" indent="-259080"/>
            <a:r>
              <a:t>channels</a:t>
            </a:r>
          </a:p>
          <a:p>
            <a:pPr lvl="2" marL="1635369" indent="-263769"/>
            <a:r>
              <a:t>length to express quant value</a:t>
            </a:r>
          </a:p>
          <a:p>
            <a:pPr lvl="2" marL="1635369" indent="-263769"/>
            <a:r>
              <a:t>spatial regions: one per mark</a:t>
            </a:r>
          </a:p>
          <a:p>
            <a:pPr lvl="3" marL="2057400"/>
            <a:r>
              <a:t>separated horizontally, aligned vertically</a:t>
            </a:r>
          </a:p>
          <a:p>
            <a:pPr lvl="3" marL="2057400"/>
            <a:r>
              <a:t>ordered by quant attrib</a:t>
            </a:r>
          </a:p>
          <a:p>
            <a:pPr lvl="4" marL="3022600" indent="-571500"/>
            <a:r>
              <a:t>by label (alphabetical), by length attrib (data-driven)</a:t>
            </a:r>
          </a:p>
          <a:p>
            <a:pPr lvl="1" marL="1173480" indent="-259080"/>
            <a:r>
              <a:t>task</a:t>
            </a:r>
          </a:p>
          <a:p>
            <a:pPr lvl="2" marL="1635369" indent="-263769"/>
            <a:r>
              <a:t>compare, lookup values</a:t>
            </a:r>
          </a:p>
          <a:p>
            <a:pPr lvl="1" marL="1173480" indent="-259080"/>
            <a:r>
              <a:t>scalability</a:t>
            </a:r>
          </a:p>
          <a:p>
            <a:pPr lvl="2" marL="1635369" indent="-263769"/>
            <a:r>
              <a:t>dozens to hundreds of levels for key attrib</a:t>
            </a:r>
          </a:p>
        </p:txBody>
      </p:sp>
      <p:sp>
        <p:nvSpPr>
          <p:cNvPr id="622" name="Shape 62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3" name="fig7.4.pdf"/>
          <p:cNvPicPr>
            <a:picLocks noChangeAspect="1"/>
          </p:cNvPicPr>
          <p:nvPr/>
        </p:nvPicPr>
        <p:blipFill>
          <a:blip r:embed="rId2">
            <a:extLst/>
          </a:blip>
          <a:stretch>
            <a:fillRect/>
          </a:stretch>
        </p:blipFill>
        <p:spPr>
          <a:xfrm>
            <a:off x="6350000" y="692624"/>
            <a:ext cx="9423400" cy="3688876"/>
          </a:xfrm>
          <a:prstGeom prst="rect">
            <a:avLst/>
          </a:prstGeom>
          <a:ln w="12700">
            <a:miter lim="400000"/>
          </a:ln>
        </p:spPr>
      </p:pic>
    </p:spTree>
  </p:cSld>
  <p:clrMapOvr>
    <a:masterClrMapping/>
  </p:clrMapOvr>
  <p:transition xmlns:p14="http://schemas.microsoft.com/office/powerpoint/2010/main" spd="med" advClick="1" p14:dur="1000"/>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5" name="Shape 625"/>
          <p:cNvSpPr/>
          <p:nvPr>
            <p:ph type="title"/>
          </p:nvPr>
        </p:nvSpPr>
        <p:spPr>
          <a:prstGeom prst="rect">
            <a:avLst/>
          </a:prstGeom>
        </p:spPr>
        <p:txBody>
          <a:bodyPr/>
          <a:lstStyle/>
          <a:p>
            <a:pPr/>
            <a:r>
              <a:t>Idiom: </a:t>
            </a:r>
            <a:r>
              <a:rPr b="1">
                <a:latin typeface="+mn-lt"/>
                <a:ea typeface="+mn-ea"/>
                <a:cs typeface="+mn-cs"/>
                <a:sym typeface="Rockwell"/>
              </a:rPr>
              <a:t>line</a:t>
            </a:r>
            <a:r>
              <a:rPr>
                <a:latin typeface="+mn-lt"/>
                <a:ea typeface="+mn-ea"/>
                <a:cs typeface="+mn-cs"/>
                <a:sym typeface="Rockwell"/>
              </a:rPr>
              <a:t> </a:t>
            </a:r>
            <a:r>
              <a:rPr b="1">
                <a:latin typeface="+mn-lt"/>
                <a:ea typeface="+mn-ea"/>
                <a:cs typeface="+mn-cs"/>
                <a:sym typeface="Rockwell"/>
              </a:rPr>
              <a:t>chart</a:t>
            </a:r>
          </a:p>
        </p:txBody>
      </p:sp>
      <p:sp>
        <p:nvSpPr>
          <p:cNvPr id="626" name="Shape 626"/>
          <p:cNvSpPr/>
          <p:nvPr>
            <p:ph type="body" idx="1"/>
          </p:nvPr>
        </p:nvSpPr>
        <p:spPr>
          <a:prstGeom prst="rect">
            <a:avLst/>
          </a:prstGeom>
        </p:spPr>
        <p:txBody>
          <a:bodyPr/>
          <a:lstStyle/>
          <a:p>
            <a:pPr marL="793376" indent="-336176"/>
            <a:r>
              <a:t>one key, one value</a:t>
            </a:r>
            <a:endParaRPr>
              <a:latin typeface="+mn-lt"/>
              <a:ea typeface="+mn-ea"/>
              <a:cs typeface="+mn-cs"/>
              <a:sym typeface="Rockwell"/>
            </a:endParaRPr>
          </a:p>
          <a:p>
            <a:pPr lvl="1" marL="1173480" indent="-259080"/>
            <a:r>
              <a:t>data</a:t>
            </a:r>
          </a:p>
          <a:p>
            <a:pPr lvl="2" marL="1635369" indent="-263769"/>
            <a:r>
              <a:t>2 quant attribs</a:t>
            </a:r>
          </a:p>
          <a:p>
            <a:pPr lvl="1" marL="1173480" indent="-259080"/>
            <a:r>
              <a:t>mark: points</a:t>
            </a:r>
          </a:p>
          <a:p>
            <a:pPr lvl="2" marL="1635369" indent="-263769"/>
            <a:r>
              <a:t>line connection marks between them</a:t>
            </a:r>
          </a:p>
          <a:p>
            <a:pPr lvl="1" marL="1173480" indent="-259080"/>
            <a:r>
              <a:t>channels</a:t>
            </a:r>
          </a:p>
          <a:p>
            <a:pPr lvl="2" marL="1635369" indent="-263769"/>
            <a:r>
              <a:t>aligned lengths to express quant value</a:t>
            </a:r>
          </a:p>
          <a:p>
            <a:pPr lvl="2" marL="1635369" indent="-263769"/>
            <a:r>
              <a:t>separated and ordered by key attrib into horizontal regions</a:t>
            </a:r>
          </a:p>
          <a:p>
            <a:pPr lvl="1" marL="1173480" indent="-259080"/>
            <a:r>
              <a:t>task</a:t>
            </a:r>
          </a:p>
          <a:p>
            <a:pPr lvl="2" marL="1635369" indent="-263769"/>
            <a:r>
              <a:t>find trend</a:t>
            </a:r>
          </a:p>
          <a:p>
            <a:pPr lvl="3" marL="2057400"/>
            <a:r>
              <a:t>connection marks emphasize ordering of items along key axis by explicitly showing relationship between one item and the next</a:t>
            </a:r>
          </a:p>
        </p:txBody>
      </p:sp>
      <p:sp>
        <p:nvSpPr>
          <p:cNvPr id="627" name="Shape 62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8" name="fig7.8.pdf"/>
          <p:cNvPicPr>
            <a:picLocks noChangeAspect="1"/>
          </p:cNvPicPr>
          <p:nvPr/>
        </p:nvPicPr>
        <p:blipFill>
          <a:blip r:embed="rId2">
            <a:extLst/>
          </a:blip>
          <a:srcRect l="50429" t="558" r="0" b="2030"/>
          <a:stretch>
            <a:fillRect/>
          </a:stretch>
        </p:blipFill>
        <p:spPr>
          <a:xfrm>
            <a:off x="9169400" y="635000"/>
            <a:ext cx="6591300" cy="4432300"/>
          </a:xfrm>
          <a:prstGeom prst="rect">
            <a:avLst/>
          </a:prstGeom>
          <a:ln w="12700">
            <a:miter lim="400000"/>
          </a:ln>
        </p:spPr>
      </p:pic>
    </p:spTree>
  </p:cSld>
  <p:clrMapOvr>
    <a:masterClrMapping/>
  </p:clrMapOvr>
  <p:transition xmlns:p14="http://schemas.microsoft.com/office/powerpoint/2010/main" spd="med" advClick="1" p14:dur="1000"/>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0" name="Shape 630"/>
          <p:cNvSpPr/>
          <p:nvPr>
            <p:ph type="title"/>
          </p:nvPr>
        </p:nvSpPr>
        <p:spPr>
          <a:prstGeom prst="rect">
            <a:avLst/>
          </a:prstGeom>
        </p:spPr>
        <p:txBody>
          <a:bodyPr/>
          <a:lstStyle/>
          <a:p>
            <a:pPr/>
            <a:r>
              <a:t>Idiom: </a:t>
            </a:r>
            <a:r>
              <a:rPr b="1">
                <a:latin typeface="+mn-lt"/>
                <a:ea typeface="+mn-ea"/>
                <a:cs typeface="+mn-cs"/>
                <a:sym typeface="Rockwell"/>
              </a:rPr>
              <a:t>stacked</a:t>
            </a:r>
            <a:r>
              <a:rPr>
                <a:latin typeface="+mn-lt"/>
                <a:ea typeface="+mn-ea"/>
                <a:cs typeface="+mn-cs"/>
                <a:sym typeface="Rockwell"/>
              </a:rPr>
              <a:t> </a:t>
            </a:r>
            <a:r>
              <a:rPr b="1">
                <a:latin typeface="+mn-lt"/>
                <a:ea typeface="+mn-ea"/>
                <a:cs typeface="+mn-cs"/>
                <a:sym typeface="Rockwell"/>
              </a:rPr>
              <a:t>bar</a:t>
            </a:r>
            <a:r>
              <a:rPr>
                <a:latin typeface="+mn-lt"/>
                <a:ea typeface="+mn-ea"/>
                <a:cs typeface="+mn-cs"/>
                <a:sym typeface="Rockwell"/>
              </a:rPr>
              <a:t> </a:t>
            </a:r>
            <a:r>
              <a:rPr b="1">
                <a:latin typeface="+mn-lt"/>
                <a:ea typeface="+mn-ea"/>
                <a:cs typeface="+mn-cs"/>
                <a:sym typeface="Rockwell"/>
              </a:rPr>
              <a:t>chart</a:t>
            </a:r>
          </a:p>
        </p:txBody>
      </p:sp>
      <p:sp>
        <p:nvSpPr>
          <p:cNvPr id="631" name="Shape 631"/>
          <p:cNvSpPr/>
          <p:nvPr>
            <p:ph type="body" idx="1"/>
          </p:nvPr>
        </p:nvSpPr>
        <p:spPr>
          <a:prstGeom prst="rect">
            <a:avLst/>
          </a:prstGeom>
        </p:spPr>
        <p:txBody>
          <a:bodyPr/>
          <a:lstStyle/>
          <a:p>
            <a:pPr marL="793376" indent="-336176"/>
            <a:r>
              <a:t>one more key</a:t>
            </a:r>
            <a:endParaRPr>
              <a:latin typeface="+mn-lt"/>
              <a:ea typeface="+mn-ea"/>
              <a:cs typeface="+mn-cs"/>
              <a:sym typeface="Rockwell"/>
            </a:endParaRPr>
          </a:p>
          <a:p>
            <a:pPr lvl="1" marL="1173480" indent="-259080"/>
            <a:r>
              <a:t>data</a:t>
            </a:r>
          </a:p>
          <a:p>
            <a:pPr lvl="2" marL="1635369" indent="-263769"/>
            <a:r>
              <a:t>2 categ attrib, 1 quant attrib</a:t>
            </a:r>
          </a:p>
          <a:p>
            <a:pPr lvl="1" marL="1173480" indent="-259080"/>
            <a:r>
              <a:t>mark: vertical stack of line marks</a:t>
            </a:r>
          </a:p>
          <a:p>
            <a:pPr lvl="2" marL="1635369" indent="-263769"/>
            <a:r>
              <a:rPr>
                <a:latin typeface="Gill Sans SemiBold"/>
                <a:ea typeface="Gill Sans SemiBold"/>
                <a:cs typeface="Gill Sans SemiBold"/>
                <a:sym typeface="Gill Sans SemiBold"/>
              </a:rPr>
              <a:t>glyph</a:t>
            </a:r>
            <a:r>
              <a:t>: composite object, internal structure from multiple marks</a:t>
            </a:r>
          </a:p>
          <a:p>
            <a:pPr lvl="1" marL="1173480" indent="-259080"/>
            <a:r>
              <a:t>channels</a:t>
            </a:r>
          </a:p>
          <a:p>
            <a:pPr lvl="2" marL="1635369" indent="-263769"/>
            <a:r>
              <a:t>length and color hue</a:t>
            </a:r>
          </a:p>
          <a:p>
            <a:pPr lvl="2" marL="1635369" indent="-263769"/>
            <a:r>
              <a:t>spatial regions: one per glyph</a:t>
            </a:r>
          </a:p>
          <a:p>
            <a:pPr lvl="3" marL="2057400"/>
            <a:r>
              <a:t>aligned: full glyph, lowest bar component</a:t>
            </a:r>
          </a:p>
          <a:p>
            <a:pPr lvl="3" marL="2057400"/>
            <a:r>
              <a:t>unaligned: other bar components</a:t>
            </a:r>
          </a:p>
          <a:p>
            <a:pPr lvl="1" marL="1173480" indent="-259080"/>
            <a:r>
              <a:t>task</a:t>
            </a:r>
          </a:p>
          <a:p>
            <a:pPr lvl="2" marL="1635369" indent="-263769"/>
            <a:r>
              <a:t>part-to-whole relationship</a:t>
            </a:r>
          </a:p>
          <a:p>
            <a:pPr lvl="1" marL="1173480" indent="-259080"/>
            <a:r>
              <a:t>scalability</a:t>
            </a:r>
          </a:p>
          <a:p>
            <a:pPr lvl="2" marL="1635369" indent="-263769"/>
            <a:r>
              <a:t>several to one dozen levels for stacked attrib</a:t>
            </a:r>
          </a:p>
        </p:txBody>
      </p:sp>
      <p:sp>
        <p:nvSpPr>
          <p:cNvPr id="632" name="Shape 63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3" name="thor.png"/>
          <p:cNvPicPr>
            <a:picLocks noChangeAspect="1"/>
          </p:cNvPicPr>
          <p:nvPr/>
        </p:nvPicPr>
        <p:blipFill>
          <a:blip r:embed="rId3">
            <a:extLst/>
          </a:blip>
          <a:srcRect l="0" t="0" r="0" b="36147"/>
          <a:stretch>
            <a:fillRect/>
          </a:stretch>
        </p:blipFill>
        <p:spPr>
          <a:xfrm>
            <a:off x="10604500" y="406400"/>
            <a:ext cx="4813300" cy="3073400"/>
          </a:xfrm>
          <a:prstGeom prst="rect">
            <a:avLst/>
          </a:prstGeom>
          <a:ln w="12700">
            <a:miter lim="400000"/>
          </a:ln>
        </p:spPr>
      </p:pic>
      <p:sp>
        <p:nvSpPr>
          <p:cNvPr id="634" name="Shape 634"/>
          <p:cNvSpPr/>
          <p:nvPr/>
        </p:nvSpPr>
        <p:spPr>
          <a:xfrm>
            <a:off x="10490200" y="4533900"/>
            <a:ext cx="5486400" cy="1625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400">
                <a:uFill>
                  <a:solidFill>
                    <a:srgbClr val="000000"/>
                  </a:solidFill>
                </a:uFill>
              </a:defRPr>
            </a:lvl1pPr>
          </a:lstStyle>
          <a:p>
            <a:pPr/>
            <a:r>
              <a:t>[Using Visualization to Understand the Behavior of Computer Systems. Bosch. Ph.D. thesis, Stanford Computer Science, 2001.]</a:t>
            </a:r>
          </a:p>
        </p:txBody>
      </p:sp>
    </p:spTree>
  </p:cSld>
  <p:clrMapOvr>
    <a:masterClrMapping/>
  </p:clrMapOvr>
  <p:transition xmlns:p14="http://schemas.microsoft.com/office/powerpoint/2010/main" spd="med" advClick="1" p14:dur="1000"/>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8" name="Shape 638"/>
          <p:cNvSpPr/>
          <p:nvPr>
            <p:ph type="title"/>
          </p:nvPr>
        </p:nvSpPr>
        <p:spPr>
          <a:prstGeom prst="rect">
            <a:avLst/>
          </a:prstGeom>
        </p:spPr>
        <p:txBody>
          <a:bodyPr/>
          <a:lstStyle/>
          <a:p>
            <a:pPr/>
            <a:r>
              <a:t>Idiom: </a:t>
            </a:r>
            <a:r>
              <a:rPr b="1">
                <a:latin typeface="+mn-lt"/>
                <a:ea typeface="+mn-ea"/>
                <a:cs typeface="+mn-cs"/>
                <a:sym typeface="Rockwell"/>
              </a:rPr>
              <a:t>streamgraph</a:t>
            </a:r>
          </a:p>
        </p:txBody>
      </p:sp>
      <p:sp>
        <p:nvSpPr>
          <p:cNvPr id="639" name="Shape 639"/>
          <p:cNvSpPr/>
          <p:nvPr>
            <p:ph type="body" idx="1"/>
          </p:nvPr>
        </p:nvSpPr>
        <p:spPr>
          <a:prstGeom prst="rect">
            <a:avLst/>
          </a:prstGeom>
        </p:spPr>
        <p:txBody>
          <a:bodyPr/>
          <a:lstStyle/>
          <a:p>
            <a:pPr marL="793376" indent="-336176"/>
            <a:r>
              <a:t>generalized stacked graph</a:t>
            </a:r>
          </a:p>
          <a:p>
            <a:pPr lvl="1" marL="1173480" indent="-259080"/>
            <a:r>
              <a:t>emphasizing horizontal continuity</a:t>
            </a:r>
          </a:p>
          <a:p>
            <a:pPr lvl="2" marL="1635369" indent="-263769"/>
            <a:r>
              <a:t>vs vertical items</a:t>
            </a:r>
            <a:endParaRPr>
              <a:latin typeface="+mn-lt"/>
              <a:ea typeface="+mn-ea"/>
              <a:cs typeface="+mn-cs"/>
              <a:sym typeface="Rockwell"/>
            </a:endParaRPr>
          </a:p>
          <a:p>
            <a:pPr lvl="1" marL="1173480" indent="-259080"/>
            <a:r>
              <a:t>data</a:t>
            </a:r>
          </a:p>
          <a:p>
            <a:pPr lvl="2" marL="1635369" indent="-263769"/>
            <a:r>
              <a:t>1 categ key attrib (artist)</a:t>
            </a:r>
          </a:p>
          <a:p>
            <a:pPr lvl="2" marL="1635369" indent="-263769"/>
            <a:r>
              <a:t>1 ordered key attrib (time)</a:t>
            </a:r>
          </a:p>
          <a:p>
            <a:pPr lvl="2" marL="1635369" indent="-263769"/>
            <a:r>
              <a:t>1 quant value attrib (counts)</a:t>
            </a:r>
          </a:p>
          <a:p>
            <a:pPr lvl="1" marL="1173480" indent="-259080"/>
            <a:r>
              <a:t>derived data</a:t>
            </a:r>
          </a:p>
          <a:p>
            <a:pPr lvl="2" marL="1635369" indent="-263769"/>
            <a:r>
              <a:t>geometry: layers, where height encodes counts</a:t>
            </a:r>
          </a:p>
          <a:p>
            <a:pPr lvl="2" marL="1635369" indent="-263769"/>
            <a:r>
              <a:t>1 quant attrib (layer ordering)</a:t>
            </a:r>
          </a:p>
          <a:p>
            <a:pPr lvl="1" marL="1173480" indent="-259080"/>
            <a:r>
              <a:t>scalability</a:t>
            </a:r>
          </a:p>
          <a:p>
            <a:pPr lvl="2" marL="1635369" indent="-263769"/>
            <a:r>
              <a:t>hundreds of time keys</a:t>
            </a:r>
          </a:p>
          <a:p>
            <a:pPr lvl="2" marL="1635369" indent="-263769"/>
            <a:r>
              <a:t>dozens to hundreds of artist keys</a:t>
            </a:r>
          </a:p>
          <a:p>
            <a:pPr lvl="3" marL="2057400"/>
            <a:r>
              <a:t>more than stacked bars, since most layers don’t extend across whole chart</a:t>
            </a:r>
          </a:p>
        </p:txBody>
      </p:sp>
      <p:sp>
        <p:nvSpPr>
          <p:cNvPr id="640" name="Shape 64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1" name="streamgraph.png"/>
          <p:cNvPicPr>
            <a:picLocks noChangeAspect="1"/>
          </p:cNvPicPr>
          <p:nvPr/>
        </p:nvPicPr>
        <p:blipFill>
          <a:blip r:embed="rId2">
            <a:extLst/>
          </a:blip>
          <a:stretch>
            <a:fillRect/>
          </a:stretch>
        </p:blipFill>
        <p:spPr>
          <a:xfrm>
            <a:off x="7315200" y="716658"/>
            <a:ext cx="8585200" cy="1832658"/>
          </a:xfrm>
          <a:prstGeom prst="rect">
            <a:avLst/>
          </a:prstGeom>
          <a:ln w="12700">
            <a:miter lim="400000"/>
          </a:ln>
        </p:spPr>
      </p:pic>
      <p:sp>
        <p:nvSpPr>
          <p:cNvPr id="642" name="Shape 642"/>
          <p:cNvSpPr/>
          <p:nvPr/>
        </p:nvSpPr>
        <p:spPr>
          <a:xfrm>
            <a:off x="7340600" y="2743200"/>
            <a:ext cx="7886700" cy="2108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400">
                <a:uFill>
                  <a:solidFill>
                    <a:srgbClr val="000000"/>
                  </a:solidFill>
                </a:uFill>
              </a:defRPr>
            </a:pPr>
            <a:r>
              <a:t>[Stacked Graphs Geometry &amp; Aesthetics. Byron and Wattenberg. IEEE Trans. Visualization and Computer Graphics (Proc. InfoVis 2008) 14(6): 1245–1252, (2008).]</a:t>
            </a:r>
          </a:p>
          <a:p>
            <a:pPr algn="l" defTabSz="1295400">
              <a:spcBef>
                <a:spcPts val="900"/>
              </a:spcBef>
              <a:defRPr i="1" sz="2400">
                <a:uFill>
                  <a:solidFill>
                    <a:srgbClr val="000000"/>
                  </a:solidFill>
                </a:uFill>
              </a:defRPr>
            </a:pPr>
          </a:p>
        </p:txBody>
      </p:sp>
    </p:spTree>
  </p:cSld>
  <p:clrMapOvr>
    <a:masterClrMapping/>
  </p:clrMapOvr>
  <p:transition xmlns:p14="http://schemas.microsoft.com/office/powerpoint/2010/main" spd="med" advClick="1" p14:dur="1000"/>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4" name="Shape 644"/>
          <p:cNvSpPr/>
          <p:nvPr>
            <p:ph type="title"/>
          </p:nvPr>
        </p:nvSpPr>
        <p:spPr>
          <a:prstGeom prst="rect">
            <a:avLst/>
          </a:prstGeom>
        </p:spPr>
        <p:txBody>
          <a:bodyPr/>
          <a:lstStyle/>
          <a:p>
            <a:pPr/>
            <a:r>
              <a:t>Choosing bar vs line charts</a:t>
            </a:r>
          </a:p>
        </p:txBody>
      </p:sp>
      <p:sp>
        <p:nvSpPr>
          <p:cNvPr id="645" name="Shape 645"/>
          <p:cNvSpPr/>
          <p:nvPr>
            <p:ph type="body" sz="half" idx="1"/>
          </p:nvPr>
        </p:nvSpPr>
        <p:spPr>
          <a:xfrm>
            <a:off x="419100" y="1104900"/>
            <a:ext cx="6540500" cy="8039100"/>
          </a:xfrm>
          <a:prstGeom prst="rect">
            <a:avLst/>
          </a:prstGeom>
        </p:spPr>
        <p:txBody>
          <a:bodyPr/>
          <a:lstStyle/>
          <a:p>
            <a:pPr marL="793376" indent="-336176"/>
            <a:r>
              <a:t>depends on type of key attrib</a:t>
            </a:r>
          </a:p>
          <a:p>
            <a:pPr lvl="1" marL="1173480" indent="-259080"/>
            <a:r>
              <a:t>bar charts if categorical</a:t>
            </a:r>
          </a:p>
          <a:p>
            <a:pPr lvl="1" marL="1173480" indent="-259080"/>
            <a:r>
              <a:t>line charts if ordered</a:t>
            </a:r>
          </a:p>
          <a:p>
            <a:pPr marL="793376" indent="-336176"/>
            <a:r>
              <a:t>do not use line charts for categorical key attribs</a:t>
            </a:r>
          </a:p>
          <a:p>
            <a:pPr lvl="1" marL="1173480" indent="-259080"/>
            <a:r>
              <a:t>violates expressiveness principle</a:t>
            </a:r>
          </a:p>
          <a:p>
            <a:pPr lvl="2" marL="1635369" indent="-263769"/>
            <a:r>
              <a:t>implication of trend so strong that it overrides semantics!</a:t>
            </a:r>
          </a:p>
          <a:p>
            <a:pPr lvl="3" marL="2057400"/>
            <a:r>
              <a:t>“The more male a person is, the taller he/she is”</a:t>
            </a:r>
          </a:p>
        </p:txBody>
      </p:sp>
      <p:sp>
        <p:nvSpPr>
          <p:cNvPr id="646" name="Shape 64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47" name="Shape 647"/>
          <p:cNvSpPr/>
          <p:nvPr/>
        </p:nvSpPr>
        <p:spPr>
          <a:xfrm>
            <a:off x="8928100" y="5803900"/>
            <a:ext cx="7137400" cy="114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400">
                <a:uFill>
                  <a:solidFill>
                    <a:srgbClr val="000000"/>
                  </a:solidFill>
                </a:uFill>
              </a:defRPr>
            </a:lvl1pPr>
          </a:lstStyle>
          <a:p>
            <a:pPr/>
            <a:r>
              <a:t>after [Bars and Lines: A Study of Graphic Communication. Zacks and Tversky. Memory and Cognition 27:6 (1999), 1073–1079.]</a:t>
            </a:r>
          </a:p>
        </p:txBody>
      </p:sp>
      <p:pic>
        <p:nvPicPr>
          <p:cNvPr id="648" name="fig7.9.pdf"/>
          <p:cNvPicPr>
            <a:picLocks noChangeAspect="1"/>
          </p:cNvPicPr>
          <p:nvPr/>
        </p:nvPicPr>
        <p:blipFill>
          <a:blip r:embed="rId3">
            <a:extLst/>
          </a:blip>
          <a:stretch>
            <a:fillRect/>
          </a:stretch>
        </p:blipFill>
        <p:spPr>
          <a:xfrm>
            <a:off x="7346193" y="584200"/>
            <a:ext cx="8338307" cy="5092700"/>
          </a:xfrm>
          <a:prstGeom prst="rect">
            <a:avLst/>
          </a:prstGeom>
          <a:ln w="12700">
            <a:miter lim="400000"/>
          </a:ln>
        </p:spPr>
      </p:pic>
    </p:spTree>
  </p:cSld>
  <p:clrMapOvr>
    <a:masterClrMapping/>
  </p:clrMapOvr>
  <p:transition xmlns:p14="http://schemas.microsoft.com/office/powerpoint/2010/main" spd="med" advClick="1" p14:dur="1000"/>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2" name="Shape 652"/>
          <p:cNvSpPr/>
          <p:nvPr>
            <p:ph type="title"/>
          </p:nvPr>
        </p:nvSpPr>
        <p:spPr>
          <a:prstGeom prst="rect">
            <a:avLst/>
          </a:prstGeom>
        </p:spPr>
        <p:txBody>
          <a:bodyPr/>
          <a:lstStyle/>
          <a:p>
            <a:pPr/>
            <a:r>
              <a:t>Idiom: </a:t>
            </a:r>
            <a:r>
              <a:rPr b="1">
                <a:latin typeface="+mn-lt"/>
                <a:ea typeface="+mn-ea"/>
                <a:cs typeface="+mn-cs"/>
                <a:sym typeface="Rockwell"/>
              </a:rPr>
              <a:t>heatmap</a:t>
            </a:r>
          </a:p>
        </p:txBody>
      </p:sp>
      <p:sp>
        <p:nvSpPr>
          <p:cNvPr id="653" name="Shape 653"/>
          <p:cNvSpPr/>
          <p:nvPr>
            <p:ph type="body" idx="1"/>
          </p:nvPr>
        </p:nvSpPr>
        <p:spPr>
          <a:prstGeom prst="rect">
            <a:avLst/>
          </a:prstGeom>
        </p:spPr>
        <p:txBody>
          <a:bodyPr/>
          <a:lstStyle/>
          <a:p>
            <a:pPr marL="793376" indent="-336176"/>
            <a:r>
              <a:t>two keys, one value</a:t>
            </a:r>
          </a:p>
          <a:p>
            <a:pPr lvl="1" marL="1173480" indent="-259080"/>
            <a:r>
              <a:t>data</a:t>
            </a:r>
          </a:p>
          <a:p>
            <a:pPr lvl="2" marL="1635369" indent="-263769"/>
            <a:r>
              <a:t>2 categ attribs (gene, experimental condition)</a:t>
            </a:r>
          </a:p>
          <a:p>
            <a:pPr lvl="2" marL="1635369" indent="-263769"/>
            <a:r>
              <a:t>1 quant attrib (expression levels)</a:t>
            </a:r>
          </a:p>
          <a:p>
            <a:pPr lvl="1" marL="1173480" indent="-259080"/>
            <a:r>
              <a:t>marks: area</a:t>
            </a:r>
          </a:p>
          <a:p>
            <a:pPr lvl="2" marL="1635369" indent="-263769"/>
            <a:r>
              <a:t>separate and align in 2D matrix</a:t>
            </a:r>
          </a:p>
          <a:p>
            <a:pPr lvl="3" marL="2057400"/>
            <a:r>
              <a:t>indexed by 2 categorical attributes</a:t>
            </a:r>
          </a:p>
          <a:p>
            <a:pPr lvl="1" marL="1173480" indent="-259080"/>
            <a:r>
              <a:t>channels</a:t>
            </a:r>
          </a:p>
          <a:p>
            <a:pPr lvl="2" marL="1635369" indent="-263769"/>
            <a:r>
              <a:t>color by quant attrib</a:t>
            </a:r>
          </a:p>
          <a:p>
            <a:pPr lvl="3" marL="2057400"/>
            <a:r>
              <a:t>(ordered diverging colormap)</a:t>
            </a:r>
          </a:p>
          <a:p>
            <a:pPr lvl="1" marL="1173480" indent="-259080"/>
            <a:r>
              <a:t>task</a:t>
            </a:r>
          </a:p>
          <a:p>
            <a:pPr lvl="2" marL="1635369" indent="-263769"/>
            <a:r>
              <a:t>find clusters, outliers</a:t>
            </a:r>
          </a:p>
          <a:p>
            <a:pPr lvl="1" marL="1173480" indent="-259080"/>
            <a:r>
              <a:t>scalability</a:t>
            </a:r>
          </a:p>
          <a:p>
            <a:pPr lvl="2" marL="1635369" indent="-263769"/>
            <a:r>
              <a:t>1M items, 100s of categ levels, ~10 quant attrib levels</a:t>
            </a:r>
          </a:p>
        </p:txBody>
      </p:sp>
      <p:sp>
        <p:nvSpPr>
          <p:cNvPr id="654" name="Shape 65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5" name="heatmap-crop.png"/>
          <p:cNvPicPr>
            <a:picLocks noChangeAspect="1"/>
          </p:cNvPicPr>
          <p:nvPr/>
        </p:nvPicPr>
        <p:blipFill>
          <a:blip r:embed="rId2">
            <a:extLst/>
          </a:blip>
          <a:stretch>
            <a:fillRect/>
          </a:stretch>
        </p:blipFill>
        <p:spPr>
          <a:xfrm>
            <a:off x="12191886" y="1358900"/>
            <a:ext cx="2933701" cy="2940660"/>
          </a:xfrm>
          <a:prstGeom prst="rect">
            <a:avLst/>
          </a:prstGeom>
          <a:ln w="12700">
            <a:miter lim="400000"/>
          </a:ln>
        </p:spPr>
      </p:pic>
      <p:pic>
        <p:nvPicPr>
          <p:cNvPr id="656" name=""/>
          <p:cNvPicPr>
            <a:picLocks noChangeAspect="0"/>
          </p:cNvPicPr>
          <p:nvPr/>
        </p:nvPicPr>
        <p:blipFill>
          <a:blip r:embed="rId3">
            <a:extLst/>
          </a:blip>
          <a:stretch>
            <a:fillRect/>
          </a:stretch>
        </p:blipFill>
        <p:spPr>
          <a:xfrm>
            <a:off x="10363200" y="4470400"/>
            <a:ext cx="2324100" cy="2501900"/>
          </a:xfrm>
          <a:prstGeom prst="rect">
            <a:avLst/>
          </a:prstGeom>
        </p:spPr>
      </p:pic>
      <p:grpSp>
        <p:nvGrpSpPr>
          <p:cNvPr id="660" name="Group 660"/>
          <p:cNvGrpSpPr/>
          <p:nvPr/>
        </p:nvGrpSpPr>
        <p:grpSpPr>
          <a:xfrm>
            <a:off x="8354014" y="4574497"/>
            <a:ext cx="7681939" cy="2639103"/>
            <a:chOff x="0" y="0"/>
            <a:chExt cx="7681938" cy="2639102"/>
          </a:xfrm>
        </p:grpSpPr>
        <p:pic>
          <p:nvPicPr>
            <p:cNvPr id="658" name="fig7.1.pdf"/>
            <p:cNvPicPr>
              <a:picLocks noChangeAspect="1"/>
            </p:cNvPicPr>
            <p:nvPr/>
          </p:nvPicPr>
          <p:blipFill>
            <a:blip r:embed="rId4">
              <a:extLst/>
            </a:blip>
            <a:srcRect l="45908" t="39340" r="29103" b="43929"/>
            <a:stretch>
              <a:fillRect/>
            </a:stretch>
          </p:blipFill>
          <p:spPr>
            <a:xfrm>
              <a:off x="0" y="251502"/>
              <a:ext cx="4457700" cy="2387601"/>
            </a:xfrm>
            <a:prstGeom prst="rect">
              <a:avLst/>
            </a:prstGeom>
            <a:ln w="12700" cap="flat">
              <a:noFill/>
              <a:miter lim="400000"/>
            </a:ln>
            <a:effectLst/>
          </p:spPr>
        </p:pic>
        <p:pic>
          <p:nvPicPr>
            <p:cNvPr id="659" name="fig7.1.pdf"/>
            <p:cNvPicPr>
              <a:picLocks noChangeAspect="1"/>
            </p:cNvPicPr>
            <p:nvPr/>
          </p:nvPicPr>
          <p:blipFill>
            <a:blip r:embed="rId4">
              <a:extLst/>
            </a:blip>
            <a:srcRect l="83840" t="38183" r="0" b="45086"/>
            <a:stretch>
              <a:fillRect/>
            </a:stretch>
          </p:blipFill>
          <p:spPr>
            <a:xfrm>
              <a:off x="4549185" y="0"/>
              <a:ext cx="3132754" cy="2594653"/>
            </a:xfrm>
            <a:prstGeom prst="rect">
              <a:avLst/>
            </a:prstGeom>
            <a:ln w="12700" cap="flat">
              <a:noFill/>
              <a:miter lim="400000"/>
            </a:ln>
            <a:effectLst/>
          </p:spPr>
        </p:pic>
      </p:gr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Shape 227"/>
          <p:cNvSpPr/>
          <p:nvPr>
            <p:ph type="title"/>
          </p:nvPr>
        </p:nvSpPr>
        <p:spPr>
          <a:prstGeom prst="rect">
            <a:avLst/>
          </a:prstGeom>
        </p:spPr>
        <p:txBody>
          <a:bodyPr/>
          <a:lstStyle/>
          <a:p>
            <a:pPr/>
            <a:r>
              <a:t>Why depend on vision?</a:t>
            </a:r>
          </a:p>
        </p:txBody>
      </p:sp>
      <p:sp>
        <p:nvSpPr>
          <p:cNvPr id="228" name="Shape 228"/>
          <p:cNvSpPr/>
          <p:nvPr>
            <p:ph type="body" idx="1"/>
          </p:nvPr>
        </p:nvSpPr>
        <p:spPr>
          <a:xfrm>
            <a:off x="317500" y="2476500"/>
            <a:ext cx="15951200" cy="6667500"/>
          </a:xfrm>
          <a:prstGeom prst="rect">
            <a:avLst/>
          </a:prstGeom>
        </p:spPr>
        <p:txBody>
          <a:bodyPr/>
          <a:lstStyle/>
          <a:p>
            <a:pPr/>
            <a:r>
              <a:t>human visual system is high-bandwidth channel to brain</a:t>
            </a:r>
          </a:p>
          <a:p>
            <a:pPr lvl="1"/>
            <a:r>
              <a:t>overview possible due to background processing</a:t>
            </a:r>
          </a:p>
          <a:p>
            <a:pPr lvl="2"/>
            <a:r>
              <a:t>subjective experience of seeing everything simultaneously</a:t>
            </a:r>
          </a:p>
          <a:p>
            <a:pPr lvl="2"/>
            <a:r>
              <a:t>significant processing occurs in parallel and pre-attentively</a:t>
            </a:r>
          </a:p>
          <a:p>
            <a:pPr/>
            <a:r>
              <a:t>sound: lower bandwidth and different semantics</a:t>
            </a:r>
          </a:p>
          <a:p>
            <a:pPr lvl="1"/>
            <a:r>
              <a:t>overview not supported</a:t>
            </a:r>
          </a:p>
          <a:p>
            <a:pPr lvl="2"/>
            <a:r>
              <a:t>subjective experience of sequential stream</a:t>
            </a:r>
          </a:p>
          <a:p>
            <a:pPr/>
            <a:r>
              <a:t>touch/haptics: impoverished record/replay capacity</a:t>
            </a:r>
          </a:p>
          <a:p>
            <a:pPr lvl="1"/>
            <a:r>
              <a:t>only very low-bandwidth communication thus far </a:t>
            </a:r>
          </a:p>
          <a:p>
            <a:pPr/>
            <a:r>
              <a:t>taste, smell: no viable record/replay devices</a:t>
            </a:r>
          </a:p>
        </p:txBody>
      </p:sp>
      <p:sp>
        <p:nvSpPr>
          <p:cNvPr id="229" name="Shape 22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0" name="Shape 230"/>
          <p:cNvSpPr/>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b="1" sz="2800">
                <a:latin typeface="+mn-lt"/>
                <a:ea typeface="+mn-ea"/>
                <a:cs typeface="+mn-cs"/>
                <a:sym typeface="Rockwell"/>
              </a:defRPr>
            </a:lvl1pPr>
          </a:lstStyle>
          <a:p>
            <a:pPr/>
            <a:r>
              <a:t>Computer-based visualization systems provide visual representations of datasets designed to help people carry out tasks more effectively.</a:t>
            </a:r>
          </a:p>
        </p:txBody>
      </p:sp>
      <p:pic>
        <p:nvPicPr>
          <p:cNvPr id="231" name=""/>
          <p:cNvPicPr>
            <a:picLocks noChangeAspect="0"/>
          </p:cNvPicPr>
          <p:nvPr/>
        </p:nvPicPr>
        <p:blipFill>
          <a:blip r:embed="rId2">
            <a:extLst/>
          </a:blip>
          <a:stretch>
            <a:fillRect/>
          </a:stretch>
        </p:blipFill>
        <p:spPr>
          <a:xfrm>
            <a:off x="8496300" y="1079500"/>
            <a:ext cx="1612900" cy="812800"/>
          </a:xfrm>
          <a:prstGeom prst="rect">
            <a:avLst/>
          </a:prstGeom>
        </p:spPr>
      </p:pic>
    </p:spTree>
  </p:cSld>
  <p:clrMapOvr>
    <a:masterClrMapping/>
  </p:clrMapOvr>
  <p:transition xmlns:p14="http://schemas.microsoft.com/office/powerpoint/2010/main" spd="med" advClick="1" p14:dur="1000"/>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2" name="Shape 66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3" name="fig7.1.pdf"/>
          <p:cNvPicPr>
            <a:picLocks noChangeAspect="1"/>
          </p:cNvPicPr>
          <p:nvPr/>
        </p:nvPicPr>
        <p:blipFill>
          <a:blip r:embed="rId2">
            <a:extLst/>
          </a:blip>
          <a:srcRect l="0" t="51442" r="46128" b="22673"/>
          <a:stretch>
            <a:fillRect/>
          </a:stretch>
        </p:blipFill>
        <p:spPr>
          <a:xfrm>
            <a:off x="767054" y="50800"/>
            <a:ext cx="14053846" cy="5276941"/>
          </a:xfrm>
          <a:prstGeom prst="rect">
            <a:avLst/>
          </a:prstGeom>
          <a:ln w="12700">
            <a:miter lim="400000"/>
          </a:ln>
        </p:spPr>
      </p:pic>
    </p:spTree>
  </p:cSld>
  <p:clrMapOvr>
    <a:masterClrMapping/>
  </p:clrMapOvr>
  <p:transition xmlns:p14="http://schemas.microsoft.com/office/powerpoint/2010/main" spd="med" advClick="1" p14:dur="1000"/>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5" name="Shape 665"/>
          <p:cNvSpPr/>
          <p:nvPr>
            <p:ph type="title"/>
          </p:nvPr>
        </p:nvSpPr>
        <p:spPr>
          <a:prstGeom prst="rect">
            <a:avLst/>
          </a:prstGeom>
        </p:spPr>
        <p:txBody>
          <a:bodyPr/>
          <a:lstStyle/>
          <a:p>
            <a:pPr/>
            <a:r>
              <a:t>Idioms: </a:t>
            </a:r>
            <a:r>
              <a:rPr b="1">
                <a:latin typeface="+mn-lt"/>
                <a:ea typeface="+mn-ea"/>
                <a:cs typeface="+mn-cs"/>
                <a:sym typeface="Rockwell"/>
              </a:rPr>
              <a:t>scatterplot matrix, parallel coordinates</a:t>
            </a:r>
          </a:p>
        </p:txBody>
      </p:sp>
      <p:sp>
        <p:nvSpPr>
          <p:cNvPr id="666" name="Shape 666"/>
          <p:cNvSpPr/>
          <p:nvPr>
            <p:ph type="body" idx="1"/>
          </p:nvPr>
        </p:nvSpPr>
        <p:spPr>
          <a:xfrm>
            <a:off x="419100" y="1054100"/>
            <a:ext cx="8572500" cy="8039100"/>
          </a:xfrm>
          <a:prstGeom prst="rect">
            <a:avLst/>
          </a:prstGeom>
        </p:spPr>
        <p:txBody>
          <a:bodyPr/>
          <a:lstStyle/>
          <a:p>
            <a:pPr marL="793376" indent="-336176"/>
            <a:r>
              <a:t>scatterplot matrix (SPLOM)</a:t>
            </a:r>
          </a:p>
          <a:p>
            <a:pPr lvl="1" marL="1173480" indent="-259080"/>
            <a:r>
              <a:t>rectilinear axes, point mark</a:t>
            </a:r>
          </a:p>
          <a:p>
            <a:pPr lvl="1" marL="1173480" indent="-259080"/>
            <a:r>
              <a:t>all possible pairs of axes</a:t>
            </a:r>
          </a:p>
          <a:p>
            <a:pPr lvl="1" marL="1173480" indent="-259080"/>
            <a:r>
              <a:t>scalability</a:t>
            </a:r>
          </a:p>
          <a:p>
            <a:pPr lvl="2" marL="1635369" indent="-263769"/>
            <a:r>
              <a:t>one dozen attribs</a:t>
            </a:r>
          </a:p>
          <a:p>
            <a:pPr lvl="2" marL="1635369" indent="-263769"/>
            <a:r>
              <a:t>dozens to hundreds of items </a:t>
            </a:r>
          </a:p>
          <a:p>
            <a:pPr marL="793376" indent="-336176"/>
            <a:r>
              <a:t>parallel coordinates</a:t>
            </a:r>
          </a:p>
          <a:p>
            <a:pPr lvl="1" marL="1173480" indent="-259080"/>
            <a:r>
              <a:t>parallel axes, jagged line representing item</a:t>
            </a:r>
          </a:p>
          <a:p>
            <a:pPr lvl="1" marL="1173480" indent="-259080"/>
            <a:r>
              <a:t>rectilinear axes, item as point</a:t>
            </a:r>
          </a:p>
          <a:p>
            <a:pPr lvl="2" marL="1635369" indent="-263769"/>
            <a:r>
              <a:t>axis ordering is major challenge</a:t>
            </a:r>
          </a:p>
          <a:p>
            <a:pPr lvl="1" marL="1173480" indent="-259080"/>
            <a:r>
              <a:t>scalability</a:t>
            </a:r>
          </a:p>
          <a:p>
            <a:pPr lvl="2" marL="1635369" indent="-263769"/>
            <a:r>
              <a:t>dozens of attribs</a:t>
            </a:r>
          </a:p>
          <a:p>
            <a:pPr lvl="2" marL="1635369" indent="-263769"/>
            <a:r>
              <a:t>hundreds of items</a:t>
            </a:r>
          </a:p>
        </p:txBody>
      </p:sp>
      <p:sp>
        <p:nvSpPr>
          <p:cNvPr id="667" name="Shape 66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68" name="Shape 668"/>
          <p:cNvSpPr/>
          <p:nvPr/>
        </p:nvSpPr>
        <p:spPr>
          <a:xfrm>
            <a:off x="7099300" y="8623300"/>
            <a:ext cx="8661400" cy="685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1700">
                <a:uFill>
                  <a:solidFill>
                    <a:srgbClr val="000000"/>
                  </a:solidFill>
                </a:uFill>
              </a:defRPr>
            </a:pPr>
            <a:r>
              <a:t>after [Visualization Course Figures. McGuffin, 2014. </a:t>
            </a:r>
            <a:r>
              <a:rPr u="sng">
                <a:hlinkClick r:id="rId2" invalidUrl="" action="" tgtFrame="" tooltip="" history="1" highlightClick="0" endSnd="0"/>
              </a:rPr>
              <a:t>http://www.michaelmcguffin.com/courses/vis/</a:t>
            </a:r>
            <a:r>
              <a:t>]</a:t>
            </a:r>
          </a:p>
        </p:txBody>
      </p:sp>
      <p:pic>
        <p:nvPicPr>
          <p:cNvPr id="669" name="fig7.12.pdf"/>
          <p:cNvPicPr>
            <a:picLocks noChangeAspect="1"/>
          </p:cNvPicPr>
          <p:nvPr/>
        </p:nvPicPr>
        <p:blipFill>
          <a:blip r:embed="rId3">
            <a:extLst/>
          </a:blip>
          <a:srcRect l="29477" t="0" r="0" b="0"/>
          <a:stretch>
            <a:fillRect/>
          </a:stretch>
        </p:blipFill>
        <p:spPr>
          <a:xfrm>
            <a:off x="7378700" y="1171371"/>
            <a:ext cx="8351810" cy="4242559"/>
          </a:xfrm>
          <a:prstGeom prst="rect">
            <a:avLst/>
          </a:prstGeom>
          <a:ln w="12700">
            <a:miter lim="400000"/>
          </a:ln>
        </p:spPr>
      </p:pic>
      <p:pic>
        <p:nvPicPr>
          <p:cNvPr id="670" name="fig7.12.pdf"/>
          <p:cNvPicPr>
            <a:picLocks noChangeAspect="1"/>
          </p:cNvPicPr>
          <p:nvPr/>
        </p:nvPicPr>
        <p:blipFill>
          <a:blip r:embed="rId3">
            <a:extLst/>
          </a:blip>
          <a:srcRect l="0" t="0" r="72407" b="41397"/>
          <a:stretch>
            <a:fillRect/>
          </a:stretch>
        </p:blipFill>
        <p:spPr>
          <a:xfrm>
            <a:off x="11792527" y="5654561"/>
            <a:ext cx="3701474" cy="2816339"/>
          </a:xfrm>
          <a:prstGeom prst="rect">
            <a:avLst/>
          </a:prstGeom>
          <a:ln w="12700">
            <a:miter lim="400000"/>
          </a:ln>
        </p:spPr>
      </p:pic>
    </p:spTree>
  </p:cSld>
  <p:clrMapOvr>
    <a:masterClrMapping/>
  </p:clrMapOvr>
  <p:transition xmlns:p14="http://schemas.microsoft.com/office/powerpoint/2010/main" spd="med" advClick="1" p14:dur="1000"/>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2" name="Shape 672"/>
          <p:cNvSpPr/>
          <p:nvPr>
            <p:ph type="title"/>
          </p:nvPr>
        </p:nvSpPr>
        <p:spPr>
          <a:prstGeom prst="rect">
            <a:avLst/>
          </a:prstGeom>
        </p:spPr>
        <p:txBody>
          <a:bodyPr/>
          <a:lstStyle/>
          <a:p>
            <a:pPr/>
            <a:r>
              <a:t>Task: Correlation</a:t>
            </a:r>
          </a:p>
        </p:txBody>
      </p:sp>
      <p:sp>
        <p:nvSpPr>
          <p:cNvPr id="673" name="Shape 673"/>
          <p:cNvSpPr/>
          <p:nvPr>
            <p:ph type="body" idx="1"/>
          </p:nvPr>
        </p:nvSpPr>
        <p:spPr>
          <a:prstGeom prst="rect">
            <a:avLst/>
          </a:prstGeom>
        </p:spPr>
        <p:txBody>
          <a:bodyPr/>
          <a:lstStyle/>
          <a:p>
            <a:pPr marL="793376" indent="-336176"/>
            <a:r>
              <a:t>scatterplot matrix</a:t>
            </a:r>
          </a:p>
          <a:p>
            <a:pPr lvl="1" marL="1173480" indent="-259080"/>
            <a:r>
              <a:t>positive correlation</a:t>
            </a:r>
          </a:p>
          <a:p>
            <a:pPr lvl="2" marL="1635369" indent="-263769"/>
            <a:r>
              <a:t>diagonal low-to-high</a:t>
            </a:r>
          </a:p>
          <a:p>
            <a:pPr lvl="1" marL="1173480" indent="-259080"/>
            <a:r>
              <a:t>negative correlation</a:t>
            </a:r>
          </a:p>
          <a:p>
            <a:pPr lvl="2" marL="1635369" indent="-263769"/>
            <a:r>
              <a:t>diagonal high-to-low</a:t>
            </a:r>
          </a:p>
          <a:p>
            <a:pPr lvl="1" marL="1173480" indent="-259080"/>
            <a:r>
              <a:t>uncorrelated</a:t>
            </a:r>
          </a:p>
          <a:p>
            <a:pPr marL="793376" indent="-336176"/>
            <a:r>
              <a:t>parallel coordinates</a:t>
            </a:r>
          </a:p>
          <a:p>
            <a:pPr lvl="1" marL="1173480" indent="-259080"/>
            <a:r>
              <a:t>positive correlation</a:t>
            </a:r>
          </a:p>
          <a:p>
            <a:pPr lvl="2" marL="1635369" indent="-263769"/>
            <a:r>
              <a:t>parallel line segments</a:t>
            </a:r>
          </a:p>
          <a:p>
            <a:pPr lvl="1" marL="1173480" indent="-259080"/>
            <a:r>
              <a:t>negative correlation</a:t>
            </a:r>
          </a:p>
          <a:p>
            <a:pPr lvl="2" marL="1635369" indent="-263769"/>
            <a:r>
              <a:t>all segments cross at halfway point</a:t>
            </a:r>
          </a:p>
          <a:p>
            <a:pPr lvl="1" marL="1173480" indent="-259080"/>
            <a:r>
              <a:t>uncorrelated</a:t>
            </a:r>
          </a:p>
          <a:p>
            <a:pPr lvl="2" marL="1635369" indent="-263769"/>
            <a:r>
              <a:t>scattered crossings</a:t>
            </a:r>
          </a:p>
        </p:txBody>
      </p:sp>
      <p:sp>
        <p:nvSpPr>
          <p:cNvPr id="674" name="Shape 67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5" name="parcoord-corr.png"/>
          <p:cNvPicPr>
            <a:picLocks noChangeAspect="1"/>
          </p:cNvPicPr>
          <p:nvPr/>
        </p:nvPicPr>
        <p:blipFill>
          <a:blip r:embed="rId2">
            <a:extLst/>
          </a:blip>
          <a:stretch>
            <a:fillRect/>
          </a:stretch>
        </p:blipFill>
        <p:spPr>
          <a:xfrm>
            <a:off x="10751777" y="3505200"/>
            <a:ext cx="5181601" cy="5349067"/>
          </a:xfrm>
          <a:prstGeom prst="rect">
            <a:avLst/>
          </a:prstGeom>
          <a:ln w="12700">
            <a:miter lim="400000"/>
          </a:ln>
        </p:spPr>
      </p:pic>
      <p:pic>
        <p:nvPicPr>
          <p:cNvPr id="676" name="layered-fig10.png"/>
          <p:cNvPicPr>
            <a:picLocks noChangeAspect="1"/>
          </p:cNvPicPr>
          <p:nvPr/>
        </p:nvPicPr>
        <p:blipFill>
          <a:blip r:embed="rId3">
            <a:extLst/>
          </a:blip>
          <a:stretch>
            <a:fillRect/>
          </a:stretch>
        </p:blipFill>
        <p:spPr>
          <a:xfrm>
            <a:off x="6208064" y="266700"/>
            <a:ext cx="9514536" cy="3314700"/>
          </a:xfrm>
          <a:prstGeom prst="rect">
            <a:avLst/>
          </a:prstGeom>
          <a:ln w="12700">
            <a:miter lim="400000"/>
          </a:ln>
        </p:spPr>
      </p:pic>
      <p:sp>
        <p:nvSpPr>
          <p:cNvPr id="677" name="Shape 677"/>
          <p:cNvSpPr/>
          <p:nvPr/>
        </p:nvSpPr>
        <p:spPr>
          <a:xfrm>
            <a:off x="5842000" y="8153400"/>
            <a:ext cx="5003800" cy="800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[Hyperdimensional Data Analysis Using Parallel Coordinates. Wegman. Journ. American Statistical Association 85:411 (1990), 664–675.]</a:t>
            </a:r>
          </a:p>
        </p:txBody>
      </p:sp>
      <p:sp>
        <p:nvSpPr>
          <p:cNvPr id="678" name="Shape 678"/>
          <p:cNvSpPr/>
          <p:nvPr/>
        </p:nvSpPr>
        <p:spPr>
          <a:xfrm>
            <a:off x="6311900" y="3632200"/>
            <a:ext cx="4064000" cy="800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[A layered grammar of graphics. Wickham. Journ. Computational and Graphical Statistics 19:1 (2010), 3–28.]</a:t>
            </a:r>
          </a:p>
        </p:txBody>
      </p:sp>
    </p:spTree>
  </p:cSld>
  <p:clrMapOvr>
    <a:masterClrMapping/>
  </p:clrMapOvr>
  <p:transition xmlns:p14="http://schemas.microsoft.com/office/powerpoint/2010/main" spd="med" advClick="1" p14:dur="1000"/>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0" name="Shape 680"/>
          <p:cNvSpPr/>
          <p:nvPr>
            <p:ph type="title"/>
          </p:nvPr>
        </p:nvSpPr>
        <p:spPr>
          <a:prstGeom prst="rect">
            <a:avLst/>
          </a:prstGeom>
        </p:spPr>
        <p:txBody>
          <a:bodyPr/>
          <a:lstStyle/>
          <a:p>
            <a:pPr/>
            <a:r>
              <a:t>Idioms: </a:t>
            </a:r>
            <a:r>
              <a:rPr b="1">
                <a:latin typeface="+mn-lt"/>
                <a:ea typeface="+mn-ea"/>
                <a:cs typeface="+mn-cs"/>
                <a:sym typeface="Rockwell"/>
              </a:rPr>
              <a:t>radial bar chart, star plot</a:t>
            </a:r>
          </a:p>
        </p:txBody>
      </p:sp>
      <p:sp>
        <p:nvSpPr>
          <p:cNvPr id="681" name="Shape 681"/>
          <p:cNvSpPr/>
          <p:nvPr>
            <p:ph type="body" idx="1"/>
          </p:nvPr>
        </p:nvSpPr>
        <p:spPr>
          <a:prstGeom prst="rect">
            <a:avLst/>
          </a:prstGeom>
        </p:spPr>
        <p:txBody>
          <a:bodyPr/>
          <a:lstStyle/>
          <a:p>
            <a:pPr marL="793376" indent="-336176"/>
            <a:r>
              <a:t>radial bar chart</a:t>
            </a:r>
          </a:p>
          <a:p>
            <a:pPr lvl="1" marL="1173480" indent="-259080"/>
            <a:r>
              <a:t>radial axes meet at central ring, line mark</a:t>
            </a:r>
          </a:p>
          <a:p>
            <a:pPr marL="793376" indent="-336176"/>
            <a:r>
              <a:t>star plot</a:t>
            </a:r>
          </a:p>
          <a:p>
            <a:pPr lvl="1" marL="1173480" indent="-259080"/>
            <a:r>
              <a:t>radial axes, meet at central point, line mark</a:t>
            </a:r>
          </a:p>
          <a:p>
            <a:pPr marL="793376" indent="-336176"/>
            <a:r>
              <a:t>bar chart</a:t>
            </a:r>
          </a:p>
          <a:p>
            <a:pPr lvl="1" marL="1173480" indent="-259080"/>
            <a:r>
              <a:t>rectilinear axes, aligned vertically</a:t>
            </a:r>
          </a:p>
          <a:p>
            <a:pPr lvl="1" marL="1173480" indent="-259080"/>
          </a:p>
          <a:p>
            <a:pPr marL="793376" indent="-336176"/>
            <a:r>
              <a:t>accuracy</a:t>
            </a:r>
          </a:p>
          <a:p>
            <a:pPr lvl="1" marL="1173480" indent="-259080"/>
            <a:r>
              <a:t>length unaligned with radial</a:t>
            </a:r>
          </a:p>
          <a:p>
            <a:pPr lvl="2" marL="1635369" indent="-263769"/>
            <a:r>
              <a:t>less accurate than aligned with rectilinear</a:t>
            </a:r>
          </a:p>
        </p:txBody>
      </p:sp>
      <p:sp>
        <p:nvSpPr>
          <p:cNvPr id="682" name="Shape 68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83" name="Shape 683"/>
          <p:cNvSpPr/>
          <p:nvPr/>
        </p:nvSpPr>
        <p:spPr>
          <a:xfrm>
            <a:off x="482600" y="8483600"/>
            <a:ext cx="15519400"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[Vismon: Facilitating Risk Assessment and Decision Making In Fisheries Management. Booshehrian, Möller, Peterman, and Munzner.  Technical Report TR 2011-04, Simon Fraser University, School of Computing Science, 2011.]</a:t>
            </a:r>
          </a:p>
        </p:txBody>
      </p:sp>
      <p:pic>
        <p:nvPicPr>
          <p:cNvPr id="684" name="vismon-sg1.png"/>
          <p:cNvPicPr>
            <a:picLocks noChangeAspect="1"/>
          </p:cNvPicPr>
          <p:nvPr/>
        </p:nvPicPr>
        <p:blipFill>
          <a:blip r:embed="rId2">
            <a:extLst/>
          </a:blip>
          <a:stretch>
            <a:fillRect/>
          </a:stretch>
        </p:blipFill>
        <p:spPr>
          <a:xfrm>
            <a:off x="12496800" y="3175000"/>
            <a:ext cx="3009900" cy="2768600"/>
          </a:xfrm>
          <a:prstGeom prst="rect">
            <a:avLst/>
          </a:prstGeom>
          <a:ln w="12700">
            <a:miter lim="400000"/>
          </a:ln>
        </p:spPr>
      </p:pic>
      <p:pic>
        <p:nvPicPr>
          <p:cNvPr id="685" name="fig7.16a.pdf"/>
          <p:cNvPicPr>
            <a:picLocks noChangeAspect="1"/>
          </p:cNvPicPr>
          <p:nvPr/>
        </p:nvPicPr>
        <p:blipFill>
          <a:blip r:embed="rId3">
            <a:extLst/>
          </a:blip>
          <a:stretch>
            <a:fillRect/>
          </a:stretch>
        </p:blipFill>
        <p:spPr>
          <a:xfrm>
            <a:off x="12331700" y="5524500"/>
            <a:ext cx="3340100" cy="2238578"/>
          </a:xfrm>
          <a:prstGeom prst="rect">
            <a:avLst/>
          </a:prstGeom>
          <a:ln w="12700">
            <a:miter lim="400000"/>
          </a:ln>
        </p:spPr>
      </p:pic>
      <p:pic>
        <p:nvPicPr>
          <p:cNvPr id="686" name="fig7.16b.pdf"/>
          <p:cNvPicPr>
            <a:picLocks noChangeAspect="1"/>
          </p:cNvPicPr>
          <p:nvPr/>
        </p:nvPicPr>
        <p:blipFill>
          <a:blip r:embed="rId4">
            <a:extLst/>
          </a:blip>
          <a:stretch>
            <a:fillRect/>
          </a:stretch>
        </p:blipFill>
        <p:spPr>
          <a:xfrm>
            <a:off x="12915900" y="692150"/>
            <a:ext cx="2184400" cy="2457450"/>
          </a:xfrm>
          <a:prstGeom prst="rect">
            <a:avLst/>
          </a:prstGeom>
          <a:ln w="12700">
            <a:miter lim="400000"/>
          </a:ln>
        </p:spPr>
      </p:pic>
    </p:spTree>
  </p:cSld>
  <p:clrMapOvr>
    <a:masterClrMapping/>
  </p:clrMapOvr>
  <p:transition xmlns:p14="http://schemas.microsoft.com/office/powerpoint/2010/main" spd="med" advClick="1" p14:dur="1000"/>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8" name="Shape 688"/>
          <p:cNvSpPr/>
          <p:nvPr>
            <p:ph type="title"/>
          </p:nvPr>
        </p:nvSpPr>
        <p:spPr>
          <a:prstGeom prst="rect">
            <a:avLst/>
          </a:prstGeom>
        </p:spPr>
        <p:txBody>
          <a:bodyPr/>
          <a:lstStyle/>
          <a:p>
            <a:pPr/>
            <a:r>
              <a:t>Idioms: </a:t>
            </a:r>
            <a:r>
              <a:rPr b="1">
                <a:latin typeface="+mn-lt"/>
                <a:ea typeface="+mn-ea"/>
                <a:cs typeface="+mn-cs"/>
                <a:sym typeface="Rockwell"/>
              </a:rPr>
              <a:t>pie chart, polar area chart</a:t>
            </a:r>
          </a:p>
        </p:txBody>
      </p:sp>
      <p:sp>
        <p:nvSpPr>
          <p:cNvPr id="689" name="Shape 689"/>
          <p:cNvSpPr/>
          <p:nvPr>
            <p:ph type="body" idx="1"/>
          </p:nvPr>
        </p:nvSpPr>
        <p:spPr>
          <a:prstGeom prst="rect">
            <a:avLst/>
          </a:prstGeom>
        </p:spPr>
        <p:txBody>
          <a:bodyPr/>
          <a:lstStyle/>
          <a:p>
            <a:pPr marL="793376" indent="-336176"/>
            <a:r>
              <a:t>pie chart</a:t>
            </a:r>
          </a:p>
          <a:p>
            <a:pPr lvl="1" marL="1173480" indent="-259080"/>
            <a:r>
              <a:t>area marks with angle channel</a:t>
            </a:r>
          </a:p>
          <a:p>
            <a:pPr lvl="1" marL="1173480" indent="-259080"/>
            <a:r>
              <a:t>accuracy: angle/area less accurate than line length</a:t>
            </a:r>
          </a:p>
          <a:p>
            <a:pPr lvl="2" marL="1635369" indent="-263769"/>
            <a:r>
              <a:t>arclength also less accurate than line length</a:t>
            </a:r>
          </a:p>
          <a:p>
            <a:pPr marL="793376" indent="-336176"/>
            <a:r>
              <a:t>polar area chart</a:t>
            </a:r>
          </a:p>
          <a:p>
            <a:pPr lvl="1" marL="1173480" indent="-259080"/>
            <a:r>
              <a:t>area marks with length channel</a:t>
            </a:r>
          </a:p>
          <a:p>
            <a:pPr lvl="1" marL="1173480" indent="-259080"/>
            <a:r>
              <a:t>more direct analog to bar charts</a:t>
            </a:r>
          </a:p>
          <a:p>
            <a:pPr lvl="1" marL="1173480" indent="-259080"/>
          </a:p>
          <a:p>
            <a:pPr marL="793376" indent="-336176"/>
            <a:r>
              <a:t>data</a:t>
            </a:r>
          </a:p>
          <a:p>
            <a:pPr lvl="1" marL="1173480" indent="-259080"/>
            <a:r>
              <a:t>1 categ key attrib, 1 quant value attrib</a:t>
            </a:r>
          </a:p>
          <a:p>
            <a:pPr marL="793376" indent="-336176"/>
            <a:r>
              <a:t>task</a:t>
            </a:r>
          </a:p>
          <a:p>
            <a:pPr lvl="1" marL="1173480" indent="-259080"/>
            <a:r>
              <a:t>part-to-whole judgements</a:t>
            </a:r>
          </a:p>
        </p:txBody>
      </p:sp>
      <p:sp>
        <p:nvSpPr>
          <p:cNvPr id="690" name="Shape 69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1" name="layered-fig15a.png"/>
          <p:cNvPicPr>
            <a:picLocks noChangeAspect="1"/>
          </p:cNvPicPr>
          <p:nvPr/>
        </p:nvPicPr>
        <p:blipFill>
          <a:blip r:embed="rId2">
            <a:extLst/>
          </a:blip>
          <a:stretch>
            <a:fillRect/>
          </a:stretch>
        </p:blipFill>
        <p:spPr>
          <a:xfrm>
            <a:off x="12268200" y="533400"/>
            <a:ext cx="3393321" cy="2540000"/>
          </a:xfrm>
          <a:prstGeom prst="rect">
            <a:avLst/>
          </a:prstGeom>
          <a:ln w="12700">
            <a:miter lim="400000"/>
          </a:ln>
        </p:spPr>
      </p:pic>
      <p:pic>
        <p:nvPicPr>
          <p:cNvPr id="692" name="layered-fig16a.png"/>
          <p:cNvPicPr>
            <a:picLocks noChangeAspect="1"/>
          </p:cNvPicPr>
          <p:nvPr/>
        </p:nvPicPr>
        <p:blipFill>
          <a:blip r:embed="rId3">
            <a:extLst/>
          </a:blip>
          <a:stretch>
            <a:fillRect/>
          </a:stretch>
        </p:blipFill>
        <p:spPr>
          <a:xfrm>
            <a:off x="12166600" y="5892800"/>
            <a:ext cx="3323008" cy="2540000"/>
          </a:xfrm>
          <a:prstGeom prst="rect">
            <a:avLst/>
          </a:prstGeom>
          <a:ln w="12700">
            <a:miter lim="400000"/>
          </a:ln>
        </p:spPr>
      </p:pic>
      <p:pic>
        <p:nvPicPr>
          <p:cNvPr id="693" name="layered-fig16b.png"/>
          <p:cNvPicPr>
            <a:picLocks noChangeAspect="1"/>
          </p:cNvPicPr>
          <p:nvPr/>
        </p:nvPicPr>
        <p:blipFill>
          <a:blip r:embed="rId4">
            <a:extLst/>
          </a:blip>
          <a:stretch>
            <a:fillRect/>
          </a:stretch>
        </p:blipFill>
        <p:spPr>
          <a:xfrm>
            <a:off x="12407900" y="3302000"/>
            <a:ext cx="3127256" cy="2540000"/>
          </a:xfrm>
          <a:prstGeom prst="rect">
            <a:avLst/>
          </a:prstGeom>
          <a:ln w="12700">
            <a:miter lim="400000"/>
          </a:ln>
        </p:spPr>
      </p:pic>
      <p:sp>
        <p:nvSpPr>
          <p:cNvPr id="694" name="Shape 694"/>
          <p:cNvSpPr/>
          <p:nvPr/>
        </p:nvSpPr>
        <p:spPr>
          <a:xfrm>
            <a:off x="6540500" y="8661400"/>
            <a:ext cx="9055100" cy="31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[A layered grammar of graphics. Wickham. Journ. Computational and Graphical Statistics 19:1 (2010), 3–28.]</a:t>
            </a:r>
          </a:p>
        </p:txBody>
      </p:sp>
    </p:spTree>
  </p:cSld>
  <p:clrMapOvr>
    <a:masterClrMapping/>
  </p:clrMapOvr>
  <p:transition xmlns:p14="http://schemas.microsoft.com/office/powerpoint/2010/main" spd="med" advClick="1" p14:dur="1000"/>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6" name="Shape 696"/>
          <p:cNvSpPr/>
          <p:nvPr>
            <p:ph type="title"/>
          </p:nvPr>
        </p:nvSpPr>
        <p:spPr>
          <a:prstGeom prst="rect">
            <a:avLst/>
          </a:prstGeom>
        </p:spPr>
        <p:txBody>
          <a:bodyPr/>
          <a:lstStyle/>
          <a:p>
            <a:pPr/>
            <a:r>
              <a:t>Idioms: </a:t>
            </a:r>
            <a:r>
              <a:rPr b="1">
                <a:latin typeface="+mn-lt"/>
                <a:ea typeface="+mn-ea"/>
                <a:cs typeface="+mn-cs"/>
                <a:sym typeface="Rockwell"/>
              </a:rPr>
              <a:t>normalized stacked bar chart</a:t>
            </a:r>
          </a:p>
        </p:txBody>
      </p:sp>
      <p:sp>
        <p:nvSpPr>
          <p:cNvPr id="697" name="Shape 697"/>
          <p:cNvSpPr/>
          <p:nvPr>
            <p:ph type="body" idx="1"/>
          </p:nvPr>
        </p:nvSpPr>
        <p:spPr>
          <a:prstGeom prst="rect">
            <a:avLst/>
          </a:prstGeom>
        </p:spPr>
        <p:txBody>
          <a:bodyPr/>
          <a:lstStyle/>
          <a:p>
            <a:pPr marL="793376" indent="-336176"/>
            <a:r>
              <a:t>task</a:t>
            </a:r>
          </a:p>
          <a:p>
            <a:pPr lvl="1" marL="1173480" indent="-259080"/>
            <a:r>
              <a:t>part-to-whole judgements</a:t>
            </a:r>
          </a:p>
          <a:p>
            <a:pPr lvl="1" marL="1173480" indent="-259080"/>
          </a:p>
          <a:p>
            <a:pPr marL="793376" indent="-336176"/>
            <a:r>
              <a:t>normalized stacked bar chart</a:t>
            </a:r>
          </a:p>
          <a:p>
            <a:pPr lvl="1" marL="1173480" indent="-259080"/>
            <a:r>
              <a:t>stacked bar chart, normalized to full vert height</a:t>
            </a:r>
          </a:p>
          <a:p>
            <a:pPr lvl="1" marL="1173480" indent="-259080"/>
            <a:r>
              <a:t>single stacked bar equivalent to full pie</a:t>
            </a:r>
          </a:p>
          <a:p>
            <a:pPr lvl="2" marL="1635369" indent="-263769"/>
            <a:r>
              <a:t>high information density: requires narrow rectangle</a:t>
            </a:r>
          </a:p>
          <a:p>
            <a:pPr lvl="2" marL="1635369" indent="-263769"/>
          </a:p>
          <a:p>
            <a:pPr marL="793376" indent="-336176"/>
            <a:r>
              <a:t>pie chart</a:t>
            </a:r>
          </a:p>
          <a:p>
            <a:pPr lvl="1" marL="1173480" indent="-259080"/>
            <a:r>
              <a:t>information density: requires large circle</a:t>
            </a:r>
          </a:p>
        </p:txBody>
      </p:sp>
      <p:sp>
        <p:nvSpPr>
          <p:cNvPr id="698" name="Shape 69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99" name="Shape 699"/>
          <p:cNvSpPr/>
          <p:nvPr/>
        </p:nvSpPr>
        <p:spPr>
          <a:xfrm>
            <a:off x="6858000" y="8077200"/>
            <a:ext cx="3314700" cy="1054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1700">
                <a:uFill>
                  <a:solidFill>
                    <a:srgbClr val="000000"/>
                  </a:solidFill>
                </a:uFill>
              </a:defRPr>
            </a:pPr>
            <a:r>
              <a:rPr u="sng">
                <a:hlinkClick r:id="rId2" invalidUrl="" action="" tgtFrame="" tooltip="" history="1" highlightClick="0" endSnd="0"/>
              </a:rPr>
              <a:t>http://bl.ocks.org/mbostock/3887235</a:t>
            </a:r>
            <a:r>
              <a:t>,</a:t>
            </a:r>
          </a:p>
          <a:p>
            <a:pPr algn="l" defTabSz="1295400">
              <a:spcBef>
                <a:spcPts val="900"/>
              </a:spcBef>
              <a:defRPr i="1" sz="1700">
                <a:uFill>
                  <a:solidFill>
                    <a:srgbClr val="000000"/>
                  </a:solidFill>
                </a:uFill>
              </a:defRPr>
            </a:pPr>
            <a:r>
              <a:rPr u="sng">
                <a:hlinkClick r:id="rId3" invalidUrl="" action="" tgtFrame="" tooltip="" history="1" highlightClick="0" endSnd="0"/>
              </a:rPr>
              <a:t>http://bl.ocks.org/mbostock/3886208</a:t>
            </a:r>
            <a:r>
              <a:t>, </a:t>
            </a:r>
          </a:p>
          <a:p>
            <a:pPr algn="l" defTabSz="1295400">
              <a:spcBef>
                <a:spcPts val="900"/>
              </a:spcBef>
              <a:defRPr i="1" sz="1700">
                <a:uFill>
                  <a:solidFill>
                    <a:srgbClr val="000000"/>
                  </a:solidFill>
                </a:uFill>
              </a:defRPr>
            </a:pPr>
            <a:r>
              <a:rPr u="sng">
                <a:hlinkClick r:id="rId4" invalidUrl="" action="" tgtFrame="" tooltip="" history="1" highlightClick="0" endSnd="0"/>
              </a:rPr>
              <a:t>http://bl.ocks.org/mbostock/3886394</a:t>
            </a:r>
            <a:r>
              <a:t>.</a:t>
            </a:r>
          </a:p>
        </p:txBody>
      </p:sp>
      <p:pic>
        <p:nvPicPr>
          <p:cNvPr id="700" name="blocks-pie-3887235.pdf"/>
          <p:cNvPicPr>
            <a:picLocks noChangeAspect="1"/>
          </p:cNvPicPr>
          <p:nvPr/>
        </p:nvPicPr>
        <p:blipFill>
          <a:blip r:embed="rId5">
            <a:extLst/>
          </a:blip>
          <a:stretch>
            <a:fillRect/>
          </a:stretch>
        </p:blipFill>
        <p:spPr>
          <a:xfrm>
            <a:off x="12814300" y="6985000"/>
            <a:ext cx="1993900" cy="1993900"/>
          </a:xfrm>
          <a:prstGeom prst="rect">
            <a:avLst/>
          </a:prstGeom>
          <a:ln w="12700">
            <a:miter lim="400000"/>
          </a:ln>
        </p:spPr>
      </p:pic>
      <p:pic>
        <p:nvPicPr>
          <p:cNvPr id="701" name="blocks-normalizedstacked-3886394.pdf"/>
          <p:cNvPicPr>
            <a:picLocks noChangeAspect="1"/>
          </p:cNvPicPr>
          <p:nvPr/>
        </p:nvPicPr>
        <p:blipFill>
          <a:blip r:embed="rId6">
            <a:extLst/>
          </a:blip>
          <a:stretch>
            <a:fillRect/>
          </a:stretch>
        </p:blipFill>
        <p:spPr>
          <a:xfrm>
            <a:off x="10147300" y="863600"/>
            <a:ext cx="5663791" cy="2857500"/>
          </a:xfrm>
          <a:prstGeom prst="rect">
            <a:avLst/>
          </a:prstGeom>
          <a:ln w="12700">
            <a:miter lim="400000"/>
          </a:ln>
        </p:spPr>
      </p:pic>
      <p:pic>
        <p:nvPicPr>
          <p:cNvPr id="702" name="blocks-stacked-3886208.pdf"/>
          <p:cNvPicPr>
            <a:picLocks noChangeAspect="1"/>
          </p:cNvPicPr>
          <p:nvPr/>
        </p:nvPicPr>
        <p:blipFill>
          <a:blip r:embed="rId7">
            <a:extLst/>
          </a:blip>
          <a:stretch>
            <a:fillRect/>
          </a:stretch>
        </p:blipFill>
        <p:spPr>
          <a:xfrm>
            <a:off x="10160000" y="3835400"/>
            <a:ext cx="5642264" cy="2857500"/>
          </a:xfrm>
          <a:prstGeom prst="rect">
            <a:avLst/>
          </a:prstGeom>
          <a:ln w="12700">
            <a:miter lim="400000"/>
          </a:ln>
        </p:spPr>
      </p:pic>
      <p:pic>
        <p:nvPicPr>
          <p:cNvPr id="703" name="blocks-normalizedstacked-3886394.pdf"/>
          <p:cNvPicPr>
            <a:picLocks noChangeAspect="1"/>
          </p:cNvPicPr>
          <p:nvPr/>
        </p:nvPicPr>
        <p:blipFill>
          <a:blip r:embed="rId6">
            <a:extLst/>
          </a:blip>
          <a:srcRect l="6278" t="888" r="92595" b="5778"/>
          <a:stretch>
            <a:fillRect/>
          </a:stretch>
        </p:blipFill>
        <p:spPr>
          <a:xfrm>
            <a:off x="11734800" y="6807200"/>
            <a:ext cx="54689" cy="2286000"/>
          </a:xfrm>
          <a:prstGeom prst="rect">
            <a:avLst/>
          </a:prstGeom>
          <a:ln w="12700">
            <a:miter lim="400000"/>
          </a:ln>
        </p:spPr>
      </p:pic>
    </p:spTree>
  </p:cSld>
  <p:clrMapOvr>
    <a:masterClrMapping/>
  </p:clrMapOvr>
  <p:transition xmlns:p14="http://schemas.microsoft.com/office/powerpoint/2010/main" spd="med" advClick="1" p14:dur="1000"/>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5" name="Shape 705"/>
          <p:cNvSpPr/>
          <p:nvPr>
            <p:ph type="title"/>
          </p:nvPr>
        </p:nvSpPr>
        <p:spPr>
          <a:prstGeom prst="rect">
            <a:avLst/>
          </a:prstGeom>
        </p:spPr>
        <p:txBody>
          <a:bodyPr/>
          <a:lstStyle/>
          <a:p>
            <a:pPr/>
            <a:r>
              <a:t>Idiom: </a:t>
            </a:r>
            <a:r>
              <a:rPr b="1">
                <a:latin typeface="+mn-lt"/>
                <a:ea typeface="+mn-ea"/>
                <a:cs typeface="+mn-cs"/>
                <a:sym typeface="Rockwell"/>
              </a:rPr>
              <a:t>glyphmaps</a:t>
            </a:r>
          </a:p>
        </p:txBody>
      </p:sp>
      <p:sp>
        <p:nvSpPr>
          <p:cNvPr id="706" name="Shape 706"/>
          <p:cNvSpPr/>
          <p:nvPr>
            <p:ph type="body" idx="1"/>
          </p:nvPr>
        </p:nvSpPr>
        <p:spPr>
          <a:xfrm>
            <a:off x="419100" y="1104900"/>
            <a:ext cx="7429500" cy="8039100"/>
          </a:xfrm>
          <a:prstGeom prst="rect">
            <a:avLst/>
          </a:prstGeom>
        </p:spPr>
        <p:txBody>
          <a:bodyPr/>
          <a:lstStyle/>
          <a:p>
            <a:pPr marL="793376" indent="-336176"/>
          </a:p>
          <a:p>
            <a:pPr marL="793376" indent="-336176"/>
          </a:p>
          <a:p>
            <a:pPr marL="793376" indent="-336176"/>
            <a:r>
              <a:t>rectilinear good for linear vs nonlinear trends</a:t>
            </a:r>
          </a:p>
          <a:p>
            <a:pPr marL="793376" indent="-336176"/>
          </a:p>
          <a:p>
            <a:pPr marL="793376" indent="-336176"/>
          </a:p>
          <a:p>
            <a:pPr marL="793376" indent="-336176"/>
            <a:r>
              <a:t>radial good for cyclic patterns</a:t>
            </a:r>
          </a:p>
        </p:txBody>
      </p:sp>
      <p:sp>
        <p:nvSpPr>
          <p:cNvPr id="707" name="Shape 70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8" name="glyphmaps-fig3a.pdf"/>
          <p:cNvPicPr>
            <a:picLocks noChangeAspect="1"/>
          </p:cNvPicPr>
          <p:nvPr/>
        </p:nvPicPr>
        <p:blipFill>
          <a:blip r:embed="rId2">
            <a:extLst/>
          </a:blip>
          <a:stretch>
            <a:fillRect/>
          </a:stretch>
        </p:blipFill>
        <p:spPr>
          <a:xfrm>
            <a:off x="7861300" y="1625600"/>
            <a:ext cx="7443611" cy="2540000"/>
          </a:xfrm>
          <a:prstGeom prst="rect">
            <a:avLst/>
          </a:prstGeom>
          <a:ln w="12700">
            <a:miter lim="400000"/>
          </a:ln>
        </p:spPr>
      </p:pic>
      <p:pic>
        <p:nvPicPr>
          <p:cNvPr id="709" name="glyphmaps-fig3b.pdf"/>
          <p:cNvPicPr>
            <a:picLocks noChangeAspect="1"/>
          </p:cNvPicPr>
          <p:nvPr/>
        </p:nvPicPr>
        <p:blipFill>
          <a:blip r:embed="rId3">
            <a:extLst/>
          </a:blip>
          <a:stretch>
            <a:fillRect/>
          </a:stretch>
        </p:blipFill>
        <p:spPr>
          <a:xfrm>
            <a:off x="7861300" y="4864100"/>
            <a:ext cx="7443611" cy="2540000"/>
          </a:xfrm>
          <a:prstGeom prst="rect">
            <a:avLst/>
          </a:prstGeom>
          <a:ln w="12700">
            <a:miter lim="400000"/>
          </a:ln>
        </p:spPr>
      </p:pic>
      <p:sp>
        <p:nvSpPr>
          <p:cNvPr id="710" name="Shape 710"/>
          <p:cNvSpPr/>
          <p:nvPr/>
        </p:nvSpPr>
        <p:spPr>
          <a:xfrm>
            <a:off x="7785100" y="7962900"/>
            <a:ext cx="7531100"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[Glyph-maps for Visually Exploring Temporal Patterns in Climate Data and Models. Wickham, Hofmann, Wickham, and Cook. Environmetrics 23:5 (2012), 382–393.]</a:t>
            </a:r>
          </a:p>
        </p:txBody>
      </p:sp>
      <p:pic>
        <p:nvPicPr>
          <p:cNvPr id="711" name="fig7.1.pdf"/>
          <p:cNvPicPr>
            <a:picLocks noChangeAspect="1"/>
          </p:cNvPicPr>
          <p:nvPr/>
        </p:nvPicPr>
        <p:blipFill>
          <a:blip r:embed="rId4">
            <a:extLst/>
          </a:blip>
          <a:srcRect l="0" t="51442" r="46128" b="22673"/>
          <a:stretch>
            <a:fillRect/>
          </a:stretch>
        </p:blipFill>
        <p:spPr>
          <a:xfrm>
            <a:off x="373078" y="6571012"/>
            <a:ext cx="6497622" cy="2439729"/>
          </a:xfrm>
          <a:prstGeom prst="rect">
            <a:avLst/>
          </a:prstGeom>
          <a:ln w="12700">
            <a:miter lim="400000"/>
          </a:ln>
        </p:spPr>
      </p:pic>
      <p:pic>
        <p:nvPicPr>
          <p:cNvPr id="712" name=""/>
          <p:cNvPicPr>
            <a:picLocks noChangeAspect="0"/>
          </p:cNvPicPr>
          <p:nvPr/>
        </p:nvPicPr>
        <p:blipFill>
          <a:blip r:embed="rId5">
            <a:extLst/>
          </a:blip>
          <a:stretch>
            <a:fillRect/>
          </a:stretch>
        </p:blipFill>
        <p:spPr>
          <a:xfrm>
            <a:off x="514350" y="7194550"/>
            <a:ext cx="2298700" cy="1727200"/>
          </a:xfrm>
          <a:prstGeom prst="rect">
            <a:avLst/>
          </a:prstGeom>
        </p:spPr>
      </p:pic>
      <p:pic>
        <p:nvPicPr>
          <p:cNvPr id="714" name=""/>
          <p:cNvPicPr>
            <a:picLocks noChangeAspect="0"/>
          </p:cNvPicPr>
          <p:nvPr/>
        </p:nvPicPr>
        <p:blipFill>
          <a:blip r:embed="rId6">
            <a:extLst/>
          </a:blip>
          <a:stretch>
            <a:fillRect/>
          </a:stretch>
        </p:blipFill>
        <p:spPr>
          <a:xfrm>
            <a:off x="5060950" y="7194550"/>
            <a:ext cx="2209800" cy="1727200"/>
          </a:xfrm>
          <a:prstGeom prst="rect">
            <a:avLst/>
          </a:prstGeom>
        </p:spPr>
      </p:pic>
    </p:spTree>
  </p:cSld>
  <p:clrMapOvr>
    <a:masterClrMapping/>
  </p:clrMapOvr>
  <p:transition xmlns:p14="http://schemas.microsoft.com/office/powerpoint/2010/main" spd="med" advClick="1" p14:dur="1000"/>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7" name="Shape 71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18" name="Shape 718"/>
          <p:cNvSpPr/>
          <p:nvPr>
            <p:ph type="body" idx="1"/>
          </p:nvPr>
        </p:nvSpPr>
        <p:spPr>
          <a:xfrm>
            <a:off x="419100" y="1104900"/>
            <a:ext cx="9448800" cy="8039100"/>
          </a:xfrm>
          <a:prstGeom prst="rect">
            <a:avLst/>
          </a:prstGeom>
        </p:spPr>
        <p:txBody>
          <a:bodyPr/>
          <a:lstStyle/>
          <a:p>
            <a:pPr marL="793376" indent="-336176"/>
            <a:r>
              <a:t>rectilinear: scalability wrt #axes</a:t>
            </a:r>
          </a:p>
          <a:p>
            <a:pPr lvl="2" marL="1635369" indent="-263769"/>
            <a:r>
              <a:t>2 axes best</a:t>
            </a:r>
          </a:p>
          <a:p>
            <a:pPr lvl="2" marL="1635369" indent="-263769"/>
            <a:r>
              <a:t>3 problematic</a:t>
            </a:r>
          </a:p>
          <a:p>
            <a:pPr lvl="3" marL="2057400"/>
            <a:r>
              <a:t>more in afternoon</a:t>
            </a:r>
          </a:p>
          <a:p>
            <a:pPr lvl="2" marL="1635369" indent="-263769"/>
            <a:r>
              <a:t>4+ impossible</a:t>
            </a:r>
          </a:p>
          <a:p>
            <a:pPr marL="793376" indent="-336176"/>
            <a:r>
              <a:t>parallel: unfamiliarity, training time</a:t>
            </a:r>
          </a:p>
          <a:p>
            <a:pPr marL="793376" indent="-336176"/>
            <a:r>
              <a:t>radial: perceptual limits</a:t>
            </a:r>
          </a:p>
          <a:p>
            <a:pPr lvl="1" marL="1173480" indent="-259080"/>
            <a:r>
              <a:t>angles lower precision than lengths</a:t>
            </a:r>
          </a:p>
          <a:p>
            <a:pPr lvl="1" marL="1173480" indent="-259080"/>
            <a:r>
              <a:t>asymmetry between angle and length</a:t>
            </a:r>
          </a:p>
          <a:p>
            <a:pPr lvl="2" marL="1635369" indent="-263769"/>
            <a:r>
              <a:t>can be exploited!</a:t>
            </a:r>
          </a:p>
        </p:txBody>
      </p:sp>
      <p:sp>
        <p:nvSpPr>
          <p:cNvPr id="719" name="Shape 719"/>
          <p:cNvSpPr/>
          <p:nvPr>
            <p:ph type="title"/>
          </p:nvPr>
        </p:nvSpPr>
        <p:spPr>
          <a:prstGeom prst="rect">
            <a:avLst/>
          </a:prstGeom>
        </p:spPr>
        <p:txBody>
          <a:bodyPr/>
          <a:lstStyle/>
          <a:p>
            <a:pPr/>
            <a:r>
              <a:t>Orientation limitations</a:t>
            </a:r>
          </a:p>
        </p:txBody>
      </p:sp>
      <p:sp>
        <p:nvSpPr>
          <p:cNvPr id="720" name="Shape 720"/>
          <p:cNvSpPr/>
          <p:nvPr/>
        </p:nvSpPr>
        <p:spPr>
          <a:xfrm>
            <a:off x="1181100" y="7124700"/>
            <a:ext cx="8267700" cy="171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i="1" sz="2600">
                <a:uFill>
                  <a:solidFill>
                    <a:srgbClr val="000000"/>
                  </a:solidFill>
                </a:uFill>
              </a:defRPr>
            </a:lvl1pPr>
          </a:lstStyle>
          <a:p>
            <a:pPr>
              <a:defRPr i="0" sz="3400"/>
            </a:pPr>
            <a:r>
              <a:rPr i="1" sz="2600"/>
              <a:t>[Uncovering Strengths and Weaknesses of Radial Visualizations - an Empirical Approach. Diehl, Beck and Burch. IEEE TVCG (Proc. InfoVis) 16(6):935--942, 2010.]</a:t>
            </a:r>
            <a:endParaRPr i="1" sz="2600"/>
          </a:p>
        </p:txBody>
      </p:sp>
      <p:pic>
        <p:nvPicPr>
          <p:cNvPr id="721" name="fig7.1.pdf"/>
          <p:cNvPicPr>
            <a:picLocks noChangeAspect="1"/>
          </p:cNvPicPr>
          <p:nvPr/>
        </p:nvPicPr>
        <p:blipFill>
          <a:blip r:embed="rId2">
            <a:extLst/>
          </a:blip>
          <a:srcRect l="0" t="51927" r="76659" b="22188"/>
          <a:stretch>
            <a:fillRect/>
          </a:stretch>
        </p:blipFill>
        <p:spPr>
          <a:xfrm>
            <a:off x="11242972" y="381000"/>
            <a:ext cx="4689374" cy="4064000"/>
          </a:xfrm>
          <a:prstGeom prst="rect">
            <a:avLst/>
          </a:prstGeom>
          <a:ln w="12700">
            <a:miter lim="400000"/>
          </a:ln>
        </p:spPr>
      </p:pic>
      <p:pic>
        <p:nvPicPr>
          <p:cNvPr id="722" name="fig7.1.pdf"/>
          <p:cNvPicPr>
            <a:picLocks noChangeAspect="1"/>
          </p:cNvPicPr>
          <p:nvPr/>
        </p:nvPicPr>
        <p:blipFill>
          <a:blip r:embed="rId2">
            <a:extLst/>
          </a:blip>
          <a:srcRect l="23340" t="59288" r="64080" b="28174"/>
          <a:stretch>
            <a:fillRect/>
          </a:stretch>
        </p:blipFill>
        <p:spPr>
          <a:xfrm>
            <a:off x="11906445" y="4140200"/>
            <a:ext cx="2527301" cy="1968500"/>
          </a:xfrm>
          <a:prstGeom prst="rect">
            <a:avLst/>
          </a:prstGeom>
          <a:ln w="12700">
            <a:miter lim="400000"/>
          </a:ln>
        </p:spPr>
      </p:pic>
      <p:pic>
        <p:nvPicPr>
          <p:cNvPr id="723" name="fig7.1.pdf"/>
          <p:cNvPicPr>
            <a:picLocks noChangeAspect="1"/>
          </p:cNvPicPr>
          <p:nvPr/>
        </p:nvPicPr>
        <p:blipFill>
          <a:blip r:embed="rId2">
            <a:extLst/>
          </a:blip>
          <a:srcRect l="41292" t="57427" r="46128" b="22674"/>
          <a:stretch>
            <a:fillRect/>
          </a:stretch>
        </p:blipFill>
        <p:spPr>
          <a:xfrm>
            <a:off x="11690545" y="6083300"/>
            <a:ext cx="2527301" cy="312420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7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0" grpId="1"/>
    </p:bldLst>
  </p:timing>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5" name="Shape 72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6" name="fig7.1.pdf"/>
          <p:cNvPicPr>
            <a:picLocks noChangeAspect="1"/>
          </p:cNvPicPr>
          <p:nvPr/>
        </p:nvPicPr>
        <p:blipFill>
          <a:blip r:embed="rId2">
            <a:extLst/>
          </a:blip>
          <a:srcRect l="0" t="76718" r="79037" b="0"/>
          <a:stretch>
            <a:fillRect/>
          </a:stretch>
        </p:blipFill>
        <p:spPr>
          <a:xfrm>
            <a:off x="322554" y="-3131"/>
            <a:ext cx="5468646" cy="4746413"/>
          </a:xfrm>
          <a:prstGeom prst="rect">
            <a:avLst/>
          </a:prstGeom>
          <a:ln w="12700">
            <a:miter lim="400000"/>
          </a:ln>
        </p:spPr>
      </p:pic>
      <p:pic>
        <p:nvPicPr>
          <p:cNvPr id="727" name="tarantula-icse02fig4.png"/>
          <p:cNvPicPr>
            <a:picLocks noChangeAspect="1"/>
          </p:cNvPicPr>
          <p:nvPr/>
        </p:nvPicPr>
        <p:blipFill>
          <a:blip r:embed="rId3">
            <a:extLst/>
          </a:blip>
          <a:stretch>
            <a:fillRect/>
          </a:stretch>
        </p:blipFill>
        <p:spPr>
          <a:xfrm>
            <a:off x="6134100" y="1473200"/>
            <a:ext cx="8953500" cy="7099300"/>
          </a:xfrm>
          <a:prstGeom prst="rect">
            <a:avLst/>
          </a:prstGeom>
          <a:ln w="12700">
            <a:miter lim="400000"/>
          </a:ln>
        </p:spPr>
      </p:pic>
      <p:sp>
        <p:nvSpPr>
          <p:cNvPr id="728" name="Shape 728"/>
          <p:cNvSpPr/>
          <p:nvPr/>
        </p:nvSpPr>
        <p:spPr>
          <a:xfrm>
            <a:off x="5981700" y="8699500"/>
            <a:ext cx="9512300" cy="31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[Visualization of test information to assist fault localization. Jones, Harrold, Stasko. Proc. ICSE 2002, p 467-477.]</a:t>
            </a:r>
          </a:p>
        </p:txBody>
      </p:sp>
      <p:sp>
        <p:nvSpPr>
          <p:cNvPr id="729" name="Shape 729"/>
          <p:cNvSpPr/>
          <p:nvPr/>
        </p:nvSpPr>
        <p:spPr>
          <a:xfrm>
            <a:off x="7302500" y="292100"/>
            <a:ext cx="7835900" cy="1054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1pPr algn="r" defTabSz="1219200">
              <a:buClr>
                <a:srgbClr val="1D2157"/>
              </a:buClr>
              <a:defRPr b="1" sz="4600">
                <a:solidFill>
                  <a:srgbClr val="011993"/>
                </a:solidFill>
                <a:uFill>
                  <a:solidFill>
                    <a:srgbClr val="011993"/>
                  </a:solidFill>
                </a:uFill>
                <a:latin typeface="+mn-lt"/>
                <a:ea typeface="+mn-ea"/>
                <a:cs typeface="+mn-cs"/>
                <a:sym typeface="Rockwell"/>
              </a:defRPr>
            </a:lvl1pPr>
          </a:lstStyle>
          <a:p>
            <a:pPr>
              <a:defRPr b="0">
                <a:latin typeface="+mj-lt"/>
                <a:ea typeface="+mj-ea"/>
                <a:cs typeface="+mj-cs"/>
                <a:sym typeface="Gill Sans"/>
              </a:defRPr>
            </a:pPr>
            <a:r>
              <a:rPr b="1">
                <a:latin typeface="+mn-lt"/>
                <a:ea typeface="+mn-ea"/>
                <a:cs typeface="+mn-cs"/>
                <a:sym typeface="Rockwell"/>
              </a:rPr>
              <a:t>dense software overviews</a:t>
            </a:r>
          </a:p>
        </p:txBody>
      </p:sp>
    </p:spTree>
  </p:cSld>
  <p:clrMapOvr>
    <a:masterClrMapping/>
  </p:clrMapOvr>
  <p:transition xmlns:p14="http://schemas.microsoft.com/office/powerpoint/2010/main" spd="med" advClick="1" p14:dur="1000"/>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1" name="Shape 731"/>
          <p:cNvSpPr/>
          <p:nvPr>
            <p:ph type="title"/>
          </p:nvPr>
        </p:nvSpPr>
        <p:spPr>
          <a:prstGeom prst="rect">
            <a:avLst/>
          </a:prstGeom>
        </p:spPr>
        <p:txBody>
          <a:bodyPr/>
          <a:lstStyle/>
          <a:p>
            <a:pPr/>
            <a:r>
              <a:t>Further reading</a:t>
            </a:r>
          </a:p>
        </p:txBody>
      </p:sp>
      <p:sp>
        <p:nvSpPr>
          <p:cNvPr id="732" name="Shape 732"/>
          <p:cNvSpPr/>
          <p:nvPr>
            <p:ph type="body" idx="1"/>
          </p:nvPr>
        </p:nvSpPr>
        <p:spPr>
          <a:prstGeom prst="rect">
            <a:avLst/>
          </a:prstGeom>
        </p:spPr>
        <p:txBody>
          <a:bodyPr/>
          <a:lstStyle/>
          <a:p>
            <a:pPr marL="776567" indent="-319367">
              <a:defRPr sz="3800"/>
            </a:pPr>
            <a:r>
              <a:t>Visualization Analysis and Design. Munzner.  AK Peters Visualization Series, CRC Press, 2014.</a:t>
            </a:r>
          </a:p>
          <a:p>
            <a:pPr lvl="1" marL="1158239" indent="-243839">
              <a:defRPr i="1" sz="3200"/>
            </a:pPr>
            <a:r>
              <a:t>Chap 7: Arrange Tables</a:t>
            </a:r>
          </a:p>
          <a:p>
            <a:pPr marL="776567" indent="-319367">
              <a:defRPr sz="3800"/>
            </a:pPr>
            <a:r>
              <a:t>Visualizing Data. Cleveland. Hobart Press, 1993.</a:t>
            </a:r>
          </a:p>
          <a:p>
            <a:pPr marL="776567" indent="-319367">
              <a:defRPr sz="3800"/>
            </a:pPr>
            <a:r>
              <a:rPr i="1"/>
              <a:t>A Brief History of Data Visualization.</a:t>
            </a:r>
            <a:r>
              <a:t> Friendly. 2008.</a:t>
            </a:r>
            <a:br/>
            <a:r>
              <a:rPr u="sng">
                <a:hlinkClick r:id="rId2" invalidUrl="" action="" tgtFrame="" tooltip="" history="1" highlightClick="0" endSnd="0"/>
              </a:rPr>
              <a:t>http://www.datavis.ca/milestones</a:t>
            </a:r>
          </a:p>
        </p:txBody>
      </p:sp>
      <p:sp>
        <p:nvSpPr>
          <p:cNvPr id="733" name="Shape 73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Shape 234"/>
          <p:cNvSpPr/>
          <p:nvPr>
            <p:ph type="title"/>
          </p:nvPr>
        </p:nvSpPr>
        <p:spPr>
          <a:prstGeom prst="rect">
            <a:avLst/>
          </a:prstGeom>
        </p:spPr>
        <p:txBody>
          <a:bodyPr/>
          <a:lstStyle/>
          <a:p>
            <a:pPr/>
            <a:r>
              <a:t>Why represent all the data?</a:t>
            </a:r>
          </a:p>
        </p:txBody>
      </p:sp>
      <p:sp>
        <p:nvSpPr>
          <p:cNvPr id="235" name="Shape 235"/>
          <p:cNvSpPr/>
          <p:nvPr>
            <p:ph type="body" idx="1"/>
          </p:nvPr>
        </p:nvSpPr>
        <p:spPr>
          <a:xfrm>
            <a:off x="419100" y="2235200"/>
            <a:ext cx="15849600" cy="6908800"/>
          </a:xfrm>
          <a:prstGeom prst="rect">
            <a:avLst/>
          </a:prstGeom>
        </p:spPr>
        <p:txBody>
          <a:bodyPr/>
          <a:lstStyle/>
          <a:p>
            <a:pPr/>
            <a:r>
              <a:t>summaries lose information, details matter </a:t>
            </a:r>
          </a:p>
          <a:p>
            <a:pPr lvl="1"/>
            <a:r>
              <a:t>confirm expected and find unexpected patterns</a:t>
            </a:r>
          </a:p>
          <a:p>
            <a:pPr lvl="1"/>
            <a:r>
              <a:t>assess validity of statistical model</a:t>
            </a:r>
          </a:p>
        </p:txBody>
      </p:sp>
      <p:sp>
        <p:nvSpPr>
          <p:cNvPr id="236" name="Shape 23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237" name="Table 237"/>
          <p:cNvGraphicFramePr/>
          <p:nvPr/>
        </p:nvGraphicFramePr>
        <p:xfrm>
          <a:off x="914400" y="5351330"/>
          <a:ext cx="5257800" cy="3048001"/>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2628900"/>
                <a:gridCol w="2628900"/>
              </a:tblGrid>
              <a:tr h="501650">
                <a:tc gridSpan="2">
                  <a:txBody>
                    <a:bodyPr/>
                    <a:lstStyle/>
                    <a:p>
                      <a:pPr algn="l" defTabSz="609600">
                        <a:tabLst>
                          <a:tab pos="1219200" algn="l"/>
                        </a:tabLst>
                        <a:defRPr b="0" sz="1800">
                          <a:solidFill>
                            <a:srgbClr val="000000"/>
                          </a:solidFill>
                        </a:defRPr>
                      </a:pPr>
                      <a:r>
                        <a:rPr b="1" sz="2800">
                          <a:uFill>
                            <a:solidFill>
                              <a:srgbClr val="000000"/>
                            </a:solidFill>
                          </a:uFill>
                          <a:latin typeface="Arial"/>
                          <a:ea typeface="Arial"/>
                          <a:cs typeface="Arial"/>
                          <a:sym typeface="Arial"/>
                        </a:rPr>
                        <a:t>Identical statistics</a:t>
                      </a:r>
                    </a:p>
                  </a:txBody>
                  <a:tcPr marL="50800" marR="50800" marT="50800" marB="50800" anchor="ctr" anchorCtr="0" horzOverflow="overflow">
                    <a:lnL w="0">
                      <a:miter lim="400000"/>
                    </a:lnL>
                    <a:lnR w="0">
                      <a:miter lim="400000"/>
                    </a:lnR>
                    <a:lnT w="0">
                      <a:miter lim="400000"/>
                    </a:lnT>
                    <a:lnB w="12700">
                      <a:solidFill>
                        <a:srgbClr val="5E5E5E"/>
                      </a:solidFill>
                    </a:lnB>
                    <a:solidFill>
                      <a:srgbClr val="D6D6D6"/>
                    </a:solidFill>
                  </a:tcPr>
                </a:tc>
                <a:tc hMerge="1">
                  <a:tcPr/>
                </a:tc>
              </a:tr>
              <a:tr h="514350">
                <a:tc>
                  <a:txBody>
                    <a:bodyPr/>
                    <a:lstStyle/>
                    <a:p>
                      <a:pPr algn="l" defTabSz="609600">
                        <a:tabLst>
                          <a:tab pos="1219200" algn="l"/>
                        </a:tabLst>
                        <a:defRPr sz="1800"/>
                      </a:pPr>
                      <a:r>
                        <a:rPr sz="2800">
                          <a:uFill>
                            <a:solidFill>
                              <a:srgbClr val="000000"/>
                            </a:solidFill>
                          </a:uFill>
                          <a:latin typeface="Arial"/>
                          <a:ea typeface="Arial"/>
                          <a:cs typeface="Arial"/>
                          <a:sym typeface="Arial"/>
                        </a:rPr>
                        <a:t>x mean</a:t>
                      </a:r>
                    </a:p>
                  </a:txBody>
                  <a:tcPr marL="50800" marR="50800" marT="50800" marB="50800" anchor="ctr" anchorCtr="0" horzOverflow="overflow">
                    <a:lnL w="0">
                      <a:miter lim="400000"/>
                    </a:lnL>
                    <a:lnR w="12700">
                      <a:solidFill>
                        <a:srgbClr val="5E5E5E"/>
                      </a:solidFill>
                    </a:lnR>
                    <a:lnT w="12700">
                      <a:solidFill>
                        <a:srgbClr val="5E5E5E"/>
                      </a:solidFill>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9</a:t>
                      </a:r>
                    </a:p>
                  </a:txBody>
                  <a:tcPr marL="50800" marR="50800" marT="50800" marB="50800" anchor="ctr" anchorCtr="0" horzOverflow="overflow">
                    <a:lnL w="12700">
                      <a:solidFill>
                        <a:srgbClr val="5E5E5E"/>
                      </a:solidFill>
                    </a:lnL>
                    <a:lnR w="0">
                      <a:miter lim="400000"/>
                    </a:lnR>
                    <a:lnT w="12700">
                      <a:solidFill>
                        <a:srgbClr val="5E5E5E"/>
                      </a:solidFill>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x variance</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10</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y mean</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7.5</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y variance</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3.75</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x/y correlation</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0.816</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bl>
          </a:graphicData>
        </a:graphic>
      </p:graphicFrame>
      <p:sp>
        <p:nvSpPr>
          <p:cNvPr id="238" name="Shape 238"/>
          <p:cNvSpPr/>
          <p:nvPr/>
        </p:nvSpPr>
        <p:spPr>
          <a:xfrm>
            <a:off x="774700" y="4495800"/>
            <a:ext cx="5740400" cy="596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2" indent="0" algn="l" defTabSz="1219200">
              <a:defRPr sz="3400">
                <a:uFill>
                  <a:solidFill>
                    <a:srgbClr val="000000"/>
                  </a:solidFill>
                </a:uFill>
                <a:latin typeface="Gill Sans SemiBold"/>
                <a:ea typeface="Gill Sans SemiBold"/>
                <a:cs typeface="Gill Sans SemiBold"/>
                <a:sym typeface="Gill Sans SemiBold"/>
              </a:defRPr>
            </a:pPr>
            <a:r>
              <a:t> Anscombe’s Quartet</a:t>
            </a:r>
          </a:p>
        </p:txBody>
      </p:sp>
      <p:pic>
        <p:nvPicPr>
          <p:cNvPr id="239" name="fig1.3.pdf"/>
          <p:cNvPicPr>
            <a:picLocks noChangeAspect="1"/>
          </p:cNvPicPr>
          <p:nvPr/>
        </p:nvPicPr>
        <p:blipFill>
          <a:blip r:embed="rId2">
            <a:extLst/>
          </a:blip>
          <a:srcRect l="0" t="50980" r="0" b="0"/>
          <a:stretch>
            <a:fillRect/>
          </a:stretch>
        </p:blipFill>
        <p:spPr>
          <a:xfrm>
            <a:off x="7581851" y="3441700"/>
            <a:ext cx="7817665" cy="5584057"/>
          </a:xfrm>
          <a:prstGeom prst="rect">
            <a:avLst/>
          </a:prstGeom>
          <a:ln w="12700">
            <a:miter lim="400000"/>
          </a:ln>
        </p:spPr>
      </p:pic>
      <p:sp>
        <p:nvSpPr>
          <p:cNvPr id="240" name="Shape 240"/>
          <p:cNvSpPr/>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b="1" sz="2800">
                <a:latin typeface="+mn-lt"/>
                <a:ea typeface="+mn-ea"/>
                <a:cs typeface="+mn-cs"/>
                <a:sym typeface="Rockwell"/>
              </a:defRPr>
            </a:lvl1pPr>
          </a:lstStyle>
          <a:p>
            <a:pPr/>
            <a:r>
              <a:t>Computer-based visualization systems provide visual representations of datasets designed to help people carry out tasks more effectively.</a:t>
            </a:r>
          </a:p>
        </p:txBody>
      </p:sp>
      <p:pic>
        <p:nvPicPr>
          <p:cNvPr id="241" name=""/>
          <p:cNvPicPr>
            <a:picLocks noChangeAspect="0"/>
          </p:cNvPicPr>
          <p:nvPr/>
        </p:nvPicPr>
        <p:blipFill>
          <a:blip r:embed="rId3">
            <a:extLst/>
          </a:blip>
          <a:stretch>
            <a:fillRect/>
          </a:stretch>
        </p:blipFill>
        <p:spPr>
          <a:xfrm>
            <a:off x="9639300" y="1079500"/>
            <a:ext cx="5257800" cy="812800"/>
          </a:xfrm>
          <a:prstGeom prst="rect">
            <a:avLst/>
          </a:prstGeom>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3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2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8" grpId="2"/>
      <p:bldP build="whole" bldLvl="1" animBg="1" rev="0" advAuto="0" spid="239" grpId="3"/>
      <p:bldP build="whole" bldLvl="1" animBg="1" rev="0" advAuto="0" spid="237" grpId="1"/>
    </p:bldLst>
  </p:timing>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5" name="Shape 735"/>
          <p:cNvSpPr/>
          <p:nvPr>
            <p:ph type="title"/>
          </p:nvPr>
        </p:nvSpPr>
        <p:spPr>
          <a:prstGeom prst="rect">
            <a:avLst/>
          </a:prstGeom>
        </p:spPr>
        <p:txBody>
          <a:bodyPr/>
          <a:lstStyle/>
          <a:p>
            <a:pPr/>
            <a:r>
              <a:t>Outline</a:t>
            </a:r>
          </a:p>
        </p:txBody>
      </p:sp>
      <p:sp>
        <p:nvSpPr>
          <p:cNvPr id="736" name="Shape 736"/>
          <p:cNvSpPr/>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8:30-10:00am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pPr>
            <a:r>
              <a:t>Analysis:  What, Why, How</a:t>
            </a:r>
          </a:p>
          <a:p>
            <a:pPr lvl="1">
              <a:spcBef>
                <a:spcPts val="1000"/>
              </a:spcBef>
              <a:defRPr sz="3000"/>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10:30am-12:00pm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pPr>
            <a:r>
              <a:t>Arrange Tables</a:t>
            </a:r>
          </a:p>
          <a:p>
            <a:pPr lvl="1">
              <a:buClr>
                <a:srgbClr val="000000"/>
              </a:buClr>
              <a:defRPr sz="3000">
                <a:solidFill>
                  <a:schemeClr val="accent5"/>
                </a:solidFill>
              </a:defRPr>
            </a:pPr>
            <a:r>
              <a:t>Arrange Spatial Data </a:t>
            </a:r>
          </a:p>
          <a:p>
            <a:pPr lvl="1">
              <a:buClr>
                <a:srgbClr val="000000"/>
              </a:buClr>
              <a:defRPr sz="3000"/>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1:00-2:30pm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pPr>
            <a:r>
              <a:t>Map Color</a:t>
            </a:r>
          </a:p>
          <a:p>
            <a:pPr lvl="1">
              <a:buClr>
                <a:srgbClr val="000000"/>
              </a:buClr>
              <a:defRPr sz="3000"/>
            </a:pPr>
            <a:r>
              <a:t>Manipulate: Change, Select, Navigate</a:t>
            </a:r>
          </a:p>
          <a:p>
            <a:pPr marL="716279" indent="-259079">
              <a:spcBef>
                <a:spcPts val="800"/>
              </a:spcBef>
              <a:buChar char="–"/>
              <a:defRPr sz="3000"/>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3:00-4:30pm</a:t>
            </a:r>
            <a:br>
              <a:rPr i="1"/>
            </a:br>
            <a:r>
              <a:rPr>
                <a:solidFill>
                  <a:srgbClr val="011993"/>
                </a:solidFill>
                <a:uFill>
                  <a:solidFill>
                    <a:srgbClr val="011993"/>
                  </a:solidFill>
                </a:uFill>
                <a:latin typeface="+mn-lt"/>
                <a:ea typeface="+mn-ea"/>
                <a:cs typeface="+mn-cs"/>
                <a:sym typeface="Rockwell"/>
              </a:rPr>
              <a:t>Guidelines and Examples</a:t>
            </a:r>
          </a:p>
          <a:p>
            <a:pPr lvl="1" marL="1173479" indent="-259079">
              <a:defRPr sz="3000"/>
            </a:pPr>
            <a:r>
              <a:t>Reduce: Filter, Aggregate</a:t>
            </a:r>
          </a:p>
          <a:p>
            <a:pPr lvl="1" marL="1173479" indent="-259079">
              <a:defRPr sz="3000"/>
            </a:pPr>
            <a:r>
              <a:t>Rules of Thumb</a:t>
            </a:r>
          </a:p>
          <a:p>
            <a:pPr lvl="1" marL="1173479" indent="-259079">
              <a:defRPr sz="3000"/>
            </a:pPr>
            <a:r>
              <a:t>Q&amp;A</a:t>
            </a:r>
          </a:p>
        </p:txBody>
      </p:sp>
      <p:sp>
        <p:nvSpPr>
          <p:cNvPr id="737" name="Shape 73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38" name="Shape 738"/>
          <p:cNvSpPr/>
          <p:nvPr/>
        </p:nvSpPr>
        <p:spPr>
          <a:xfrm>
            <a:off x="431800" y="8508999"/>
            <a:ext cx="12115800"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600" u="sng">
                <a:latin typeface="Gill Sans SemiBold"/>
                <a:ea typeface="Gill Sans SemiBold"/>
                <a:cs typeface="Gill Sans SemiBold"/>
                <a:sym typeface="Gill Sans SemiBold"/>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http://www.cs.ubc.ca/~tmm/talks.html#vad16act</a:t>
            </a:r>
          </a:p>
        </p:txBody>
      </p:sp>
      <p:sp>
        <p:nvSpPr>
          <p:cNvPr id="739" name="Shape 739"/>
          <p:cNvSpPr/>
          <p:nvPr/>
        </p:nvSpPr>
        <p:spPr>
          <a:xfrm>
            <a:off x="12509500" y="8508999"/>
            <a:ext cx="315027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600" u="sng">
                <a:latin typeface="Gill Sans SemiBold"/>
                <a:ea typeface="Gill Sans SemiBold"/>
                <a:cs typeface="Gill Sans SemiBold"/>
                <a:sym typeface="Gill Sans SemiBold"/>
              </a:defRPr>
            </a:lvl1pPr>
          </a:lstStyle>
          <a:p>
            <a:pPr>
              <a:defRPr u="none"/>
            </a:pPr>
            <a:r>
              <a:rPr u="sng"/>
              <a:t>@tamaramunzner</a:t>
            </a:r>
          </a:p>
        </p:txBody>
      </p:sp>
    </p:spTree>
  </p:cSld>
  <p:clrMapOvr>
    <a:masterClrMapping/>
  </p:clrMapOvr>
  <p:transition xmlns:p14="http://schemas.microsoft.com/office/powerpoint/2010/main" spd="med" advClick="1" p14:dur="1000"/>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1" name="Shape 74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42" name="Shape 742"/>
          <p:cNvSpPr/>
          <p:nvPr>
            <p:ph type="title"/>
          </p:nvPr>
        </p:nvSpPr>
        <p:spPr>
          <a:prstGeom prst="rect">
            <a:avLst/>
          </a:prstGeom>
        </p:spPr>
        <p:txBody>
          <a:bodyPr/>
          <a:lstStyle/>
          <a:p>
            <a:pPr/>
            <a:r>
              <a:t>Arrange spatial data</a:t>
            </a:r>
          </a:p>
        </p:txBody>
      </p:sp>
      <p:pic>
        <p:nvPicPr>
          <p:cNvPr id="743" name="fig8.1.pdf"/>
          <p:cNvPicPr>
            <a:picLocks noChangeAspect="1"/>
          </p:cNvPicPr>
          <p:nvPr/>
        </p:nvPicPr>
        <p:blipFill>
          <a:blip r:embed="rId2">
            <a:extLst/>
          </a:blip>
          <a:srcRect l="0" t="7441" r="0" b="0"/>
          <a:stretch>
            <a:fillRect/>
          </a:stretch>
        </p:blipFill>
        <p:spPr>
          <a:xfrm>
            <a:off x="441504" y="1041400"/>
            <a:ext cx="10223501" cy="7898001"/>
          </a:xfrm>
          <a:prstGeom prst="rect">
            <a:avLst/>
          </a:prstGeom>
          <a:ln w="12700">
            <a:miter lim="400000"/>
          </a:ln>
        </p:spPr>
      </p:pic>
    </p:spTree>
  </p:cSld>
  <p:clrMapOvr>
    <a:masterClrMapping/>
  </p:clrMapOvr>
  <p:transition xmlns:p14="http://schemas.microsoft.com/office/powerpoint/2010/main" spd="med" advClick="1" p14:dur="1000"/>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5" name="Shape 745"/>
          <p:cNvSpPr/>
          <p:nvPr>
            <p:ph type="title"/>
          </p:nvPr>
        </p:nvSpPr>
        <p:spPr>
          <a:prstGeom prst="rect">
            <a:avLst/>
          </a:prstGeom>
        </p:spPr>
        <p:txBody>
          <a:bodyPr/>
          <a:lstStyle/>
          <a:p>
            <a:pPr/>
            <a:r>
              <a:t>Idiom: </a:t>
            </a:r>
            <a:r>
              <a:rPr b="1">
                <a:latin typeface="+mn-lt"/>
                <a:ea typeface="+mn-ea"/>
                <a:cs typeface="+mn-cs"/>
                <a:sym typeface="Rockwell"/>
              </a:rPr>
              <a:t>choropleth map</a:t>
            </a:r>
          </a:p>
        </p:txBody>
      </p:sp>
      <p:sp>
        <p:nvSpPr>
          <p:cNvPr id="746" name="Shape 746"/>
          <p:cNvSpPr/>
          <p:nvPr>
            <p:ph type="body" idx="1"/>
          </p:nvPr>
        </p:nvSpPr>
        <p:spPr>
          <a:xfrm>
            <a:off x="419100" y="1104900"/>
            <a:ext cx="9537700" cy="8039100"/>
          </a:xfrm>
          <a:prstGeom prst="rect">
            <a:avLst/>
          </a:prstGeom>
        </p:spPr>
        <p:txBody>
          <a:bodyPr/>
          <a:lstStyle/>
          <a:p>
            <a:pPr marL="793376" indent="-336176"/>
            <a:r>
              <a:rPr i="1">
                <a:latin typeface="Gill Sans SemiBold"/>
                <a:ea typeface="Gill Sans SemiBold"/>
                <a:cs typeface="Gill Sans SemiBold"/>
                <a:sym typeface="Gill Sans SemiBold"/>
              </a:rPr>
              <a:t>use</a:t>
            </a:r>
            <a:r>
              <a:t> given spatial data</a:t>
            </a:r>
          </a:p>
          <a:p>
            <a:pPr lvl="1" marL="1173480" indent="-259080"/>
            <a:r>
              <a:t>when central task is understanding spatial relationships</a:t>
            </a:r>
          </a:p>
          <a:p>
            <a:pPr marL="793376" indent="-336176"/>
            <a:r>
              <a:t>data</a:t>
            </a:r>
          </a:p>
          <a:p>
            <a:pPr lvl="1" marL="1173480" indent="-259080"/>
            <a:r>
              <a:t>geographic geometry</a:t>
            </a:r>
          </a:p>
          <a:p>
            <a:pPr lvl="1" marL="1173480" indent="-259080"/>
            <a:r>
              <a:t>table with 1 quant attribute per region</a:t>
            </a:r>
          </a:p>
          <a:p>
            <a:pPr marL="793376" indent="-336176"/>
            <a:r>
              <a:t>encoding</a:t>
            </a:r>
          </a:p>
          <a:p>
            <a:pPr lvl="1" marL="1173480" indent="-259080"/>
            <a:r>
              <a:t>use given geometry for area mark boundaries</a:t>
            </a:r>
          </a:p>
          <a:p>
            <a:pPr lvl="1" marL="1173480" indent="-259080"/>
            <a:r>
              <a:t>sequential segmented colormap </a:t>
            </a:r>
            <a:r>
              <a:rPr i="1"/>
              <a:t>[more later]</a:t>
            </a:r>
          </a:p>
        </p:txBody>
      </p:sp>
      <p:sp>
        <p:nvSpPr>
          <p:cNvPr id="747" name="Shape 74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8" name="blocks-choropleth-4060606.pdf"/>
          <p:cNvPicPr>
            <a:picLocks noChangeAspect="1"/>
          </p:cNvPicPr>
          <p:nvPr/>
        </p:nvPicPr>
        <p:blipFill>
          <a:blip r:embed="rId2">
            <a:extLst/>
          </a:blip>
          <a:stretch>
            <a:fillRect/>
          </a:stretch>
        </p:blipFill>
        <p:spPr>
          <a:xfrm>
            <a:off x="9817100" y="609600"/>
            <a:ext cx="6184900" cy="3889590"/>
          </a:xfrm>
          <a:prstGeom prst="rect">
            <a:avLst/>
          </a:prstGeom>
          <a:ln w="12700">
            <a:miter lim="400000"/>
          </a:ln>
        </p:spPr>
      </p:pic>
      <p:sp>
        <p:nvSpPr>
          <p:cNvPr id="749" name="Shape 749"/>
          <p:cNvSpPr/>
          <p:nvPr/>
        </p:nvSpPr>
        <p:spPr>
          <a:xfrm>
            <a:off x="9918700" y="4965700"/>
            <a:ext cx="3314700" cy="31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u="sng">
                <a:uFill>
                  <a:solidFill>
                    <a:srgbClr val="000000"/>
                  </a:solidFill>
                </a:uFill>
                <a:hlinkClick r:id="rId3" invalidUrl="" action="" tgtFrame="" tooltip="" history="1" highlightClick="0" endSnd="0"/>
              </a:defRPr>
            </a:lvl1pPr>
          </a:lstStyle>
          <a:p>
            <a:pPr>
              <a:defRPr u="none"/>
            </a:pPr>
            <a:r>
              <a:rPr u="sng">
                <a:hlinkClick r:id="rId3" invalidUrl="" action="" tgtFrame="" tooltip="" history="1" highlightClick="0" endSnd="0"/>
              </a:rPr>
              <a:t>http://bl.ocks.org/mbostock/4060606</a:t>
            </a:r>
          </a:p>
        </p:txBody>
      </p:sp>
    </p:spTree>
  </p:cSld>
  <p:clrMapOvr>
    <a:masterClrMapping/>
  </p:clrMapOvr>
  <p:transition xmlns:p14="http://schemas.microsoft.com/office/powerpoint/2010/main" spd="med" advClick="1" p14:dur="1000"/>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1" name="Shape 751"/>
          <p:cNvSpPr/>
          <p:nvPr>
            <p:ph type="title"/>
          </p:nvPr>
        </p:nvSpPr>
        <p:spPr>
          <a:prstGeom prst="rect">
            <a:avLst/>
          </a:prstGeom>
        </p:spPr>
        <p:txBody>
          <a:bodyPr/>
          <a:lstStyle/>
          <a:p>
            <a:pPr/>
            <a:r>
              <a:t>Beware: Population maps trickiness!</a:t>
            </a:r>
          </a:p>
        </p:txBody>
      </p:sp>
      <p:sp>
        <p:nvSpPr>
          <p:cNvPr id="752" name="Shape 75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53" name="Shape 753"/>
          <p:cNvSpPr/>
          <p:nvPr/>
        </p:nvSpPr>
        <p:spPr>
          <a:xfrm>
            <a:off x="469900" y="4076700"/>
            <a:ext cx="9055100" cy="990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800">
                <a:uFill>
                  <a:solidFill>
                    <a:srgbClr val="000000"/>
                  </a:solidFill>
                </a:uFill>
                <a:hlinkClick r:id="rId2" invalidUrl="" action="" tgtFrame="" tooltip="" history="1" highlightClick="0" endSnd="0"/>
              </a:defRPr>
            </a:lvl1pPr>
          </a:lstStyle>
          <a:p>
            <a:pPr/>
            <a:r>
              <a:rPr>
                <a:hlinkClick r:id="rId2" invalidUrl="" action="" tgtFrame="" tooltip="" history="1" highlightClick="0" endSnd="0"/>
              </a:rPr>
              <a:t>[ https://xkcd.com/1138 ]</a:t>
            </a:r>
          </a:p>
        </p:txBody>
      </p:sp>
      <p:pic>
        <p:nvPicPr>
          <p:cNvPr id="754" name="droppedImage.png"/>
          <p:cNvPicPr>
            <a:picLocks noChangeAspect="1"/>
          </p:cNvPicPr>
          <p:nvPr/>
        </p:nvPicPr>
        <p:blipFill>
          <a:blip r:embed="rId3">
            <a:extLst/>
          </a:blip>
          <a:stretch>
            <a:fillRect/>
          </a:stretch>
        </p:blipFill>
        <p:spPr>
          <a:xfrm>
            <a:off x="4723696" y="1447800"/>
            <a:ext cx="6795204" cy="7366000"/>
          </a:xfrm>
          <a:prstGeom prst="rect">
            <a:avLst/>
          </a:prstGeom>
          <a:ln w="12700">
            <a:miter lim="400000"/>
          </a:ln>
        </p:spPr>
      </p:pic>
    </p:spTree>
  </p:cSld>
  <p:clrMapOvr>
    <a:masterClrMapping/>
  </p:clrMapOvr>
  <p:transition xmlns:p14="http://schemas.microsoft.com/office/powerpoint/2010/main" spd="med" advClick="1" p14:dur="1000"/>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6" name="Shape 756"/>
          <p:cNvSpPr/>
          <p:nvPr>
            <p:ph type="title"/>
          </p:nvPr>
        </p:nvSpPr>
        <p:spPr>
          <a:prstGeom prst="rect">
            <a:avLst/>
          </a:prstGeom>
        </p:spPr>
        <p:txBody>
          <a:bodyPr/>
          <a:lstStyle/>
          <a:p>
            <a:pPr/>
            <a:r>
              <a:t>Idiom: </a:t>
            </a:r>
            <a:r>
              <a:rPr b="1">
                <a:latin typeface="+mn-lt"/>
                <a:ea typeface="+mn-ea"/>
                <a:cs typeface="+mn-cs"/>
                <a:sym typeface="Rockwell"/>
              </a:rPr>
              <a:t>topographic map</a:t>
            </a:r>
          </a:p>
        </p:txBody>
      </p:sp>
      <p:sp>
        <p:nvSpPr>
          <p:cNvPr id="757" name="Shape 757"/>
          <p:cNvSpPr/>
          <p:nvPr>
            <p:ph type="body" sz="half" idx="1"/>
          </p:nvPr>
        </p:nvSpPr>
        <p:spPr>
          <a:xfrm>
            <a:off x="419100" y="1104900"/>
            <a:ext cx="6311900" cy="7416800"/>
          </a:xfrm>
          <a:prstGeom prst="rect">
            <a:avLst/>
          </a:prstGeom>
        </p:spPr>
        <p:txBody>
          <a:bodyPr/>
          <a:lstStyle/>
          <a:p>
            <a:pPr marL="793376" indent="-336176"/>
            <a:r>
              <a:t>data</a:t>
            </a:r>
          </a:p>
          <a:p>
            <a:pPr lvl="1" marL="1173480" indent="-259080"/>
            <a:r>
              <a:t>geographic geometry</a:t>
            </a:r>
          </a:p>
          <a:p>
            <a:pPr lvl="1" marL="1173480" indent="-259080"/>
            <a:r>
              <a:t>scalar spatial field</a:t>
            </a:r>
          </a:p>
          <a:p>
            <a:pPr lvl="2" marL="1635369" indent="-263769"/>
            <a:r>
              <a:t>1 quant attribute per grid cell</a:t>
            </a:r>
          </a:p>
          <a:p>
            <a:pPr marL="793376" indent="-336176"/>
            <a:r>
              <a:t>derived data</a:t>
            </a:r>
          </a:p>
          <a:p>
            <a:pPr lvl="1" marL="1173480" indent="-259080"/>
            <a:r>
              <a:t>isoline geometry</a:t>
            </a:r>
          </a:p>
          <a:p>
            <a:pPr lvl="2" marL="1635369" indent="-263769"/>
            <a:r>
              <a:t>isocontours computed for specific levels of scalar values </a:t>
            </a:r>
          </a:p>
        </p:txBody>
      </p:sp>
      <p:sp>
        <p:nvSpPr>
          <p:cNvPr id="758" name="Shape 75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59" name="Shape 759"/>
          <p:cNvSpPr/>
          <p:nvPr/>
        </p:nvSpPr>
        <p:spPr>
          <a:xfrm>
            <a:off x="7010400" y="8140700"/>
            <a:ext cx="5207000" cy="31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u="sng">
                <a:uFill>
                  <a:solidFill>
                    <a:srgbClr val="000000"/>
                  </a:solidFill>
                </a:uFill>
                <a:hlinkClick r:id="rId2" invalidUrl="" action="" tgtFrame="" tooltip="" history="1" highlightClick="0" endSnd="0"/>
              </a:defRPr>
            </a:lvl1pPr>
          </a:lstStyle>
          <a:p>
            <a:pPr>
              <a:defRPr u="none"/>
            </a:pPr>
            <a:r>
              <a:rPr u="sng">
                <a:hlinkClick r:id="rId2" invalidUrl="" action="" tgtFrame="" tooltip="" history="1" highlightClick="0" endSnd="0"/>
              </a:rPr>
              <a:t>Land Information New Zealand Data Service</a:t>
            </a:r>
          </a:p>
        </p:txBody>
      </p:sp>
      <p:pic>
        <p:nvPicPr>
          <p:cNvPr id="760" name="topomap-linz-blue.png"/>
          <p:cNvPicPr>
            <a:picLocks noChangeAspect="1"/>
          </p:cNvPicPr>
          <p:nvPr/>
        </p:nvPicPr>
        <p:blipFill>
          <a:blip r:embed="rId3">
            <a:extLst/>
          </a:blip>
          <a:srcRect l="53155" t="28672" r="0" b="0"/>
          <a:stretch>
            <a:fillRect/>
          </a:stretch>
        </p:blipFill>
        <p:spPr>
          <a:xfrm>
            <a:off x="7035800" y="1244600"/>
            <a:ext cx="8719258" cy="6717511"/>
          </a:xfrm>
          <a:prstGeom prst="rect">
            <a:avLst/>
          </a:prstGeom>
          <a:ln w="12700">
            <a:miter lim="400000"/>
          </a:ln>
        </p:spPr>
      </p:pic>
    </p:spTree>
  </p:cSld>
  <p:clrMapOvr>
    <a:masterClrMapping/>
  </p:clrMapOvr>
  <p:transition xmlns:p14="http://schemas.microsoft.com/office/powerpoint/2010/main" spd="med" advClick="1" p14:dur="1000"/>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2" name="Shape 762"/>
          <p:cNvSpPr/>
          <p:nvPr>
            <p:ph type="title"/>
          </p:nvPr>
        </p:nvSpPr>
        <p:spPr>
          <a:prstGeom prst="rect">
            <a:avLst/>
          </a:prstGeom>
        </p:spPr>
        <p:txBody>
          <a:bodyPr/>
          <a:lstStyle/>
          <a:p>
            <a:pPr/>
            <a:r>
              <a:t>Idioms: </a:t>
            </a:r>
            <a:r>
              <a:rPr b="1">
                <a:latin typeface="+mn-lt"/>
                <a:ea typeface="+mn-ea"/>
                <a:cs typeface="+mn-cs"/>
                <a:sym typeface="Rockwell"/>
              </a:rPr>
              <a:t>isosurfaces, direct volume rendering</a:t>
            </a:r>
          </a:p>
        </p:txBody>
      </p:sp>
      <p:sp>
        <p:nvSpPr>
          <p:cNvPr id="763" name="Shape 763"/>
          <p:cNvSpPr/>
          <p:nvPr>
            <p:ph type="body" idx="1"/>
          </p:nvPr>
        </p:nvSpPr>
        <p:spPr>
          <a:xfrm>
            <a:off x="419100" y="1104900"/>
            <a:ext cx="8343900" cy="7416800"/>
          </a:xfrm>
          <a:prstGeom prst="rect">
            <a:avLst/>
          </a:prstGeom>
        </p:spPr>
        <p:txBody>
          <a:bodyPr/>
          <a:lstStyle/>
          <a:p>
            <a:pPr marL="793376" indent="-336176"/>
            <a:r>
              <a:t>data</a:t>
            </a:r>
          </a:p>
          <a:p>
            <a:pPr lvl="1" marL="1173480" indent="-259080"/>
            <a:r>
              <a:t>scalar spatial field</a:t>
            </a:r>
          </a:p>
          <a:p>
            <a:pPr lvl="2" marL="1635369" indent="-263769"/>
            <a:r>
              <a:t>1 quant attribute per grid cell</a:t>
            </a:r>
          </a:p>
          <a:p>
            <a:pPr marL="793376" indent="-336176"/>
            <a:r>
              <a:t>task</a:t>
            </a:r>
          </a:p>
          <a:p>
            <a:pPr lvl="1" marL="1173480" indent="-259080"/>
            <a:r>
              <a:t>shape understanding, spatial relationships</a:t>
            </a:r>
          </a:p>
          <a:p>
            <a:pPr marL="793376" indent="-336176"/>
            <a:r>
              <a:t>isosurface</a:t>
            </a:r>
          </a:p>
          <a:p>
            <a:pPr lvl="1" marL="1173480" indent="-259080"/>
            <a:r>
              <a:t>derived data: isocontours computed for specific levels of scalar values</a:t>
            </a:r>
          </a:p>
          <a:p>
            <a:pPr marL="793376" indent="-336176"/>
            <a:r>
              <a:t>direct volume rendering</a:t>
            </a:r>
          </a:p>
          <a:p>
            <a:pPr lvl="1" marL="1173480" indent="-259080"/>
            <a:r>
              <a:t>transfer function maps scalar values to color, opacity</a:t>
            </a:r>
          </a:p>
          <a:p>
            <a:pPr lvl="2" marL="1635369" indent="-263769"/>
            <a:r>
              <a:t>no derived geometry</a:t>
            </a:r>
          </a:p>
        </p:txBody>
      </p:sp>
      <p:sp>
        <p:nvSpPr>
          <p:cNvPr id="764" name="Shape 76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5" name="kniss-thesis-tooth-multisurf-fig2-1-b.png"/>
          <p:cNvPicPr>
            <a:picLocks noChangeAspect="1"/>
          </p:cNvPicPr>
          <p:nvPr/>
        </p:nvPicPr>
        <p:blipFill>
          <a:blip r:embed="rId2">
            <a:extLst/>
          </a:blip>
          <a:stretch>
            <a:fillRect/>
          </a:stretch>
        </p:blipFill>
        <p:spPr>
          <a:xfrm>
            <a:off x="10807700" y="880757"/>
            <a:ext cx="4546600" cy="3531595"/>
          </a:xfrm>
          <a:prstGeom prst="rect">
            <a:avLst/>
          </a:prstGeom>
          <a:ln w="12700">
            <a:miter lim="400000"/>
          </a:ln>
        </p:spPr>
      </p:pic>
      <p:sp>
        <p:nvSpPr>
          <p:cNvPr id="766" name="Shape 766"/>
          <p:cNvSpPr/>
          <p:nvPr/>
        </p:nvSpPr>
        <p:spPr>
          <a:xfrm>
            <a:off x="10033000" y="4445000"/>
            <a:ext cx="5676900" cy="927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hlinkClick r:id="rId3" invalidUrl="" action="" tgtFrame="" tooltip="" history="1" highlightClick="0" endSnd="0"/>
              </a:defRPr>
            </a:lvl1pPr>
          </a:lstStyle>
          <a:p>
            <a:pPr/>
            <a:r>
              <a:rPr>
                <a:hlinkClick r:id="rId3" invalidUrl="" action="" tgtFrame="" tooltip="" history="1" highlightClick="0" endSnd="0"/>
              </a:rPr>
              <a:t>[Interactive Volume Rendering Techniques. Kniss. Master’s thesis, University of Utah Computer Science, 2002.]</a:t>
            </a:r>
          </a:p>
        </p:txBody>
      </p:sp>
      <p:sp>
        <p:nvSpPr>
          <p:cNvPr id="767" name="Shape 767"/>
          <p:cNvSpPr/>
          <p:nvPr/>
        </p:nvSpPr>
        <p:spPr>
          <a:xfrm>
            <a:off x="1130300" y="8432800"/>
            <a:ext cx="10337800"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1700">
                <a:uFill>
                  <a:solidFill>
                    <a:srgbClr val="000000"/>
                  </a:solidFill>
                </a:uFill>
              </a:defRPr>
            </a:pPr>
            <a:r>
              <a:t>[</a:t>
            </a:r>
            <a:r>
              <a:rPr>
                <a:hlinkClick r:id="rId3" invalidUrl="" action="" tgtFrame="" tooltip="" history="1" highlightClick="0" endSnd="0"/>
              </a:rPr>
              <a:t>Multidimensional Transfer Functions for Volume Rendering. Kniss, Kindlmann, and Hansen.  In The Visualization Handbook, edited by Charles Hansen and Christopher Johnson, pp. 189–210. Elsevier, 2005.]</a:t>
            </a:r>
          </a:p>
        </p:txBody>
      </p:sp>
      <p:pic>
        <p:nvPicPr>
          <p:cNvPr id="768" name="kniss-thesis-fig4-1c.pdf"/>
          <p:cNvPicPr>
            <a:picLocks noChangeAspect="1"/>
          </p:cNvPicPr>
          <p:nvPr/>
        </p:nvPicPr>
        <p:blipFill>
          <a:blip r:embed="rId4">
            <a:extLst/>
          </a:blip>
          <a:stretch>
            <a:fillRect/>
          </a:stretch>
        </p:blipFill>
        <p:spPr>
          <a:xfrm>
            <a:off x="11137900" y="5080000"/>
            <a:ext cx="3467100" cy="3898900"/>
          </a:xfrm>
          <a:prstGeom prst="rect">
            <a:avLst/>
          </a:prstGeom>
          <a:ln w="12700">
            <a:miter lim="400000"/>
          </a:ln>
        </p:spPr>
      </p:pic>
    </p:spTree>
  </p:cSld>
  <p:clrMapOvr>
    <a:masterClrMapping/>
  </p:clrMapOvr>
  <p:transition xmlns:p14="http://schemas.microsoft.com/office/powerpoint/2010/main" spd="med" advClick="1" p14:dur="1000"/>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0" name="Shape 770"/>
          <p:cNvSpPr/>
          <p:nvPr>
            <p:ph type="title"/>
          </p:nvPr>
        </p:nvSpPr>
        <p:spPr>
          <a:prstGeom prst="rect">
            <a:avLst/>
          </a:prstGeom>
        </p:spPr>
        <p:txBody>
          <a:bodyPr/>
          <a:lstStyle/>
          <a:p>
            <a:pPr/>
            <a:r>
              <a:t>Vector and tensor fields</a:t>
            </a:r>
          </a:p>
        </p:txBody>
      </p:sp>
      <p:sp>
        <p:nvSpPr>
          <p:cNvPr id="771" name="Shape 771"/>
          <p:cNvSpPr/>
          <p:nvPr>
            <p:ph type="body" idx="1"/>
          </p:nvPr>
        </p:nvSpPr>
        <p:spPr>
          <a:prstGeom prst="rect">
            <a:avLst/>
          </a:prstGeom>
        </p:spPr>
        <p:txBody>
          <a:bodyPr/>
          <a:lstStyle/>
          <a:p>
            <a:pPr marL="776567" indent="-319367">
              <a:defRPr sz="3800"/>
            </a:pPr>
            <a:r>
              <a:t>data</a:t>
            </a:r>
          </a:p>
          <a:p>
            <a:pPr lvl="1" marL="1158239" indent="-243839">
              <a:defRPr sz="3200"/>
            </a:pPr>
            <a:r>
              <a:t>many attribs per cell</a:t>
            </a:r>
          </a:p>
          <a:p>
            <a:pPr marL="776567" indent="-319367">
              <a:defRPr sz="3800"/>
            </a:pPr>
            <a:r>
              <a:t>idiom families</a:t>
            </a:r>
          </a:p>
          <a:p>
            <a:pPr lvl="1" marL="1158239" indent="-243839">
              <a:defRPr sz="3200">
                <a:latin typeface="+mn-lt"/>
                <a:ea typeface="+mn-ea"/>
                <a:cs typeface="+mn-cs"/>
                <a:sym typeface="Rockwell"/>
              </a:defRPr>
            </a:pPr>
            <a:r>
              <a:t>flow glyphs</a:t>
            </a:r>
          </a:p>
          <a:p>
            <a:pPr lvl="2" marL="1617784" indent="-246184">
              <a:defRPr sz="2800"/>
            </a:pPr>
            <a:r>
              <a:t>purely local</a:t>
            </a:r>
          </a:p>
          <a:p>
            <a:pPr lvl="1" marL="1158239" indent="-243839">
              <a:defRPr sz="3200">
                <a:latin typeface="+mn-lt"/>
                <a:ea typeface="+mn-ea"/>
                <a:cs typeface="+mn-cs"/>
                <a:sym typeface="Rockwell"/>
              </a:defRPr>
            </a:pPr>
            <a:r>
              <a:t>geometric flow</a:t>
            </a:r>
          </a:p>
          <a:p>
            <a:pPr lvl="2" marL="1617784" indent="-246184">
              <a:defRPr sz="2800"/>
            </a:pPr>
            <a:r>
              <a:t>derived data from tracing particle trajectories</a:t>
            </a:r>
          </a:p>
          <a:p>
            <a:pPr lvl="2" marL="1617784" indent="-246184">
              <a:defRPr sz="2800"/>
            </a:pPr>
            <a:r>
              <a:t>sparse set of seed points</a:t>
            </a:r>
          </a:p>
          <a:p>
            <a:pPr lvl="1" marL="1158239" indent="-243839">
              <a:defRPr sz="3200">
                <a:latin typeface="+mn-lt"/>
                <a:ea typeface="+mn-ea"/>
                <a:cs typeface="+mn-cs"/>
                <a:sym typeface="Rockwell"/>
              </a:defRPr>
            </a:pPr>
            <a:r>
              <a:t>texture flow</a:t>
            </a:r>
          </a:p>
          <a:p>
            <a:pPr lvl="2" marL="1617784" indent="-246184">
              <a:defRPr sz="2800"/>
            </a:pPr>
            <a:r>
              <a:t>derived data, dense seeds</a:t>
            </a:r>
          </a:p>
          <a:p>
            <a:pPr lvl="1" marL="1158239" indent="-243839">
              <a:defRPr sz="3200">
                <a:latin typeface="+mn-lt"/>
                <a:ea typeface="+mn-ea"/>
                <a:cs typeface="+mn-cs"/>
                <a:sym typeface="Rockwell"/>
              </a:defRPr>
            </a:pPr>
            <a:r>
              <a:t>feature flow</a:t>
            </a:r>
          </a:p>
          <a:p>
            <a:pPr lvl="2" marL="1617784" indent="-246184">
              <a:defRPr sz="2800"/>
            </a:pPr>
            <a:r>
              <a:t>global computation to detect features</a:t>
            </a:r>
          </a:p>
          <a:p>
            <a:pPr lvl="3" marL="2039815" indent="-211015">
              <a:defRPr sz="2400"/>
            </a:pPr>
            <a:r>
              <a:t>encoded with one of methods above</a:t>
            </a:r>
          </a:p>
        </p:txBody>
      </p:sp>
      <p:sp>
        <p:nvSpPr>
          <p:cNvPr id="772" name="Shape 77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3" name="Laidlaw-2005-fig1.png"/>
          <p:cNvPicPr>
            <a:picLocks noChangeAspect="1"/>
          </p:cNvPicPr>
          <p:nvPr/>
        </p:nvPicPr>
        <p:blipFill>
          <a:blip r:embed="rId3">
            <a:extLst/>
          </a:blip>
          <a:stretch>
            <a:fillRect/>
          </a:stretch>
        </p:blipFill>
        <p:spPr>
          <a:xfrm>
            <a:off x="8395239" y="215900"/>
            <a:ext cx="6882861" cy="5054600"/>
          </a:xfrm>
          <a:prstGeom prst="rect">
            <a:avLst/>
          </a:prstGeom>
          <a:ln w="12700">
            <a:miter lim="400000"/>
          </a:ln>
        </p:spPr>
      </p:pic>
      <p:sp>
        <p:nvSpPr>
          <p:cNvPr id="774" name="Shape 774"/>
          <p:cNvSpPr/>
          <p:nvPr/>
        </p:nvSpPr>
        <p:spPr>
          <a:xfrm>
            <a:off x="8394700" y="5473700"/>
            <a:ext cx="7416800"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[Comparing 2D vector field visualization methods: A user study. Laidlaw et al. IEEE Trans. Visualization and Computer Graphics (TVCG) 11:1 (2005), 59–70.]</a:t>
            </a:r>
          </a:p>
        </p:txBody>
      </p:sp>
      <p:pic>
        <p:nvPicPr>
          <p:cNvPr id="775" name="criticalpoints-tricoche-fig1.pdf"/>
          <p:cNvPicPr>
            <a:picLocks noChangeAspect="1"/>
          </p:cNvPicPr>
          <p:nvPr/>
        </p:nvPicPr>
        <p:blipFill>
          <a:blip r:embed="rId4">
            <a:extLst/>
          </a:blip>
          <a:stretch>
            <a:fillRect/>
          </a:stretch>
        </p:blipFill>
        <p:spPr>
          <a:xfrm>
            <a:off x="8399350" y="6578600"/>
            <a:ext cx="7330405" cy="1358900"/>
          </a:xfrm>
          <a:prstGeom prst="rect">
            <a:avLst/>
          </a:prstGeom>
          <a:ln w="12700">
            <a:miter lim="400000"/>
          </a:ln>
        </p:spPr>
      </p:pic>
      <p:sp>
        <p:nvSpPr>
          <p:cNvPr id="776" name="Shape 776"/>
          <p:cNvSpPr/>
          <p:nvPr/>
        </p:nvSpPr>
        <p:spPr>
          <a:xfrm>
            <a:off x="8394700" y="8369300"/>
            <a:ext cx="7416800"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[Topology tracking for the visualization of time-dependent two-dimensional flows. Tricoche, Wischgoll, Scheuermann, and Hagen. Computers &amp; Graphics 26:2 (2002), 249–257.]</a:t>
            </a:r>
          </a:p>
        </p:txBody>
      </p:sp>
    </p:spTree>
  </p:cSld>
  <p:clrMapOvr>
    <a:masterClrMapping/>
  </p:clrMapOvr>
  <p:transition xmlns:p14="http://schemas.microsoft.com/office/powerpoint/2010/main" spd="med" advClick="1" p14:dur="1000"/>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0" name="Shape 780"/>
          <p:cNvSpPr/>
          <p:nvPr>
            <p:ph type="title"/>
          </p:nvPr>
        </p:nvSpPr>
        <p:spPr>
          <a:prstGeom prst="rect">
            <a:avLst/>
          </a:prstGeom>
        </p:spPr>
        <p:txBody>
          <a:bodyPr/>
          <a:lstStyle/>
          <a:p>
            <a:pPr/>
            <a:r>
              <a:t>Vector fields</a:t>
            </a:r>
          </a:p>
        </p:txBody>
      </p:sp>
      <p:sp>
        <p:nvSpPr>
          <p:cNvPr id="781" name="Shape 781"/>
          <p:cNvSpPr/>
          <p:nvPr>
            <p:ph type="body" idx="1"/>
          </p:nvPr>
        </p:nvSpPr>
        <p:spPr>
          <a:prstGeom prst="rect">
            <a:avLst/>
          </a:prstGeom>
        </p:spPr>
        <p:txBody>
          <a:bodyPr/>
          <a:lstStyle/>
          <a:p>
            <a:pPr marL="776567" indent="-319367">
              <a:defRPr sz="3800"/>
            </a:pPr>
            <a:r>
              <a:t>empirical study tasks</a:t>
            </a:r>
          </a:p>
          <a:p>
            <a:pPr lvl="1" marL="1158239" indent="-243839">
              <a:defRPr sz="3200"/>
            </a:pPr>
            <a:r>
              <a:t>finding critical points, identifying their types</a:t>
            </a:r>
          </a:p>
          <a:p>
            <a:pPr lvl="1" marL="1158239" indent="-243839">
              <a:defRPr sz="3200"/>
            </a:pPr>
            <a:r>
              <a:t>identifying what type of critical point is at a specific location</a:t>
            </a:r>
          </a:p>
          <a:p>
            <a:pPr lvl="1" marL="1158239" indent="-243839">
              <a:defRPr sz="3200"/>
            </a:pPr>
            <a:r>
              <a:t>predicting where a particle starting at a specified point will end up (advection)</a:t>
            </a:r>
          </a:p>
        </p:txBody>
      </p:sp>
      <p:sp>
        <p:nvSpPr>
          <p:cNvPr id="782" name="Shape 78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3" name="Laidlaw-2005-fig1.png"/>
          <p:cNvPicPr>
            <a:picLocks noChangeAspect="1"/>
          </p:cNvPicPr>
          <p:nvPr/>
        </p:nvPicPr>
        <p:blipFill>
          <a:blip r:embed="rId3">
            <a:extLst/>
          </a:blip>
          <a:stretch>
            <a:fillRect/>
          </a:stretch>
        </p:blipFill>
        <p:spPr>
          <a:xfrm>
            <a:off x="8395239" y="215900"/>
            <a:ext cx="6882861" cy="5054600"/>
          </a:xfrm>
          <a:prstGeom prst="rect">
            <a:avLst/>
          </a:prstGeom>
          <a:ln w="12700">
            <a:miter lim="400000"/>
          </a:ln>
        </p:spPr>
      </p:pic>
      <p:sp>
        <p:nvSpPr>
          <p:cNvPr id="784" name="Shape 784"/>
          <p:cNvSpPr/>
          <p:nvPr/>
        </p:nvSpPr>
        <p:spPr>
          <a:xfrm>
            <a:off x="8394700" y="5473700"/>
            <a:ext cx="7416800"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[Comparing 2D vector field visualization methods: A user study. Laidlaw et al. IEEE Trans. Visualization and Computer Graphics (TVCG) 11:1 (2005), 59–70.]</a:t>
            </a:r>
          </a:p>
        </p:txBody>
      </p:sp>
      <p:pic>
        <p:nvPicPr>
          <p:cNvPr id="785" name="criticalpoints-tricoche-fig1.pdf"/>
          <p:cNvPicPr>
            <a:picLocks noChangeAspect="1"/>
          </p:cNvPicPr>
          <p:nvPr/>
        </p:nvPicPr>
        <p:blipFill>
          <a:blip r:embed="rId4">
            <a:extLst/>
          </a:blip>
          <a:stretch>
            <a:fillRect/>
          </a:stretch>
        </p:blipFill>
        <p:spPr>
          <a:xfrm>
            <a:off x="8399350" y="6578600"/>
            <a:ext cx="7330405" cy="1358900"/>
          </a:xfrm>
          <a:prstGeom prst="rect">
            <a:avLst/>
          </a:prstGeom>
          <a:ln w="12700">
            <a:miter lim="400000"/>
          </a:ln>
        </p:spPr>
      </p:pic>
      <p:sp>
        <p:nvSpPr>
          <p:cNvPr id="786" name="Shape 786"/>
          <p:cNvSpPr/>
          <p:nvPr/>
        </p:nvSpPr>
        <p:spPr>
          <a:xfrm>
            <a:off x="8394700" y="8369300"/>
            <a:ext cx="7416800"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[Topology tracking for the visualization of time-dependent two-dimensional flows. Tricoche, Wischgoll, Scheuermann, and Hagen. Computers &amp; Graphics 26:2 (2002), 249–257.]</a:t>
            </a:r>
          </a:p>
        </p:txBody>
      </p:sp>
    </p:spTree>
  </p:cSld>
  <p:clrMapOvr>
    <a:masterClrMapping/>
  </p:clrMapOvr>
  <p:transition xmlns:p14="http://schemas.microsoft.com/office/powerpoint/2010/main" spd="med" advClick="1" p14:dur="1000"/>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0" name="Shape 790"/>
          <p:cNvSpPr/>
          <p:nvPr>
            <p:ph type="title"/>
          </p:nvPr>
        </p:nvSpPr>
        <p:spPr>
          <a:prstGeom prst="rect">
            <a:avLst/>
          </a:prstGeom>
        </p:spPr>
        <p:txBody>
          <a:bodyPr/>
          <a:lstStyle/>
          <a:p>
            <a:pPr/>
            <a:r>
              <a:t>Idiom: </a:t>
            </a:r>
            <a:r>
              <a:rPr b="1">
                <a:latin typeface="+mn-lt"/>
                <a:ea typeface="+mn-ea"/>
                <a:cs typeface="+mn-cs"/>
                <a:sym typeface="Rockwell"/>
              </a:rPr>
              <a:t>similarity-clustered streamlines</a:t>
            </a:r>
          </a:p>
        </p:txBody>
      </p:sp>
      <p:sp>
        <p:nvSpPr>
          <p:cNvPr id="791" name="Shape 791"/>
          <p:cNvSpPr/>
          <p:nvPr>
            <p:ph type="body" idx="1"/>
          </p:nvPr>
        </p:nvSpPr>
        <p:spPr>
          <a:prstGeom prst="rect">
            <a:avLst/>
          </a:prstGeom>
        </p:spPr>
        <p:txBody>
          <a:bodyPr/>
          <a:lstStyle/>
          <a:p>
            <a:pPr marL="768163" indent="-310963">
              <a:defRPr sz="3700"/>
            </a:pPr>
            <a:r>
              <a:t>data</a:t>
            </a:r>
          </a:p>
          <a:p>
            <a:pPr lvl="1" marL="1150619" indent="-236219">
              <a:defRPr sz="3100"/>
            </a:pPr>
            <a:r>
              <a:t>3D vector field</a:t>
            </a:r>
          </a:p>
          <a:p>
            <a:pPr marL="768163" indent="-310963">
              <a:defRPr sz="3700"/>
            </a:pPr>
            <a:r>
              <a:t>derived data (from field)</a:t>
            </a:r>
          </a:p>
          <a:p>
            <a:pPr lvl="1" marL="1150619" indent="-236219">
              <a:defRPr sz="3100"/>
            </a:pPr>
            <a:r>
              <a:t>streamlines: trajectory particle will follow</a:t>
            </a:r>
          </a:p>
          <a:p>
            <a:pPr marL="768163" indent="-310963">
              <a:defRPr sz="3700"/>
            </a:pPr>
            <a:r>
              <a:t>derived data (per streamline)</a:t>
            </a:r>
          </a:p>
          <a:p>
            <a:pPr lvl="1" marL="1150619" indent="-236219">
              <a:defRPr sz="3100"/>
            </a:pPr>
            <a:r>
              <a:t>curvature, torsion, tortuosity</a:t>
            </a:r>
          </a:p>
          <a:p>
            <a:pPr lvl="1" marL="1150619" indent="-236219">
              <a:defRPr sz="3100"/>
            </a:pPr>
            <a:r>
              <a:t>signature: complex weighted combination</a:t>
            </a:r>
          </a:p>
          <a:p>
            <a:pPr lvl="1" marL="1150619" indent="-236219">
              <a:defRPr sz="3100"/>
            </a:pPr>
            <a:r>
              <a:t>compute cluster hierarchy across all signatures</a:t>
            </a:r>
          </a:p>
          <a:p>
            <a:pPr lvl="1" marL="1150619" indent="-236219">
              <a:defRPr sz="3100"/>
            </a:pPr>
            <a:r>
              <a:t>encode: color and opacity by cluster</a:t>
            </a:r>
          </a:p>
          <a:p>
            <a:pPr marL="768163" indent="-310963">
              <a:defRPr sz="3700"/>
            </a:pPr>
            <a:r>
              <a:t>tasks</a:t>
            </a:r>
          </a:p>
          <a:p>
            <a:pPr lvl="1" marL="1150619" indent="-236219">
              <a:defRPr sz="3100"/>
            </a:pPr>
            <a:r>
              <a:t>find features, query shape</a:t>
            </a:r>
          </a:p>
          <a:p>
            <a:pPr marL="768163" indent="-310963">
              <a:defRPr sz="3700"/>
            </a:pPr>
            <a:r>
              <a:t>scalability</a:t>
            </a:r>
          </a:p>
          <a:p>
            <a:pPr lvl="1" marL="1150619" indent="-236219">
              <a:defRPr sz="3100"/>
            </a:pPr>
            <a:r>
              <a:t>millions of samples, hundreds of streamlines</a:t>
            </a:r>
          </a:p>
        </p:txBody>
      </p:sp>
      <p:sp>
        <p:nvSpPr>
          <p:cNvPr id="792" name="Shape 79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3" name="mcloughlin12-fig7top.png"/>
          <p:cNvPicPr>
            <a:picLocks noChangeAspect="1"/>
          </p:cNvPicPr>
          <p:nvPr/>
        </p:nvPicPr>
        <p:blipFill>
          <a:blip r:embed="rId3">
            <a:extLst/>
          </a:blip>
          <a:srcRect l="68252" t="0" r="0" b="0"/>
          <a:stretch>
            <a:fillRect/>
          </a:stretch>
        </p:blipFill>
        <p:spPr>
          <a:xfrm>
            <a:off x="9436100" y="1066800"/>
            <a:ext cx="6184900" cy="5918200"/>
          </a:xfrm>
          <a:prstGeom prst="rect">
            <a:avLst/>
          </a:prstGeom>
          <a:ln w="12700">
            <a:miter lim="400000"/>
          </a:ln>
        </p:spPr>
      </p:pic>
      <p:sp>
        <p:nvSpPr>
          <p:cNvPr id="794" name="Shape 794"/>
          <p:cNvSpPr/>
          <p:nvPr/>
        </p:nvSpPr>
        <p:spPr>
          <a:xfrm>
            <a:off x="9436100" y="7721600"/>
            <a:ext cx="6184900" cy="800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[Similarity Measures for Enhancing Interactive Streamline Seeding. McLoughlin,. Jones, Laramee, Malki, Masters, and. Hansen. IEEE Trans. Visualization and Computer Graphics 19:8 (2013), 1342–1353.]</a:t>
            </a:r>
          </a:p>
        </p:txBody>
      </p:sp>
    </p:spTree>
  </p:cSld>
  <p:clrMapOvr>
    <a:masterClrMapping/>
  </p:clrMapOvr>
  <p:transition xmlns:p14="http://schemas.microsoft.com/office/powerpoint/2010/main" spd="med" advClick="1" p14:dur="1000"/>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8" name="Shape 798"/>
          <p:cNvSpPr/>
          <p:nvPr>
            <p:ph type="title"/>
          </p:nvPr>
        </p:nvSpPr>
        <p:spPr>
          <a:prstGeom prst="rect">
            <a:avLst/>
          </a:prstGeom>
        </p:spPr>
        <p:txBody>
          <a:bodyPr/>
          <a:lstStyle/>
          <a:p>
            <a:pPr/>
            <a:r>
              <a:t>Further reading</a:t>
            </a:r>
          </a:p>
        </p:txBody>
      </p:sp>
      <p:sp>
        <p:nvSpPr>
          <p:cNvPr id="799" name="Shape 799"/>
          <p:cNvSpPr/>
          <p:nvPr>
            <p:ph type="body" idx="1"/>
          </p:nvPr>
        </p:nvSpPr>
        <p:spPr>
          <a:xfrm>
            <a:off x="419100" y="1079500"/>
            <a:ext cx="15849600" cy="7747000"/>
          </a:xfrm>
          <a:prstGeom prst="rect">
            <a:avLst/>
          </a:prstGeom>
        </p:spPr>
        <p:txBody>
          <a:bodyPr>
            <a:normAutofit fontScale="100000" lnSpcReduction="0"/>
          </a:bodyPr>
          <a:lstStyle/>
          <a:p>
            <a:pPr marL="761036" indent="-312980" defTabSz="1194816">
              <a:defRPr sz="3724"/>
            </a:pPr>
            <a:r>
              <a:t>Visualization Analysis and Design. Munzner.  AK Peters Visualization Series, CRC Press, 2014.</a:t>
            </a:r>
          </a:p>
          <a:p>
            <a:pPr lvl="1" marL="1135075" indent="-238963" defTabSz="1194816">
              <a:defRPr i="1" sz="3136"/>
            </a:pPr>
            <a:r>
              <a:t>Chap 8: Arrange Spatial Data</a:t>
            </a:r>
          </a:p>
          <a:p>
            <a:pPr marL="761036" indent="-312980" defTabSz="1194816">
              <a:defRPr sz="3724"/>
            </a:pPr>
            <a:r>
              <a:t>How Maps Work: Representation, Visualization, and Design. MacEachren. Guilford Press, 1995.</a:t>
            </a:r>
          </a:p>
          <a:p>
            <a:pPr marL="761036" indent="-312980" defTabSz="1194816">
              <a:defRPr sz="3724"/>
            </a:pPr>
            <a:r>
              <a:t>Overview of visualization. Schroeder and. Martin. In The Visualization Handbook, edited by Charles Hansen and Christopher Johnson, pp. 3–39. Elsevier, 2005.</a:t>
            </a:r>
          </a:p>
          <a:p>
            <a:pPr marL="761036" indent="-312980" defTabSz="1194816">
              <a:defRPr sz="3724"/>
            </a:pPr>
            <a:r>
              <a:t>Real-Time Volume Graphics. Engel, Hadwiger, Kniss, Reza-Salama, and Weiskopf.  AK Peters, 2006. </a:t>
            </a:r>
          </a:p>
          <a:p>
            <a:pPr marL="761036" indent="-312980" defTabSz="1194816">
              <a:defRPr sz="3724"/>
            </a:pPr>
            <a:r>
              <a:t>Overview of flow visualization. Weiskopf and Erlebacher. In The Visualization Handbook, edited by Charles Hansen and Christopher Johnson, pp. 261–278. Elsevier, 2005.</a:t>
            </a:r>
          </a:p>
        </p:txBody>
      </p:sp>
      <p:sp>
        <p:nvSpPr>
          <p:cNvPr id="800" name="Shape 80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Shape 244"/>
          <p:cNvSpPr/>
          <p:nvPr>
            <p:ph type="title"/>
          </p:nvPr>
        </p:nvSpPr>
        <p:spPr>
          <a:prstGeom prst="rect">
            <a:avLst/>
          </a:prstGeom>
        </p:spPr>
        <p:txBody>
          <a:bodyPr/>
          <a:lstStyle/>
          <a:p>
            <a:pPr/>
            <a:r>
              <a:t>Why focus on tasks and effectiveness?</a:t>
            </a:r>
          </a:p>
        </p:txBody>
      </p:sp>
      <p:sp>
        <p:nvSpPr>
          <p:cNvPr id="245" name="Shape 245"/>
          <p:cNvSpPr/>
          <p:nvPr>
            <p:ph type="body" idx="1"/>
          </p:nvPr>
        </p:nvSpPr>
        <p:spPr>
          <a:xfrm>
            <a:off x="419100" y="2489200"/>
            <a:ext cx="15849600" cy="6705600"/>
          </a:xfrm>
          <a:prstGeom prst="rect">
            <a:avLst/>
          </a:prstGeom>
        </p:spPr>
        <p:txBody>
          <a:bodyPr/>
          <a:lstStyle/>
          <a:p>
            <a:pPr/>
            <a:r>
              <a:t>tasks serve as constraint on design (as does data)</a:t>
            </a:r>
          </a:p>
          <a:p>
            <a:pPr lvl="1"/>
            <a:r>
              <a:t>idioms do not serve all tasks equally!</a:t>
            </a:r>
          </a:p>
          <a:p>
            <a:pPr lvl="1"/>
            <a:r>
              <a:t>challenge: recast tasks from domain-specific vocabulary to abstract forms </a:t>
            </a:r>
          </a:p>
          <a:p>
            <a:pPr/>
            <a:r>
              <a:t>most possibilities ineffective</a:t>
            </a:r>
          </a:p>
          <a:p>
            <a:pPr lvl="1"/>
            <a:r>
              <a:t>validation is necessary, but tricky</a:t>
            </a:r>
          </a:p>
          <a:p>
            <a:pPr lvl="1"/>
            <a:r>
              <a:t>increases chance of finding good solutions if you understand full space of possibilities</a:t>
            </a:r>
          </a:p>
          <a:p>
            <a:pPr/>
            <a:r>
              <a:t>what counts as effective?</a:t>
            </a:r>
          </a:p>
          <a:p>
            <a:pPr lvl="1"/>
            <a:r>
              <a:t>novel: enable entirely new kinds of analysis </a:t>
            </a:r>
          </a:p>
          <a:p>
            <a:pPr lvl="1"/>
            <a:r>
              <a:t>faster: speed up existing workflows</a:t>
            </a:r>
          </a:p>
        </p:txBody>
      </p:sp>
      <p:sp>
        <p:nvSpPr>
          <p:cNvPr id="246" name="Shape 24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7" name="Shape 247"/>
          <p:cNvSpPr/>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b="1" sz="2800">
                <a:latin typeface="+mn-lt"/>
                <a:ea typeface="+mn-ea"/>
                <a:cs typeface="+mn-cs"/>
                <a:sym typeface="Rockwell"/>
              </a:defRPr>
            </a:lvl1pPr>
          </a:lstStyle>
          <a:p>
            <a:pPr/>
            <a:r>
              <a:t>Computer-based visualization systems provide visual representations of datasets designed to help people carry out tasks more effectively.</a:t>
            </a:r>
          </a:p>
        </p:txBody>
      </p:sp>
      <p:pic>
        <p:nvPicPr>
          <p:cNvPr id="248" name=""/>
          <p:cNvPicPr>
            <a:picLocks noChangeAspect="0"/>
          </p:cNvPicPr>
          <p:nvPr/>
        </p:nvPicPr>
        <p:blipFill>
          <a:blip r:embed="rId2">
            <a:extLst/>
          </a:blip>
          <a:stretch>
            <a:fillRect/>
          </a:stretch>
        </p:blipFill>
        <p:spPr>
          <a:xfrm>
            <a:off x="8140700" y="1562100"/>
            <a:ext cx="2362200" cy="736600"/>
          </a:xfrm>
          <a:prstGeom prst="rect">
            <a:avLst/>
          </a:prstGeom>
        </p:spPr>
      </p:pic>
      <p:pic>
        <p:nvPicPr>
          <p:cNvPr id="250" name=""/>
          <p:cNvPicPr>
            <a:picLocks noChangeAspect="0"/>
          </p:cNvPicPr>
          <p:nvPr/>
        </p:nvPicPr>
        <p:blipFill>
          <a:blip r:embed="rId3">
            <a:extLst/>
          </a:blip>
          <a:stretch>
            <a:fillRect/>
          </a:stretch>
        </p:blipFill>
        <p:spPr>
          <a:xfrm>
            <a:off x="6146800" y="1562100"/>
            <a:ext cx="1397000" cy="736600"/>
          </a:xfrm>
          <a:prstGeom prst="rect">
            <a:avLst/>
          </a:prstGeom>
        </p:spPr>
      </p:pic>
    </p:spTree>
  </p:cSld>
  <p:clrMapOvr>
    <a:masterClrMapping/>
  </p:clrMapOvr>
  <p:transition xmlns:p14="http://schemas.microsoft.com/office/powerpoint/2010/main" spd="med" advClick="1" p14:dur="1000"/>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2" name="Shape 802"/>
          <p:cNvSpPr/>
          <p:nvPr>
            <p:ph type="title"/>
          </p:nvPr>
        </p:nvSpPr>
        <p:spPr>
          <a:prstGeom prst="rect">
            <a:avLst/>
          </a:prstGeom>
        </p:spPr>
        <p:txBody>
          <a:bodyPr/>
          <a:lstStyle/>
          <a:p>
            <a:pPr/>
            <a:r>
              <a:t>Outline</a:t>
            </a:r>
          </a:p>
        </p:txBody>
      </p:sp>
      <p:sp>
        <p:nvSpPr>
          <p:cNvPr id="803" name="Shape 803"/>
          <p:cNvSpPr/>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8:30-10:00am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pPr>
            <a:r>
              <a:t>Analysis:  What, Why, How</a:t>
            </a:r>
          </a:p>
          <a:p>
            <a:pPr lvl="1">
              <a:spcBef>
                <a:spcPts val="1000"/>
              </a:spcBef>
              <a:defRPr sz="3000"/>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10:30am-12:00pm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pPr>
            <a:r>
              <a:t>Arrange Tables</a:t>
            </a:r>
          </a:p>
          <a:p>
            <a:pPr lvl="1">
              <a:buClr>
                <a:srgbClr val="000000"/>
              </a:buClr>
              <a:defRPr sz="3000"/>
            </a:pPr>
            <a:r>
              <a:t>Arrange Spatial Data </a:t>
            </a:r>
          </a:p>
          <a:p>
            <a:pPr lvl="1">
              <a:buClr>
                <a:srgbClr val="000000"/>
              </a:buClr>
              <a:defRPr sz="3000">
                <a:solidFill>
                  <a:schemeClr val="accent5"/>
                </a:solidFill>
              </a:defRPr>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1:00-2:30pm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pPr>
            <a:r>
              <a:t>Map Color</a:t>
            </a:r>
          </a:p>
          <a:p>
            <a:pPr lvl="1">
              <a:buClr>
                <a:srgbClr val="000000"/>
              </a:buClr>
              <a:defRPr sz="3000"/>
            </a:pPr>
            <a:r>
              <a:t>Manipulate: Change, Select, Navigate</a:t>
            </a:r>
          </a:p>
          <a:p>
            <a:pPr marL="716279" indent="-259079">
              <a:spcBef>
                <a:spcPts val="800"/>
              </a:spcBef>
              <a:buChar char="–"/>
              <a:defRPr sz="3000"/>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3:00-4:30pm</a:t>
            </a:r>
            <a:br>
              <a:rPr i="1"/>
            </a:br>
            <a:r>
              <a:rPr>
                <a:solidFill>
                  <a:srgbClr val="011993"/>
                </a:solidFill>
                <a:uFill>
                  <a:solidFill>
                    <a:srgbClr val="011993"/>
                  </a:solidFill>
                </a:uFill>
                <a:latin typeface="+mn-lt"/>
                <a:ea typeface="+mn-ea"/>
                <a:cs typeface="+mn-cs"/>
                <a:sym typeface="Rockwell"/>
              </a:rPr>
              <a:t>Guidelines and Examples</a:t>
            </a:r>
          </a:p>
          <a:p>
            <a:pPr lvl="1" marL="1173479" indent="-259079">
              <a:defRPr sz="3000"/>
            </a:pPr>
            <a:r>
              <a:t>Reduce: Filter, Aggregate</a:t>
            </a:r>
          </a:p>
          <a:p>
            <a:pPr lvl="1" marL="1173479" indent="-259079">
              <a:defRPr sz="3000"/>
            </a:pPr>
            <a:r>
              <a:t>Rules of Thumb</a:t>
            </a:r>
          </a:p>
          <a:p>
            <a:pPr lvl="1" marL="1173479" indent="-259079">
              <a:defRPr sz="3000"/>
            </a:pPr>
            <a:r>
              <a:t>Q&amp;A</a:t>
            </a:r>
          </a:p>
        </p:txBody>
      </p:sp>
      <p:sp>
        <p:nvSpPr>
          <p:cNvPr id="804" name="Shape 80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05" name="Shape 805"/>
          <p:cNvSpPr/>
          <p:nvPr/>
        </p:nvSpPr>
        <p:spPr>
          <a:xfrm>
            <a:off x="431800" y="8508999"/>
            <a:ext cx="12115800"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600" u="sng">
                <a:latin typeface="Gill Sans SemiBold"/>
                <a:ea typeface="Gill Sans SemiBold"/>
                <a:cs typeface="Gill Sans SemiBold"/>
                <a:sym typeface="Gill Sans SemiBold"/>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http://www.cs.ubc.ca/~tmm/talks.html#vad16act</a:t>
            </a:r>
          </a:p>
        </p:txBody>
      </p:sp>
      <p:sp>
        <p:nvSpPr>
          <p:cNvPr id="806" name="Shape 806"/>
          <p:cNvSpPr/>
          <p:nvPr/>
        </p:nvSpPr>
        <p:spPr>
          <a:xfrm>
            <a:off x="12509500" y="8508999"/>
            <a:ext cx="315027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600" u="sng">
                <a:latin typeface="Gill Sans SemiBold"/>
                <a:ea typeface="Gill Sans SemiBold"/>
                <a:cs typeface="Gill Sans SemiBold"/>
                <a:sym typeface="Gill Sans SemiBold"/>
              </a:defRPr>
            </a:lvl1pPr>
          </a:lstStyle>
          <a:p>
            <a:pPr>
              <a:defRPr u="none"/>
            </a:pPr>
            <a:r>
              <a:rPr u="sng"/>
              <a:t>@tamaramunzner</a:t>
            </a:r>
          </a:p>
        </p:txBody>
      </p:sp>
    </p:spTree>
  </p:cSld>
  <p:clrMapOvr>
    <a:masterClrMapping/>
  </p:clrMapOvr>
  <p:transition xmlns:p14="http://schemas.microsoft.com/office/powerpoint/2010/main" spd="med" advClick="1" p14:dur="1000"/>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8" name="Shape 80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09" name="Shape 809"/>
          <p:cNvSpPr/>
          <p:nvPr>
            <p:ph type="title"/>
          </p:nvPr>
        </p:nvSpPr>
        <p:spPr>
          <a:prstGeom prst="rect">
            <a:avLst/>
          </a:prstGeom>
        </p:spPr>
        <p:txBody>
          <a:bodyPr/>
          <a:lstStyle/>
          <a:p>
            <a:pPr/>
            <a:r>
              <a:t>Arrange networks and trees</a:t>
            </a:r>
          </a:p>
        </p:txBody>
      </p:sp>
      <p:pic>
        <p:nvPicPr>
          <p:cNvPr id="810" name="fig9.1.pdf"/>
          <p:cNvPicPr>
            <a:picLocks noChangeAspect="1"/>
          </p:cNvPicPr>
          <p:nvPr/>
        </p:nvPicPr>
        <p:blipFill>
          <a:blip r:embed="rId2">
            <a:extLst/>
          </a:blip>
          <a:srcRect l="2332" t="10850" r="21845" b="5815"/>
          <a:stretch>
            <a:fillRect/>
          </a:stretch>
        </p:blipFill>
        <p:spPr>
          <a:xfrm>
            <a:off x="381000" y="1473200"/>
            <a:ext cx="9080500" cy="7023100"/>
          </a:xfrm>
          <a:prstGeom prst="rect">
            <a:avLst/>
          </a:prstGeom>
          <a:ln w="12700">
            <a:miter lim="400000"/>
          </a:ln>
        </p:spPr>
      </p:pic>
    </p:spTree>
  </p:cSld>
  <p:clrMapOvr>
    <a:masterClrMapping/>
  </p:clrMapOvr>
  <p:transition xmlns:p14="http://schemas.microsoft.com/office/powerpoint/2010/main" spd="med" advClick="1" p14:dur="1000"/>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2" name="Shape 812"/>
          <p:cNvSpPr/>
          <p:nvPr>
            <p:ph type="title"/>
          </p:nvPr>
        </p:nvSpPr>
        <p:spPr>
          <a:prstGeom prst="rect">
            <a:avLst/>
          </a:prstGeom>
        </p:spPr>
        <p:txBody>
          <a:bodyPr/>
          <a:lstStyle/>
          <a:p>
            <a:pPr/>
            <a:r>
              <a:t>Idiom: </a:t>
            </a:r>
            <a:r>
              <a:rPr b="1">
                <a:latin typeface="+mn-lt"/>
                <a:ea typeface="+mn-ea"/>
                <a:cs typeface="+mn-cs"/>
                <a:sym typeface="Rockwell"/>
              </a:rPr>
              <a:t>force-directed placement</a:t>
            </a:r>
          </a:p>
        </p:txBody>
      </p:sp>
      <p:sp>
        <p:nvSpPr>
          <p:cNvPr id="813" name="Shape 813"/>
          <p:cNvSpPr/>
          <p:nvPr>
            <p:ph type="body" idx="1"/>
          </p:nvPr>
        </p:nvSpPr>
        <p:spPr>
          <a:xfrm>
            <a:off x="419100" y="1104900"/>
            <a:ext cx="10655300" cy="8039100"/>
          </a:xfrm>
          <a:prstGeom prst="rect">
            <a:avLst/>
          </a:prstGeom>
        </p:spPr>
        <p:txBody>
          <a:bodyPr/>
          <a:lstStyle/>
          <a:p>
            <a:pPr marL="759758" indent="-302558">
              <a:defRPr sz="3600"/>
            </a:pPr>
            <a:r>
              <a:t>visual encoding</a:t>
            </a:r>
          </a:p>
          <a:p>
            <a:pPr lvl="1" marL="1143000" indent="-228600">
              <a:defRPr sz="3000"/>
            </a:pPr>
            <a:r>
              <a:t>link connection marks, node point marks</a:t>
            </a:r>
          </a:p>
          <a:p>
            <a:pPr marL="759758" indent="-302558">
              <a:defRPr sz="3600"/>
            </a:pPr>
            <a:r>
              <a:t>considerations</a:t>
            </a:r>
          </a:p>
          <a:p>
            <a:pPr lvl="1" marL="1143000" indent="-228600">
              <a:defRPr sz="3000"/>
            </a:pPr>
            <a:r>
              <a:t>spatial position: no meaning directly encoded</a:t>
            </a:r>
          </a:p>
          <a:p>
            <a:pPr lvl="2" marL="1600200">
              <a:defRPr sz="2600"/>
            </a:pPr>
            <a:r>
              <a:t>left free to minimize crossings</a:t>
            </a:r>
          </a:p>
          <a:p>
            <a:pPr lvl="1" marL="1143000" indent="-228600">
              <a:defRPr sz="3000"/>
            </a:pPr>
            <a:r>
              <a:t>proximity semantics?</a:t>
            </a:r>
          </a:p>
          <a:p>
            <a:pPr lvl="2" marL="1600200">
              <a:defRPr sz="2600"/>
            </a:pPr>
            <a:r>
              <a:t>sometimes meaningful</a:t>
            </a:r>
          </a:p>
          <a:p>
            <a:pPr lvl="2" marL="1600200">
              <a:defRPr sz="2600"/>
            </a:pPr>
            <a:r>
              <a:t>sometimes arbitrary, artifact of layout algorithm</a:t>
            </a:r>
          </a:p>
          <a:p>
            <a:pPr lvl="2" marL="1600200">
              <a:defRPr sz="2600"/>
            </a:pPr>
            <a:r>
              <a:t>tension with length</a:t>
            </a:r>
          </a:p>
          <a:p>
            <a:pPr lvl="3" marL="2022230" indent="-193430">
              <a:defRPr sz="2200"/>
            </a:pPr>
            <a:r>
              <a:t>long edges more visually salient than short</a:t>
            </a:r>
          </a:p>
          <a:p>
            <a:pPr marL="759758" indent="-302558">
              <a:defRPr sz="3600"/>
            </a:pPr>
            <a:r>
              <a:t>tasks</a:t>
            </a:r>
          </a:p>
          <a:p>
            <a:pPr lvl="1" marL="1143000" indent="-228600">
              <a:defRPr sz="3000"/>
            </a:pPr>
            <a:r>
              <a:t>explore topology; locate paths, clusters</a:t>
            </a:r>
          </a:p>
          <a:p>
            <a:pPr marL="759758" indent="-302558">
              <a:defRPr sz="3600"/>
            </a:pPr>
            <a:r>
              <a:t>scalability</a:t>
            </a:r>
          </a:p>
          <a:p>
            <a:pPr lvl="1" marL="1143000" indent="-228600">
              <a:defRPr sz="3000"/>
            </a:pPr>
            <a:r>
              <a:t>node/edge density E &lt; 4N</a:t>
            </a:r>
          </a:p>
        </p:txBody>
      </p:sp>
      <p:sp>
        <p:nvSpPr>
          <p:cNvPr id="814" name="Shape 81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15" name="Shape 815"/>
          <p:cNvSpPr/>
          <p:nvPr/>
        </p:nvSpPr>
        <p:spPr>
          <a:xfrm>
            <a:off x="11404600" y="8661400"/>
            <a:ext cx="4826000" cy="31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u="sng">
                <a:uFill>
                  <a:solidFill>
                    <a:srgbClr val="000000"/>
                  </a:solidFill>
                </a:uFill>
                <a:hlinkClick r:id="rId2" invalidUrl="" action="" tgtFrame="" tooltip="" history="1" highlightClick="0" endSnd="0"/>
              </a:defRPr>
            </a:lvl1pPr>
          </a:lstStyle>
          <a:p>
            <a:pPr>
              <a:defRPr u="none"/>
            </a:pPr>
            <a:r>
              <a:rPr u="sng">
                <a:hlinkClick r:id="rId2" invalidUrl="" action="" tgtFrame="" tooltip="" history="1" highlightClick="0" endSnd="0"/>
              </a:rPr>
              <a:t>http://mbostock.github.com/d3/ex/force.html</a:t>
            </a:r>
          </a:p>
        </p:txBody>
      </p:sp>
      <p:pic>
        <p:nvPicPr>
          <p:cNvPr id="816" name="force-d3.pdf"/>
          <p:cNvPicPr>
            <a:picLocks noChangeAspect="1"/>
          </p:cNvPicPr>
          <p:nvPr/>
        </p:nvPicPr>
        <p:blipFill>
          <a:blip r:embed="rId3">
            <a:extLst/>
          </a:blip>
          <a:stretch>
            <a:fillRect/>
          </a:stretch>
        </p:blipFill>
        <p:spPr>
          <a:xfrm>
            <a:off x="11285670" y="342900"/>
            <a:ext cx="4487730" cy="5054600"/>
          </a:xfrm>
          <a:prstGeom prst="rect">
            <a:avLst/>
          </a:prstGeom>
          <a:ln w="12700">
            <a:miter lim="400000"/>
          </a:ln>
        </p:spPr>
      </p:pic>
    </p:spTree>
  </p:cSld>
  <p:clrMapOvr>
    <a:masterClrMapping/>
  </p:clrMapOvr>
  <p:transition xmlns:p14="http://schemas.microsoft.com/office/powerpoint/2010/main" spd="med" advClick="1" p14:dur="1000"/>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8" name="Shape 818"/>
          <p:cNvSpPr/>
          <p:nvPr>
            <p:ph type="title"/>
          </p:nvPr>
        </p:nvSpPr>
        <p:spPr>
          <a:xfrm>
            <a:off x="266700" y="0"/>
            <a:ext cx="15989300" cy="1054100"/>
          </a:xfrm>
          <a:prstGeom prst="rect">
            <a:avLst/>
          </a:prstGeom>
        </p:spPr>
        <p:txBody>
          <a:bodyPr/>
          <a:lstStyle/>
          <a:p>
            <a:pPr/>
            <a:r>
              <a:t>Idiom: </a:t>
            </a:r>
            <a:r>
              <a:rPr b="1">
                <a:latin typeface="+mn-lt"/>
                <a:ea typeface="+mn-ea"/>
                <a:cs typeface="+mn-cs"/>
                <a:sym typeface="Rockwell"/>
              </a:rPr>
              <a:t>sfdp</a:t>
            </a:r>
            <a:r>
              <a:t> (multi-level force-directed placement)</a:t>
            </a:r>
          </a:p>
        </p:txBody>
      </p:sp>
      <p:sp>
        <p:nvSpPr>
          <p:cNvPr id="819" name="Shape 819"/>
          <p:cNvSpPr/>
          <p:nvPr>
            <p:ph type="body" idx="1"/>
          </p:nvPr>
        </p:nvSpPr>
        <p:spPr>
          <a:xfrm>
            <a:off x="419100" y="1104900"/>
            <a:ext cx="8864600" cy="8039100"/>
          </a:xfrm>
          <a:prstGeom prst="rect">
            <a:avLst/>
          </a:prstGeom>
        </p:spPr>
        <p:txBody>
          <a:bodyPr/>
          <a:lstStyle/>
          <a:p>
            <a:pPr marL="793376" indent="-336176"/>
            <a:r>
              <a:t>data</a:t>
            </a:r>
          </a:p>
          <a:p>
            <a:pPr lvl="1" marL="1173480" indent="-259080"/>
            <a:r>
              <a:t>original: network</a:t>
            </a:r>
          </a:p>
          <a:p>
            <a:pPr lvl="1" marL="1173480" indent="-259080"/>
            <a:r>
              <a:t>derived: cluster hierarchy atop it</a:t>
            </a:r>
          </a:p>
          <a:p>
            <a:pPr marL="793376" indent="-336176"/>
            <a:r>
              <a:t>considerations</a:t>
            </a:r>
          </a:p>
          <a:p>
            <a:pPr lvl="1" marL="1173480" indent="-259080"/>
            <a:r>
              <a:t>better algorithm for same encoding technique</a:t>
            </a:r>
          </a:p>
          <a:p>
            <a:pPr lvl="2" marL="1635369" indent="-263769"/>
            <a:r>
              <a:t>same: fundamental use of space</a:t>
            </a:r>
          </a:p>
          <a:p>
            <a:pPr lvl="2" marL="1635369" indent="-263769"/>
            <a:r>
              <a:t>hierarchy used for algorithm speed/quality but not shown explicitly</a:t>
            </a:r>
          </a:p>
          <a:p>
            <a:pPr lvl="2" marL="1635369" indent="-263769"/>
            <a:r>
              <a:t>(more on algorithm vs encoding in afternoon)</a:t>
            </a:r>
          </a:p>
          <a:p>
            <a:pPr marL="793376" indent="-336176"/>
            <a:r>
              <a:t>scalability</a:t>
            </a:r>
          </a:p>
          <a:p>
            <a:pPr lvl="1" marL="1173480" indent="-259080"/>
            <a:r>
              <a:t>nodes, edges: 1K-10K</a:t>
            </a:r>
          </a:p>
          <a:p>
            <a:pPr lvl="1" marL="1173480" indent="-259080"/>
            <a:r>
              <a:t>hairball problem eventually hits</a:t>
            </a:r>
          </a:p>
        </p:txBody>
      </p:sp>
      <p:sp>
        <p:nvSpPr>
          <p:cNvPr id="820" name="Shape 82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1" name="JGD_Homology@cis-n4c6-b14.png"/>
          <p:cNvPicPr>
            <a:picLocks noChangeAspect="1"/>
          </p:cNvPicPr>
          <p:nvPr/>
        </p:nvPicPr>
        <p:blipFill>
          <a:blip r:embed="rId3">
            <a:extLst/>
          </a:blip>
          <a:stretch>
            <a:fillRect/>
          </a:stretch>
        </p:blipFill>
        <p:spPr>
          <a:xfrm>
            <a:off x="9309100" y="1079500"/>
            <a:ext cx="4762500" cy="4524375"/>
          </a:xfrm>
          <a:prstGeom prst="rect">
            <a:avLst/>
          </a:prstGeom>
          <a:ln w="12700">
            <a:miter lim="400000"/>
          </a:ln>
        </p:spPr>
      </p:pic>
      <p:sp>
        <p:nvSpPr>
          <p:cNvPr id="822" name="Shape 822"/>
          <p:cNvSpPr/>
          <p:nvPr/>
        </p:nvSpPr>
        <p:spPr>
          <a:xfrm>
            <a:off x="9220200" y="5651500"/>
            <a:ext cx="6997700" cy="838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i="1" sz="2600">
                <a:uFill>
                  <a:solidFill>
                    <a:srgbClr val="000000"/>
                  </a:solidFill>
                </a:uFill>
              </a:defRPr>
            </a:lvl1pPr>
          </a:lstStyle>
          <a:p>
            <a:pPr>
              <a:defRPr i="0" sz="3400"/>
            </a:pPr>
            <a:r>
              <a:rPr i="1" sz="2600"/>
              <a:t>[Efficient and high quality force-directed graph drawing. Hu. The Mathematica Journal 10:37–71, 2005.]</a:t>
            </a:r>
          </a:p>
        </p:txBody>
      </p:sp>
      <p:pic>
        <p:nvPicPr>
          <p:cNvPr id="823" name="JGD_Homology@cis-n4c6-b4.png"/>
          <p:cNvPicPr>
            <a:picLocks noChangeAspect="1"/>
          </p:cNvPicPr>
          <p:nvPr/>
        </p:nvPicPr>
        <p:blipFill>
          <a:blip r:embed="rId4">
            <a:extLst/>
          </a:blip>
          <a:stretch>
            <a:fillRect/>
          </a:stretch>
        </p:blipFill>
        <p:spPr>
          <a:xfrm>
            <a:off x="9296400" y="6730553"/>
            <a:ext cx="1892300" cy="1930848"/>
          </a:xfrm>
          <a:prstGeom prst="rect">
            <a:avLst/>
          </a:prstGeom>
          <a:ln w="12700">
            <a:miter lim="400000"/>
          </a:ln>
        </p:spPr>
      </p:pic>
      <p:sp>
        <p:nvSpPr>
          <p:cNvPr id="824" name="Shape 824"/>
          <p:cNvSpPr/>
          <p:nvPr/>
        </p:nvSpPr>
        <p:spPr>
          <a:xfrm>
            <a:off x="9182100" y="8712200"/>
            <a:ext cx="5283200" cy="292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19200">
              <a:spcBef>
                <a:spcPts val="800"/>
              </a:spcBef>
              <a:defRPr sz="2300">
                <a:uFill>
                  <a:solidFill>
                    <a:srgbClr val="000000"/>
                  </a:solidFill>
                </a:uFill>
              </a:defRPr>
            </a:pPr>
            <a:r>
              <a:rPr i="1" sz="1500"/>
              <a:t> </a:t>
            </a:r>
            <a:r>
              <a:rPr i="1" sz="1500" u="sng">
                <a:hlinkClick r:id="rId5" invalidUrl="" action="" tgtFrame="" tooltip="" history="1" highlightClick="0" endSnd="0"/>
              </a:rPr>
              <a:t>http://www.research.att.com/</a:t>
            </a:r>
            <a:r>
              <a:rPr i="1" sz="1500"/>
              <a:t>yifanhu/GALLERY/GRAPHS/index1.html</a:t>
            </a:r>
          </a:p>
        </p:txBody>
      </p:sp>
    </p:spTree>
  </p:cSld>
  <p:clrMapOvr>
    <a:masterClrMapping/>
  </p:clrMapOvr>
  <p:transition xmlns:p14="http://schemas.microsoft.com/office/powerpoint/2010/main" spd="med" advClick="1" p14:dur="1000"/>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8" name="Shape 828"/>
          <p:cNvSpPr/>
          <p:nvPr>
            <p:ph type="title"/>
          </p:nvPr>
        </p:nvSpPr>
        <p:spPr>
          <a:prstGeom prst="rect">
            <a:avLst/>
          </a:prstGeom>
        </p:spPr>
        <p:txBody>
          <a:bodyPr/>
          <a:lstStyle/>
          <a:p>
            <a:pPr/>
            <a:r>
              <a:t>Idiom: </a:t>
            </a:r>
            <a:r>
              <a:rPr b="1">
                <a:latin typeface="+mn-lt"/>
                <a:ea typeface="+mn-ea"/>
                <a:cs typeface="+mn-cs"/>
                <a:sym typeface="Rockwell"/>
              </a:rPr>
              <a:t>adjacency matrix view</a:t>
            </a:r>
          </a:p>
        </p:txBody>
      </p:sp>
      <p:sp>
        <p:nvSpPr>
          <p:cNvPr id="829" name="Shape 829"/>
          <p:cNvSpPr/>
          <p:nvPr>
            <p:ph type="body" idx="1"/>
          </p:nvPr>
        </p:nvSpPr>
        <p:spPr>
          <a:prstGeom prst="rect">
            <a:avLst/>
          </a:prstGeom>
        </p:spPr>
        <p:txBody>
          <a:bodyPr/>
          <a:lstStyle/>
          <a:p>
            <a:pPr marL="793376" indent="-336176"/>
            <a:r>
              <a:t>data: network</a:t>
            </a:r>
          </a:p>
          <a:p>
            <a:pPr lvl="1" marL="1173480" indent="-259080"/>
            <a:r>
              <a:t>transform into same data/encoding as heatmap</a:t>
            </a:r>
          </a:p>
          <a:p>
            <a:pPr marL="793376" indent="-336176"/>
            <a:r>
              <a:t>derived data: table from network</a:t>
            </a:r>
          </a:p>
          <a:p>
            <a:pPr lvl="1" marL="1173480" indent="-259080"/>
            <a:r>
              <a:t>1 quant attrib</a:t>
            </a:r>
          </a:p>
          <a:p>
            <a:pPr lvl="2" marL="1635369" indent="-263769"/>
            <a:r>
              <a:t>weighted edge between nodes </a:t>
            </a:r>
          </a:p>
          <a:p>
            <a:pPr lvl="1" marL="1173480" indent="-259080"/>
            <a:r>
              <a:t>2 categ attribs: node list x 2</a:t>
            </a:r>
          </a:p>
          <a:p>
            <a:pPr marL="793376" indent="-336176"/>
            <a:r>
              <a:t>visual encoding</a:t>
            </a:r>
          </a:p>
          <a:p>
            <a:pPr lvl="1" marL="1173480" indent="-259080"/>
            <a:r>
              <a:t>cell shows presence/absence of edge</a:t>
            </a:r>
          </a:p>
          <a:p>
            <a:pPr marL="793376" indent="-336176"/>
            <a:r>
              <a:t>scalability</a:t>
            </a:r>
          </a:p>
          <a:p>
            <a:pPr lvl="1" marL="1173480" indent="-259080"/>
            <a:r>
              <a:t>1K nodes, 1M edges</a:t>
            </a:r>
          </a:p>
        </p:txBody>
      </p:sp>
      <p:sp>
        <p:nvSpPr>
          <p:cNvPr id="830" name="Shape 83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1" name="nodetrix-fig3b.png"/>
          <p:cNvPicPr>
            <a:picLocks noChangeAspect="1"/>
          </p:cNvPicPr>
          <p:nvPr/>
        </p:nvPicPr>
        <p:blipFill>
          <a:blip r:embed="rId2">
            <a:extLst/>
          </a:blip>
          <a:stretch>
            <a:fillRect/>
          </a:stretch>
        </p:blipFill>
        <p:spPr>
          <a:xfrm>
            <a:off x="11072248" y="317500"/>
            <a:ext cx="2185013" cy="2159000"/>
          </a:xfrm>
          <a:prstGeom prst="rect">
            <a:avLst/>
          </a:prstGeom>
          <a:ln w="12700">
            <a:miter lim="400000"/>
          </a:ln>
        </p:spPr>
      </p:pic>
      <p:pic>
        <p:nvPicPr>
          <p:cNvPr id="832" name="droppedImage.pdf"/>
          <p:cNvPicPr>
            <a:picLocks noChangeAspect="1"/>
          </p:cNvPicPr>
          <p:nvPr/>
        </p:nvPicPr>
        <p:blipFill>
          <a:blip r:embed="rId3">
            <a:extLst/>
          </a:blip>
          <a:stretch>
            <a:fillRect/>
          </a:stretch>
        </p:blipFill>
        <p:spPr>
          <a:xfrm>
            <a:off x="13957300" y="393700"/>
            <a:ext cx="1740082" cy="1765300"/>
          </a:xfrm>
          <a:prstGeom prst="rect">
            <a:avLst/>
          </a:prstGeom>
          <a:ln w="12700">
            <a:miter lim="400000"/>
          </a:ln>
        </p:spPr>
      </p:pic>
      <p:sp>
        <p:nvSpPr>
          <p:cNvPr id="833" name="Shape 833"/>
          <p:cNvSpPr/>
          <p:nvPr/>
        </p:nvSpPr>
        <p:spPr>
          <a:xfrm>
            <a:off x="10947400" y="2527300"/>
            <a:ext cx="4686300" cy="800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defRPr i="0" sz="2600"/>
            </a:pPr>
            <a:r>
              <a:rPr i="1" sz="1700"/>
              <a:t>[NodeTrix: a Hybrid Visualization of Social Networks. Henry, Fekete, and McGuffin. IEEE TVCG (Proc. InfoVis) 13(6):1302-1309, 2007.]</a:t>
            </a:r>
          </a:p>
        </p:txBody>
      </p:sp>
      <p:pic>
        <p:nvPicPr>
          <p:cNvPr id="834" name="nmeth-1862-F2.jpg"/>
          <p:cNvPicPr>
            <a:picLocks noChangeAspect="1"/>
          </p:cNvPicPr>
          <p:nvPr/>
        </p:nvPicPr>
        <p:blipFill>
          <a:blip r:embed="rId4">
            <a:extLst/>
          </a:blip>
          <a:srcRect l="51282" t="42" r="0" b="0"/>
          <a:stretch>
            <a:fillRect/>
          </a:stretch>
        </p:blipFill>
        <p:spPr>
          <a:xfrm>
            <a:off x="9334500" y="3949700"/>
            <a:ext cx="3378200" cy="3429000"/>
          </a:xfrm>
          <a:prstGeom prst="rect">
            <a:avLst/>
          </a:prstGeom>
          <a:ln w="12700">
            <a:miter lim="400000"/>
          </a:ln>
        </p:spPr>
      </p:pic>
      <p:grpSp>
        <p:nvGrpSpPr>
          <p:cNvPr id="837" name="Group 837"/>
          <p:cNvGrpSpPr/>
          <p:nvPr/>
        </p:nvGrpSpPr>
        <p:grpSpPr>
          <a:xfrm>
            <a:off x="13119100" y="3949700"/>
            <a:ext cx="2933701" cy="3657600"/>
            <a:chOff x="0" y="0"/>
            <a:chExt cx="2933700" cy="3657600"/>
          </a:xfrm>
        </p:grpSpPr>
        <p:pic>
          <p:nvPicPr>
            <p:cNvPr id="835" name="nmeth-1862-F1c.jpg"/>
            <p:cNvPicPr>
              <a:picLocks noChangeAspect="1"/>
            </p:cNvPicPr>
            <p:nvPr/>
          </p:nvPicPr>
          <p:blipFill>
            <a:blip r:embed="rId5">
              <a:extLst/>
            </a:blip>
            <a:srcRect l="2118" t="2909" r="0" b="0"/>
            <a:stretch>
              <a:fillRect/>
            </a:stretch>
          </p:blipFill>
          <p:spPr>
            <a:xfrm>
              <a:off x="0" y="0"/>
              <a:ext cx="2933701" cy="3657600"/>
            </a:xfrm>
            <a:prstGeom prst="rect">
              <a:avLst/>
            </a:prstGeom>
            <a:ln w="12700" cap="flat">
              <a:noFill/>
              <a:miter lim="400000"/>
            </a:ln>
            <a:effectLst/>
          </p:spPr>
        </p:pic>
        <p:sp>
          <p:nvSpPr>
            <p:cNvPr id="836" name="Shape 836"/>
            <p:cNvSpPr/>
            <p:nvPr/>
          </p:nvSpPr>
          <p:spPr>
            <a:xfrm>
              <a:off x="0" y="0"/>
              <a:ext cx="723900" cy="419100"/>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grpSp>
      <p:sp>
        <p:nvSpPr>
          <p:cNvPr id="838" name="Shape 838"/>
          <p:cNvSpPr/>
          <p:nvPr/>
        </p:nvSpPr>
        <p:spPr>
          <a:xfrm>
            <a:off x="9448800" y="7988300"/>
            <a:ext cx="6832600" cy="685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defRPr i="0" sz="2600"/>
            </a:pPr>
            <a:r>
              <a:rPr i="1" sz="1700"/>
              <a:t>[Points of view: Networks. Gehlenborg and Wong. Nature Methods 9:115.]</a:t>
            </a:r>
            <a:endParaRPr i="1" sz="1700"/>
          </a:p>
        </p:txBody>
      </p:sp>
    </p:spTree>
  </p:cSld>
  <p:clrMapOvr>
    <a:masterClrMapping/>
  </p:clrMapOvr>
  <p:transition xmlns:p14="http://schemas.microsoft.com/office/powerpoint/2010/main" spd="med" advClick="1" p14:dur="1000"/>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0" name="Shape 840"/>
          <p:cNvSpPr/>
          <p:nvPr>
            <p:ph type="title"/>
          </p:nvPr>
        </p:nvSpPr>
        <p:spPr>
          <a:prstGeom prst="rect">
            <a:avLst/>
          </a:prstGeom>
        </p:spPr>
        <p:txBody>
          <a:bodyPr/>
          <a:lstStyle/>
          <a:p>
            <a:pPr/>
            <a:r>
              <a:t>Connection vs. adjacency comparison</a:t>
            </a:r>
          </a:p>
        </p:txBody>
      </p:sp>
      <p:sp>
        <p:nvSpPr>
          <p:cNvPr id="841" name="Shape 841"/>
          <p:cNvSpPr/>
          <p:nvPr>
            <p:ph type="body" idx="1"/>
          </p:nvPr>
        </p:nvSpPr>
        <p:spPr>
          <a:prstGeom prst="rect">
            <a:avLst/>
          </a:prstGeom>
        </p:spPr>
        <p:txBody>
          <a:bodyPr/>
          <a:lstStyle/>
          <a:p>
            <a:pPr marL="793376" indent="-336176"/>
            <a:r>
              <a:t>adjacency matrix strengths</a:t>
            </a:r>
          </a:p>
          <a:p>
            <a:pPr lvl="1" marL="1173480" indent="-259080"/>
            <a:r>
              <a:t>predictability, scalability, supports reordering</a:t>
            </a:r>
          </a:p>
          <a:p>
            <a:pPr lvl="1" marL="1173480" indent="-259080"/>
            <a:r>
              <a:t>some topology tasks trainable</a:t>
            </a:r>
          </a:p>
          <a:p>
            <a:pPr marL="793376" indent="-336176"/>
            <a:r>
              <a:t>node-link diagram strengths</a:t>
            </a:r>
          </a:p>
          <a:p>
            <a:pPr lvl="1" marL="1173480" indent="-259080"/>
            <a:r>
              <a:t>topology understanding, path tracing</a:t>
            </a:r>
          </a:p>
          <a:p>
            <a:pPr lvl="1" marL="1173480" indent="-259080"/>
            <a:r>
              <a:t>intuitive, no training needed</a:t>
            </a:r>
          </a:p>
          <a:p>
            <a:pPr marL="793376" indent="-336176"/>
            <a:r>
              <a:t>empirical study</a:t>
            </a:r>
          </a:p>
          <a:p>
            <a:pPr lvl="1" marL="1173480" indent="-259080"/>
            <a:r>
              <a:t>node-link best for small networks</a:t>
            </a:r>
          </a:p>
          <a:p>
            <a:pPr lvl="1" marL="1173480" indent="-259080"/>
            <a:r>
              <a:t>matrix best for large networks</a:t>
            </a:r>
          </a:p>
          <a:p>
            <a:pPr lvl="2" marL="1635369" indent="-263769"/>
            <a:r>
              <a:t>if tasks don’t involve topological structure!</a:t>
            </a:r>
          </a:p>
        </p:txBody>
      </p:sp>
      <p:sp>
        <p:nvSpPr>
          <p:cNvPr id="842" name="Shape 84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43" name="Shape 843"/>
          <p:cNvSpPr/>
          <p:nvPr/>
        </p:nvSpPr>
        <p:spPr>
          <a:xfrm>
            <a:off x="812800" y="7416800"/>
            <a:ext cx="8191500" cy="2032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i="1" sz="2500">
                <a:uFill>
                  <a:solidFill>
                    <a:srgbClr val="000000"/>
                  </a:solidFill>
                </a:uFill>
              </a:defRPr>
            </a:lvl1pPr>
          </a:lstStyle>
          <a:p>
            <a:pPr>
              <a:defRPr i="0" sz="3300"/>
            </a:pPr>
            <a:r>
              <a:rPr i="1" sz="2500"/>
              <a:t>[On the readability of graphs using node-link and matrix-based representations: a controlled experiment and statistical analysis. Ghoniem, Fekete, and Castagliola. Information Visualization 4:2 (2005), 114–135.]</a:t>
            </a:r>
            <a:endParaRPr i="1" sz="2500"/>
          </a:p>
        </p:txBody>
      </p:sp>
      <p:pic>
        <p:nvPicPr>
          <p:cNvPr id="844" name="patternsInAdjacencyMatrix.tiff"/>
          <p:cNvPicPr>
            <a:picLocks noChangeAspect="1"/>
          </p:cNvPicPr>
          <p:nvPr/>
        </p:nvPicPr>
        <p:blipFill>
          <a:blip r:embed="rId2">
            <a:extLst/>
          </a:blip>
          <a:stretch>
            <a:fillRect/>
          </a:stretch>
        </p:blipFill>
        <p:spPr>
          <a:xfrm>
            <a:off x="9652000" y="1102228"/>
            <a:ext cx="6375401" cy="3218996"/>
          </a:xfrm>
          <a:prstGeom prst="rect">
            <a:avLst/>
          </a:prstGeom>
          <a:ln w="12700">
            <a:miter lim="400000"/>
          </a:ln>
        </p:spPr>
      </p:pic>
      <p:sp>
        <p:nvSpPr>
          <p:cNvPr id="845" name="Shape 845"/>
          <p:cNvSpPr/>
          <p:nvPr/>
        </p:nvSpPr>
        <p:spPr>
          <a:xfrm>
            <a:off x="9271000" y="4508500"/>
            <a:ext cx="7124700" cy="723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i="1" sz="1900" u="sng">
                <a:uFill>
                  <a:solidFill>
                    <a:srgbClr val="000000"/>
                  </a:solidFill>
                </a:uFill>
                <a:hlinkClick r:id="rId3" invalidUrl="" action="" tgtFrame="" tooltip="" history="1" highlightClick="0" endSnd="0"/>
              </a:defRPr>
            </a:lvl1pPr>
          </a:lstStyle>
          <a:p>
            <a:pPr>
              <a:defRPr i="0" sz="2700" u="none"/>
            </a:pPr>
            <a:r>
              <a:rPr i="1" sz="1900" u="sng">
                <a:hlinkClick r:id="rId3" invalidUrl="" action="" tgtFrame="" tooltip="" history="1" highlightClick="0" endSnd="0"/>
              </a:rPr>
              <a:t>http://www.michaelmcguffin.com/courses/vis/patternsInAdjacencyMatrix.png</a:t>
            </a:r>
            <a:endParaRPr i="1" sz="1900"/>
          </a:p>
        </p:txBody>
      </p:sp>
    </p:spTree>
  </p:cSld>
  <p:clrMapOvr>
    <a:masterClrMapping/>
  </p:clrMapOvr>
  <p:transition xmlns:p14="http://schemas.microsoft.com/office/powerpoint/2010/main" spd="med" advClick="1" p14:dur="1000"/>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7" name="Shape 847"/>
          <p:cNvSpPr/>
          <p:nvPr>
            <p:ph type="title"/>
          </p:nvPr>
        </p:nvSpPr>
        <p:spPr>
          <a:prstGeom prst="rect">
            <a:avLst/>
          </a:prstGeom>
        </p:spPr>
        <p:txBody>
          <a:bodyPr/>
          <a:lstStyle/>
          <a:p>
            <a:pPr/>
            <a:r>
              <a:t>Idiom: </a:t>
            </a:r>
            <a:r>
              <a:rPr b="1">
                <a:latin typeface="+mn-lt"/>
                <a:ea typeface="+mn-ea"/>
                <a:cs typeface="+mn-cs"/>
                <a:sym typeface="Rockwell"/>
              </a:rPr>
              <a:t>radial node-link tree</a:t>
            </a:r>
          </a:p>
        </p:txBody>
      </p:sp>
      <p:sp>
        <p:nvSpPr>
          <p:cNvPr id="848" name="Shape 848"/>
          <p:cNvSpPr/>
          <p:nvPr>
            <p:ph type="body" idx="1"/>
          </p:nvPr>
        </p:nvSpPr>
        <p:spPr>
          <a:prstGeom prst="rect">
            <a:avLst/>
          </a:prstGeom>
        </p:spPr>
        <p:txBody>
          <a:bodyPr/>
          <a:lstStyle/>
          <a:p>
            <a:pPr marL="793376" indent="-336176"/>
            <a:r>
              <a:t>data</a:t>
            </a:r>
          </a:p>
          <a:p>
            <a:pPr lvl="1" marL="1173480" indent="-259080"/>
            <a:r>
              <a:t>tree</a:t>
            </a:r>
          </a:p>
          <a:p>
            <a:pPr marL="793376" indent="-336176"/>
            <a:r>
              <a:t>encoding</a:t>
            </a:r>
          </a:p>
          <a:p>
            <a:pPr lvl="1" marL="1173480" indent="-259080"/>
            <a:r>
              <a:t>link connection marks</a:t>
            </a:r>
          </a:p>
          <a:p>
            <a:pPr lvl="1" marL="1173480" indent="-259080"/>
            <a:r>
              <a:t>point node marks</a:t>
            </a:r>
          </a:p>
          <a:p>
            <a:pPr lvl="1" marL="1173480" indent="-259080"/>
            <a:r>
              <a:t>radial axis orientation</a:t>
            </a:r>
          </a:p>
          <a:p>
            <a:pPr lvl="2" marL="1635369" indent="-263769"/>
            <a:r>
              <a:t>angular proximity: siblings</a:t>
            </a:r>
          </a:p>
          <a:p>
            <a:pPr lvl="2" marL="1635369" indent="-263769"/>
            <a:r>
              <a:t>distance from center: depth in tree </a:t>
            </a:r>
          </a:p>
          <a:p>
            <a:pPr marL="793376" indent="-336176"/>
            <a:r>
              <a:t>tasks</a:t>
            </a:r>
          </a:p>
          <a:p>
            <a:pPr lvl="1" marL="1173480" indent="-259080"/>
            <a:r>
              <a:t>understanding topology,  following paths</a:t>
            </a:r>
          </a:p>
          <a:p>
            <a:pPr marL="793376" indent="-336176"/>
            <a:r>
              <a:t>scalability</a:t>
            </a:r>
          </a:p>
          <a:p>
            <a:pPr lvl="1" marL="1173480" indent="-259080"/>
            <a:r>
              <a:t>1K - 10K nodes</a:t>
            </a:r>
          </a:p>
        </p:txBody>
      </p:sp>
      <p:sp>
        <p:nvSpPr>
          <p:cNvPr id="849" name="Shape 84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50" name="Shape 850"/>
          <p:cNvSpPr/>
          <p:nvPr/>
        </p:nvSpPr>
        <p:spPr>
          <a:xfrm>
            <a:off x="8928100" y="8661400"/>
            <a:ext cx="4826000" cy="31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u="sng">
                <a:uFill>
                  <a:solidFill>
                    <a:srgbClr val="000000"/>
                  </a:solidFill>
                </a:uFill>
                <a:hlinkClick r:id="rId2" invalidUrl="" action="" tgtFrame="" tooltip="" history="1" highlightClick="0" endSnd="0"/>
              </a:defRPr>
            </a:lvl1pPr>
          </a:lstStyle>
          <a:p>
            <a:pPr>
              <a:defRPr u="none"/>
            </a:pPr>
            <a:r>
              <a:rPr u="sng">
                <a:hlinkClick r:id="rId2" invalidUrl="" action="" tgtFrame="" tooltip="" history="1" highlightClick="0" endSnd="0"/>
              </a:rPr>
              <a:t>http://mbostock.github.com/d3/ex/tree.html</a:t>
            </a:r>
          </a:p>
        </p:txBody>
      </p:sp>
      <p:pic>
        <p:nvPicPr>
          <p:cNvPr id="851" name="radialtree-d3.pdf"/>
          <p:cNvPicPr>
            <a:picLocks noChangeAspect="1"/>
          </p:cNvPicPr>
          <p:nvPr/>
        </p:nvPicPr>
        <p:blipFill>
          <a:blip r:embed="rId3">
            <a:extLst/>
          </a:blip>
          <a:stretch>
            <a:fillRect/>
          </a:stretch>
        </p:blipFill>
        <p:spPr>
          <a:xfrm>
            <a:off x="8537258" y="238184"/>
            <a:ext cx="7327901" cy="8042216"/>
          </a:xfrm>
          <a:prstGeom prst="rect">
            <a:avLst/>
          </a:prstGeom>
          <a:ln w="12700">
            <a:miter lim="400000"/>
          </a:ln>
        </p:spPr>
      </p:pic>
    </p:spTree>
  </p:cSld>
  <p:clrMapOvr>
    <a:masterClrMapping/>
  </p:clrMapOvr>
  <p:transition xmlns:p14="http://schemas.microsoft.com/office/powerpoint/2010/main" spd="med" advClick="1" p14:dur="1000"/>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3" name="Shape 853"/>
          <p:cNvSpPr/>
          <p:nvPr>
            <p:ph type="title"/>
          </p:nvPr>
        </p:nvSpPr>
        <p:spPr>
          <a:prstGeom prst="rect">
            <a:avLst/>
          </a:prstGeom>
        </p:spPr>
        <p:txBody>
          <a:bodyPr/>
          <a:lstStyle/>
          <a:p>
            <a:pPr/>
            <a:r>
              <a:t>Idiom: </a:t>
            </a:r>
            <a:r>
              <a:rPr b="1">
                <a:latin typeface="+mn-lt"/>
                <a:ea typeface="+mn-ea"/>
                <a:cs typeface="+mn-cs"/>
                <a:sym typeface="Rockwell"/>
              </a:rPr>
              <a:t>treemap</a:t>
            </a:r>
          </a:p>
        </p:txBody>
      </p:sp>
      <p:sp>
        <p:nvSpPr>
          <p:cNvPr id="854" name="Shape 854"/>
          <p:cNvSpPr/>
          <p:nvPr>
            <p:ph type="body" idx="1"/>
          </p:nvPr>
        </p:nvSpPr>
        <p:spPr>
          <a:xfrm>
            <a:off x="419100" y="1054100"/>
            <a:ext cx="15849600" cy="8039100"/>
          </a:xfrm>
          <a:prstGeom prst="rect">
            <a:avLst/>
          </a:prstGeom>
        </p:spPr>
        <p:txBody>
          <a:bodyPr/>
          <a:lstStyle/>
          <a:p>
            <a:pPr marL="793376" indent="-336176"/>
            <a:r>
              <a:t>data</a:t>
            </a:r>
          </a:p>
          <a:p>
            <a:pPr lvl="1" marL="1173480" indent="-259080"/>
            <a:r>
              <a:t>tree</a:t>
            </a:r>
          </a:p>
          <a:p>
            <a:pPr lvl="1" marL="1173480" indent="-259080"/>
            <a:r>
              <a:t>1 quant attrib at leaf nodes</a:t>
            </a:r>
          </a:p>
          <a:p>
            <a:pPr marL="793376" indent="-336176"/>
            <a:r>
              <a:t>encoding</a:t>
            </a:r>
          </a:p>
          <a:p>
            <a:pPr lvl="1" marL="1173480" indent="-259080"/>
            <a:r>
              <a:t>area containment marks for hierarchical structure</a:t>
            </a:r>
          </a:p>
          <a:p>
            <a:pPr lvl="1" marL="1173480" indent="-259080"/>
            <a:r>
              <a:t>rectilinear orientation</a:t>
            </a:r>
          </a:p>
          <a:p>
            <a:pPr lvl="1" marL="1173480" indent="-259080"/>
            <a:r>
              <a:t>size encodes quant attrib</a:t>
            </a:r>
          </a:p>
          <a:p>
            <a:pPr marL="793376" indent="-336176"/>
            <a:r>
              <a:t>tasks</a:t>
            </a:r>
          </a:p>
          <a:p>
            <a:pPr lvl="1" marL="1173480" indent="-259080"/>
            <a:r>
              <a:t>query attribute at leaf nodes</a:t>
            </a:r>
          </a:p>
          <a:p>
            <a:pPr marL="793376" indent="-336176"/>
            <a:r>
              <a:t>scalability</a:t>
            </a:r>
          </a:p>
          <a:p>
            <a:pPr lvl="1" marL="1173480" indent="-259080"/>
            <a:r>
              <a:t>1M leaf nodes</a:t>
            </a:r>
          </a:p>
        </p:txBody>
      </p:sp>
      <p:sp>
        <p:nvSpPr>
          <p:cNvPr id="855" name="Shape 85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56" name="Shape 856"/>
          <p:cNvSpPr/>
          <p:nvPr/>
        </p:nvSpPr>
        <p:spPr>
          <a:xfrm>
            <a:off x="10185400" y="6121400"/>
            <a:ext cx="6870700" cy="31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u="sng">
                <a:uFill>
                  <a:solidFill>
                    <a:srgbClr val="000000"/>
                  </a:solidFill>
                </a:uFill>
                <a:hlinkClick r:id="rId2" invalidUrl="" action="" tgtFrame="" tooltip="" history="1" highlightClick="0" endSnd="0"/>
              </a:defRPr>
            </a:lvl1pPr>
          </a:lstStyle>
          <a:p>
            <a:pPr>
              <a:defRPr u="none"/>
            </a:pPr>
            <a:r>
              <a:rPr u="sng">
                <a:hlinkClick r:id="rId2" invalidUrl="" action="" tgtFrame="" tooltip="" history="1" highlightClick="0" endSnd="0"/>
              </a:rPr>
              <a:t>http://tulip.labri.fr/Documentation/3_7/userHandbook/html/ch06.html</a:t>
            </a:r>
          </a:p>
        </p:txBody>
      </p:sp>
      <p:pic>
        <p:nvPicPr>
          <p:cNvPr id="857" name="tutorials_improvelayout_treemap_1.png"/>
          <p:cNvPicPr>
            <a:picLocks noChangeAspect="1"/>
          </p:cNvPicPr>
          <p:nvPr/>
        </p:nvPicPr>
        <p:blipFill>
          <a:blip r:embed="rId3">
            <a:extLst/>
          </a:blip>
          <a:srcRect l="13664" t="11224" r="14906" b="10204"/>
          <a:stretch>
            <a:fillRect/>
          </a:stretch>
        </p:blipFill>
        <p:spPr>
          <a:xfrm>
            <a:off x="10248900" y="838199"/>
            <a:ext cx="4953000" cy="4974536"/>
          </a:xfrm>
          <a:prstGeom prst="rect">
            <a:avLst/>
          </a:prstGeom>
          <a:ln w="12700">
            <a:miter lim="400000"/>
          </a:ln>
        </p:spPr>
      </p:pic>
    </p:spTree>
  </p:cSld>
  <p:clrMapOvr>
    <a:masterClrMapping/>
  </p:clrMapOvr>
  <p:transition xmlns:p14="http://schemas.microsoft.com/office/powerpoint/2010/main" spd="med" advClick="1" p14:dur="1000"/>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9" name="Shape 859"/>
          <p:cNvSpPr/>
          <p:nvPr>
            <p:ph type="title"/>
          </p:nvPr>
        </p:nvSpPr>
        <p:spPr>
          <a:prstGeom prst="rect">
            <a:avLst/>
          </a:prstGeom>
        </p:spPr>
        <p:txBody>
          <a:bodyPr/>
          <a:lstStyle/>
          <a:p>
            <a:pPr/>
            <a:r>
              <a:t>Link marks: Connection and containment</a:t>
            </a:r>
          </a:p>
        </p:txBody>
      </p:sp>
      <p:sp>
        <p:nvSpPr>
          <p:cNvPr id="860" name="Shape 860"/>
          <p:cNvSpPr/>
          <p:nvPr>
            <p:ph type="body" idx="1"/>
          </p:nvPr>
        </p:nvSpPr>
        <p:spPr>
          <a:xfrm>
            <a:off x="88900" y="1435100"/>
            <a:ext cx="9575801" cy="7924800"/>
          </a:xfrm>
          <a:prstGeom prst="rect">
            <a:avLst/>
          </a:prstGeom>
        </p:spPr>
        <p:txBody>
          <a:bodyPr/>
          <a:lstStyle/>
          <a:p>
            <a:pPr marL="793376" indent="-336176"/>
            <a:r>
              <a:t>marks as links (vs. nodes)</a:t>
            </a:r>
          </a:p>
          <a:p>
            <a:pPr lvl="1" marL="1173480" indent="-259080"/>
            <a:r>
              <a:t>common case in network drawing</a:t>
            </a:r>
          </a:p>
          <a:p>
            <a:pPr lvl="1" marL="1173480" indent="-259080"/>
            <a:r>
              <a:t>1D case: connection</a:t>
            </a:r>
          </a:p>
          <a:p>
            <a:pPr lvl="2" marL="1635369" indent="-263769"/>
            <a:r>
              <a:t>ex: all node-link diagrams</a:t>
            </a:r>
          </a:p>
          <a:p>
            <a:pPr lvl="2" marL="1635369" indent="-263769"/>
            <a:r>
              <a:t>emphasizes topology, path tracing</a:t>
            </a:r>
          </a:p>
          <a:p>
            <a:pPr lvl="2" marL="1635369" indent="-263769"/>
            <a:r>
              <a:t>networks and trees</a:t>
            </a:r>
          </a:p>
          <a:p>
            <a:pPr lvl="1" marL="1173480" indent="-259080"/>
            <a:r>
              <a:t>2D case: containment</a:t>
            </a:r>
          </a:p>
          <a:p>
            <a:pPr lvl="2" marL="1635369" indent="-263769"/>
            <a:r>
              <a:t>ex: all treemap variants</a:t>
            </a:r>
          </a:p>
          <a:p>
            <a:pPr lvl="2" marL="1635369" indent="-263769"/>
            <a:r>
              <a:t>emphasizes attribute values at leaves (size coding)</a:t>
            </a:r>
          </a:p>
          <a:p>
            <a:pPr lvl="2" marL="1635369" indent="-263769"/>
            <a:r>
              <a:t>only trees</a:t>
            </a:r>
          </a:p>
        </p:txBody>
      </p:sp>
      <p:sp>
        <p:nvSpPr>
          <p:cNvPr id="861" name="Shape 86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2" name="droppedImage.pdf"/>
          <p:cNvPicPr>
            <a:picLocks noChangeAspect="1"/>
          </p:cNvPicPr>
          <p:nvPr/>
        </p:nvPicPr>
        <p:blipFill>
          <a:blip r:embed="rId3">
            <a:extLst/>
          </a:blip>
          <a:srcRect l="0" t="0" r="33494" b="0"/>
          <a:stretch>
            <a:fillRect/>
          </a:stretch>
        </p:blipFill>
        <p:spPr>
          <a:xfrm>
            <a:off x="9918700" y="4902200"/>
            <a:ext cx="5422900" cy="2527300"/>
          </a:xfrm>
          <a:prstGeom prst="rect">
            <a:avLst/>
          </a:prstGeom>
          <a:ln w="12700">
            <a:miter lim="400000"/>
          </a:ln>
        </p:spPr>
      </p:pic>
      <p:pic>
        <p:nvPicPr>
          <p:cNvPr id="863" name="droppedImage.pdf"/>
          <p:cNvPicPr>
            <a:picLocks noChangeAspect="1"/>
          </p:cNvPicPr>
          <p:nvPr/>
        </p:nvPicPr>
        <p:blipFill>
          <a:blip r:embed="rId4">
            <a:extLst/>
          </a:blip>
          <a:srcRect l="0" t="13432" r="75191" b="23880"/>
          <a:stretch>
            <a:fillRect/>
          </a:stretch>
        </p:blipFill>
        <p:spPr>
          <a:xfrm>
            <a:off x="10337800" y="3073400"/>
            <a:ext cx="1846621" cy="1600200"/>
          </a:xfrm>
          <a:prstGeom prst="rect">
            <a:avLst/>
          </a:prstGeom>
          <a:ln w="12700">
            <a:miter lim="400000"/>
          </a:ln>
        </p:spPr>
      </p:pic>
      <p:sp>
        <p:nvSpPr>
          <p:cNvPr id="864" name="Shape 864"/>
          <p:cNvSpPr/>
          <p:nvPr/>
        </p:nvSpPr>
        <p:spPr>
          <a:xfrm>
            <a:off x="9728200" y="7670800"/>
            <a:ext cx="6235700" cy="1028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i="1" sz="2200">
                <a:uFill>
                  <a:solidFill>
                    <a:srgbClr val="000000"/>
                  </a:solidFill>
                </a:uFill>
              </a:defRPr>
            </a:lvl1pPr>
          </a:lstStyle>
          <a:p>
            <a:pPr>
              <a:defRPr i="0" sz="3000"/>
            </a:pPr>
            <a:r>
              <a:rPr i="1" sz="2200"/>
              <a:t>[Elastic Hierarchies: Combining Treemaps and Node-Link Diagrams. Dong, McGuffin, and Chignell. Proc. InfoVis 2005, p. 57-64.]</a:t>
            </a:r>
          </a:p>
        </p:txBody>
      </p:sp>
      <p:pic>
        <p:nvPicPr>
          <p:cNvPr id="865" name="fig5.5.pdf"/>
          <p:cNvPicPr>
            <a:picLocks noChangeAspect="1"/>
          </p:cNvPicPr>
          <p:nvPr/>
        </p:nvPicPr>
        <p:blipFill>
          <a:blip r:embed="rId5">
            <a:extLst/>
          </a:blip>
          <a:srcRect l="0" t="70308" r="75171" b="0"/>
          <a:stretch>
            <a:fillRect/>
          </a:stretch>
        </p:blipFill>
        <p:spPr>
          <a:xfrm>
            <a:off x="12572999" y="1435100"/>
            <a:ext cx="2476501" cy="1346201"/>
          </a:xfrm>
          <a:prstGeom prst="rect">
            <a:avLst/>
          </a:prstGeom>
          <a:ln w="12700">
            <a:miter lim="400000"/>
          </a:ln>
        </p:spPr>
      </p:pic>
      <p:pic>
        <p:nvPicPr>
          <p:cNvPr id="866" name="fig5.5.pdf"/>
          <p:cNvPicPr>
            <a:picLocks noChangeAspect="1"/>
          </p:cNvPicPr>
          <p:nvPr/>
        </p:nvPicPr>
        <p:blipFill>
          <a:blip r:embed="rId5">
            <a:extLst/>
          </a:blip>
          <a:srcRect l="31448" t="68907" r="44486" b="0"/>
          <a:stretch>
            <a:fillRect/>
          </a:stretch>
        </p:blipFill>
        <p:spPr>
          <a:xfrm>
            <a:off x="9918700" y="1435100"/>
            <a:ext cx="2400300" cy="1409701"/>
          </a:xfrm>
          <a:prstGeom prst="rect">
            <a:avLst/>
          </a:prstGeom>
          <a:ln w="12700">
            <a:miter lim="400000"/>
          </a:ln>
        </p:spPr>
      </p:pic>
      <p:pic>
        <p:nvPicPr>
          <p:cNvPr id="867" name="droppedImage.pdf"/>
          <p:cNvPicPr>
            <a:picLocks noChangeAspect="1"/>
          </p:cNvPicPr>
          <p:nvPr/>
        </p:nvPicPr>
        <p:blipFill>
          <a:blip r:embed="rId4">
            <a:extLst/>
          </a:blip>
          <a:srcRect l="27811" t="13432" r="43278" b="23880"/>
          <a:stretch>
            <a:fillRect/>
          </a:stretch>
        </p:blipFill>
        <p:spPr>
          <a:xfrm>
            <a:off x="12897642" y="3041650"/>
            <a:ext cx="2151868" cy="1600200"/>
          </a:xfrm>
          <a:prstGeom prst="rect">
            <a:avLst/>
          </a:prstGeom>
          <a:ln w="12700">
            <a:miter lim="400000"/>
          </a:ln>
        </p:spPr>
      </p:pic>
    </p:spTree>
  </p:cSld>
  <p:clrMapOvr>
    <a:masterClrMapping/>
  </p:clrMapOvr>
  <p:transition xmlns:p14="http://schemas.microsoft.com/office/powerpoint/2010/main" spd="med" advClick="1" p14:dur="1000"/>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1" name="Shape 871"/>
          <p:cNvSpPr/>
          <p:nvPr>
            <p:ph type="title"/>
          </p:nvPr>
        </p:nvSpPr>
        <p:spPr>
          <a:prstGeom prst="rect">
            <a:avLst/>
          </a:prstGeom>
        </p:spPr>
        <p:txBody>
          <a:bodyPr/>
          <a:lstStyle/>
          <a:p>
            <a:pPr/>
            <a:r>
              <a:t>Tree drawing idioms comparison</a:t>
            </a:r>
          </a:p>
        </p:txBody>
      </p:sp>
      <p:sp>
        <p:nvSpPr>
          <p:cNvPr id="872" name="Shape 872"/>
          <p:cNvSpPr/>
          <p:nvPr>
            <p:ph type="body" idx="1"/>
          </p:nvPr>
        </p:nvSpPr>
        <p:spPr>
          <a:xfrm>
            <a:off x="419100" y="1104900"/>
            <a:ext cx="7645400" cy="8039100"/>
          </a:xfrm>
          <a:prstGeom prst="rect">
            <a:avLst/>
          </a:prstGeom>
        </p:spPr>
        <p:txBody>
          <a:bodyPr/>
          <a:lstStyle/>
          <a:p>
            <a:pPr defTabSz="1295400">
              <a:defRPr sz="3900"/>
            </a:pPr>
            <a:r>
              <a:t>data shown</a:t>
            </a:r>
          </a:p>
          <a:p>
            <a:pPr lvl="1" defTabSz="1295400">
              <a:spcBef>
                <a:spcPts val="900"/>
              </a:spcBef>
              <a:defRPr sz="3300"/>
            </a:pPr>
            <a:r>
              <a:t>link relationships </a:t>
            </a:r>
          </a:p>
          <a:p>
            <a:pPr lvl="1" defTabSz="1295400">
              <a:spcBef>
                <a:spcPts val="900"/>
              </a:spcBef>
              <a:defRPr sz="3300"/>
            </a:pPr>
            <a:r>
              <a:t>tree depth</a:t>
            </a:r>
          </a:p>
          <a:p>
            <a:pPr lvl="1" defTabSz="1295400">
              <a:spcBef>
                <a:spcPts val="900"/>
              </a:spcBef>
              <a:defRPr sz="3300"/>
            </a:pPr>
            <a:r>
              <a:t>sibling order</a:t>
            </a:r>
          </a:p>
          <a:p>
            <a:pPr marL="405245" indent="-405245" defTabSz="1295400">
              <a:defRPr sz="3300"/>
            </a:pPr>
            <a:r>
              <a:rPr sz="3900"/>
              <a:t>design choices</a:t>
            </a:r>
            <a:endParaRPr sz="3900"/>
          </a:p>
          <a:p>
            <a:pPr lvl="1" defTabSz="1295400">
              <a:spcBef>
                <a:spcPts val="900"/>
              </a:spcBef>
              <a:defRPr sz="3300"/>
            </a:pPr>
            <a:r>
              <a:t>connection vs containment link marks</a:t>
            </a:r>
          </a:p>
          <a:p>
            <a:pPr lvl="1" defTabSz="1295400">
              <a:spcBef>
                <a:spcPts val="900"/>
              </a:spcBef>
              <a:defRPr sz="3300"/>
            </a:pPr>
            <a:r>
              <a:t>rectilinear vs radial layout</a:t>
            </a:r>
          </a:p>
          <a:p>
            <a:pPr lvl="1" defTabSz="1295400">
              <a:spcBef>
                <a:spcPts val="900"/>
              </a:spcBef>
              <a:defRPr sz="3300"/>
            </a:pPr>
            <a:r>
              <a:t>spatial position channels</a:t>
            </a:r>
          </a:p>
          <a:p>
            <a:pPr defTabSz="1295400">
              <a:defRPr sz="3900"/>
            </a:pPr>
            <a:r>
              <a:t>considerations</a:t>
            </a:r>
          </a:p>
          <a:p>
            <a:pPr lvl="1" defTabSz="1295400">
              <a:spcBef>
                <a:spcPts val="900"/>
              </a:spcBef>
              <a:defRPr sz="3300"/>
            </a:pPr>
            <a:r>
              <a:t>redundant? arbitrary?</a:t>
            </a:r>
          </a:p>
          <a:p>
            <a:pPr lvl="1" defTabSz="1295400">
              <a:spcBef>
                <a:spcPts val="900"/>
              </a:spcBef>
              <a:defRPr sz="3300"/>
            </a:pPr>
            <a:r>
              <a:t>information density?</a:t>
            </a:r>
          </a:p>
          <a:p>
            <a:pPr lvl="2" defTabSz="1295400">
              <a:spcBef>
                <a:spcPts val="800"/>
              </a:spcBef>
              <a:defRPr sz="3300"/>
            </a:pPr>
            <a:r>
              <a:t>avoid wasting space</a:t>
            </a:r>
          </a:p>
        </p:txBody>
      </p:sp>
      <p:sp>
        <p:nvSpPr>
          <p:cNvPr id="873" name="Shape 87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4" name="treeRepEfficiency-fig1.png"/>
          <p:cNvPicPr>
            <a:picLocks noChangeAspect="1"/>
          </p:cNvPicPr>
          <p:nvPr/>
        </p:nvPicPr>
        <p:blipFill>
          <a:blip r:embed="rId2">
            <a:extLst/>
          </a:blip>
          <a:stretch>
            <a:fillRect/>
          </a:stretch>
        </p:blipFill>
        <p:spPr>
          <a:xfrm>
            <a:off x="8572500" y="1028700"/>
            <a:ext cx="6405563" cy="6349264"/>
          </a:xfrm>
          <a:prstGeom prst="rect">
            <a:avLst/>
          </a:prstGeom>
          <a:ln w="12700">
            <a:miter lim="400000"/>
          </a:ln>
        </p:spPr>
      </p:pic>
      <p:sp>
        <p:nvSpPr>
          <p:cNvPr id="875" name="Shape 875"/>
          <p:cNvSpPr/>
          <p:nvPr/>
        </p:nvSpPr>
        <p:spPr>
          <a:xfrm>
            <a:off x="8369300" y="7404100"/>
            <a:ext cx="7835900" cy="1219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i="1" sz="2600">
                <a:uFill>
                  <a:solidFill>
                    <a:srgbClr val="000000"/>
                  </a:solidFill>
                </a:uFill>
              </a:defRPr>
            </a:lvl1pPr>
          </a:lstStyle>
          <a:p>
            <a:pPr>
              <a:defRPr i="0" sz="3400"/>
            </a:pPr>
            <a:r>
              <a:rPr i="1" sz="2600"/>
              <a:t>[Quantifying the Space-Efficiency of 2D Graphical Representations of Trees. McGuffin and Robert. Information Visualization 9:2 (2010), 115–140.]</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Shape 253"/>
          <p:cNvSpPr/>
          <p:nvPr>
            <p:ph type="title"/>
          </p:nvPr>
        </p:nvSpPr>
        <p:spPr>
          <a:prstGeom prst="rect">
            <a:avLst/>
          </a:prstGeom>
        </p:spPr>
        <p:txBody>
          <a:bodyPr/>
          <a:lstStyle/>
          <a:p>
            <a:pPr/>
            <a:r>
              <a:t>What resource limitations are we faced with?</a:t>
            </a:r>
          </a:p>
        </p:txBody>
      </p:sp>
      <p:sp>
        <p:nvSpPr>
          <p:cNvPr id="254" name="Shape 254"/>
          <p:cNvSpPr/>
          <p:nvPr>
            <p:ph type="body" idx="1"/>
          </p:nvPr>
        </p:nvSpPr>
        <p:spPr>
          <a:xfrm>
            <a:off x="419100" y="2489200"/>
            <a:ext cx="15849600" cy="6705600"/>
          </a:xfrm>
          <a:prstGeom prst="rect">
            <a:avLst/>
          </a:prstGeom>
        </p:spPr>
        <p:txBody>
          <a:bodyPr/>
          <a:lstStyle/>
          <a:p>
            <a:pPr/>
            <a:r>
              <a:t>computational limits</a:t>
            </a:r>
          </a:p>
          <a:p>
            <a:pPr lvl="1"/>
            <a:r>
              <a:t>processing time</a:t>
            </a:r>
          </a:p>
          <a:p>
            <a:pPr lvl="1"/>
            <a:r>
              <a:t>system memory</a:t>
            </a:r>
          </a:p>
          <a:p>
            <a:pPr/>
            <a:r>
              <a:t>human limits</a:t>
            </a:r>
          </a:p>
          <a:p>
            <a:pPr lvl="1"/>
            <a:r>
              <a:t>human attention and memory</a:t>
            </a:r>
          </a:p>
          <a:p>
            <a:pPr/>
            <a:r>
              <a:t>display limits</a:t>
            </a:r>
          </a:p>
          <a:p>
            <a:pPr lvl="1"/>
            <a:r>
              <a:t>pixels are precious resource, the most constrained resource</a:t>
            </a:r>
          </a:p>
          <a:p>
            <a:pPr lvl="1"/>
            <a:r>
              <a:rPr>
                <a:latin typeface="Gill Sans SemiBold"/>
                <a:ea typeface="Gill Sans SemiBold"/>
                <a:cs typeface="Gill Sans SemiBold"/>
                <a:sym typeface="Gill Sans SemiBold"/>
              </a:rPr>
              <a:t>information density</a:t>
            </a:r>
            <a:r>
              <a:t>: ratio of space used to encode info vs unused whitespace</a:t>
            </a:r>
          </a:p>
          <a:p>
            <a:pPr lvl="2"/>
            <a:r>
              <a:t>tradeoff between clutter and wasting space, find sweet spot between dense and sparse</a:t>
            </a:r>
          </a:p>
        </p:txBody>
      </p:sp>
      <p:sp>
        <p:nvSpPr>
          <p:cNvPr id="255" name="Shape 25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6" name="Shape 256"/>
          <p:cNvSpPr/>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b="1" sz="2800">
                <a:latin typeface="+mn-lt"/>
                <a:ea typeface="+mn-ea"/>
                <a:cs typeface="+mn-cs"/>
                <a:sym typeface="Rockwell"/>
              </a:defRPr>
            </a:lvl1pPr>
          </a:lstStyle>
          <a:p>
            <a:pPr/>
            <a:r>
              <a:t>Vis designers must take into account three very different kinds of resource limitations: those of computers, of humans, and of displays. </a:t>
            </a:r>
          </a:p>
        </p:txBody>
      </p:sp>
      <p:pic>
        <p:nvPicPr>
          <p:cNvPr id="257" name=""/>
          <p:cNvPicPr>
            <a:picLocks noChangeAspect="0"/>
          </p:cNvPicPr>
          <p:nvPr/>
        </p:nvPicPr>
        <p:blipFill>
          <a:blip r:embed="rId2">
            <a:extLst/>
          </a:blip>
          <a:stretch>
            <a:fillRect/>
          </a:stretch>
        </p:blipFill>
        <p:spPr>
          <a:xfrm>
            <a:off x="88900" y="1016000"/>
            <a:ext cx="15760700" cy="1358900"/>
          </a:xfrm>
          <a:prstGeom prst="rect">
            <a:avLst/>
          </a:prstGeom>
        </p:spPr>
      </p:pic>
    </p:spTree>
  </p:cSld>
  <p:clrMapOvr>
    <a:masterClrMapping/>
  </p:clrMapOvr>
  <p:transition xmlns:p14="http://schemas.microsoft.com/office/powerpoint/2010/main" spd="med" advClick="1" p14:dur="1000"/>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7" name="Shape 877"/>
          <p:cNvSpPr/>
          <p:nvPr>
            <p:ph type="title"/>
          </p:nvPr>
        </p:nvSpPr>
        <p:spPr>
          <a:prstGeom prst="rect">
            <a:avLst/>
          </a:prstGeom>
        </p:spPr>
        <p:txBody>
          <a:bodyPr/>
          <a:lstStyle/>
          <a:p>
            <a:pPr/>
            <a:r>
              <a:t>Further reading</a:t>
            </a:r>
          </a:p>
        </p:txBody>
      </p:sp>
      <p:sp>
        <p:nvSpPr>
          <p:cNvPr id="878" name="Shape 878"/>
          <p:cNvSpPr/>
          <p:nvPr>
            <p:ph type="body" idx="1"/>
          </p:nvPr>
        </p:nvSpPr>
        <p:spPr>
          <a:xfrm>
            <a:off x="419100" y="1079500"/>
            <a:ext cx="15849600" cy="7747000"/>
          </a:xfrm>
          <a:prstGeom prst="rect">
            <a:avLst/>
          </a:prstGeom>
        </p:spPr>
        <p:txBody>
          <a:bodyPr>
            <a:normAutofit fontScale="100000" lnSpcReduction="0"/>
          </a:bodyPr>
          <a:lstStyle/>
          <a:p>
            <a:pPr marL="667848" indent="-274656" defTabSz="1048511">
              <a:spcBef>
                <a:spcPts val="800"/>
              </a:spcBef>
              <a:defRPr sz="3268"/>
            </a:pPr>
            <a:r>
              <a:t>Visualization Analysis and Design. Munzner.  AK Peters Visualization Series, CRC Press, 2014.</a:t>
            </a:r>
          </a:p>
          <a:p>
            <a:pPr lvl="1" marL="996086" indent="-209702" defTabSz="1048511">
              <a:spcBef>
                <a:spcPts val="700"/>
              </a:spcBef>
              <a:defRPr i="1" sz="2752"/>
            </a:pPr>
            <a:r>
              <a:t>Chap 9: Arrange Networks and Trees</a:t>
            </a:r>
          </a:p>
          <a:p>
            <a:pPr marL="667848" indent="-274656" defTabSz="1048511">
              <a:spcBef>
                <a:spcPts val="800"/>
              </a:spcBef>
              <a:defRPr sz="3268"/>
            </a:pPr>
            <a:r>
              <a:t>Visual Analysis of Large Graphs: State-of-the-Art and Future Research Challenges. von Landesberger et al. Computer Graphics Forum 30:6 (2011), 1719–1749.</a:t>
            </a:r>
          </a:p>
          <a:p>
            <a:pPr marL="667848" indent="-274656" defTabSz="1048511">
              <a:spcBef>
                <a:spcPts val="800"/>
              </a:spcBef>
              <a:defRPr sz="3268"/>
            </a:pPr>
            <a:r>
              <a:t>Simple Algorithms for Network Visualization: A Tutorial. McGuffin. Tsinghua Science and Technology (Special Issue on Visualization and Computer Graphics) 17:4 (2012), 383–398.</a:t>
            </a:r>
          </a:p>
          <a:p>
            <a:pPr marL="667848" indent="-274656" defTabSz="1048511">
              <a:spcBef>
                <a:spcPts val="800"/>
              </a:spcBef>
              <a:defRPr sz="3268"/>
            </a:pPr>
            <a:r>
              <a:t>Drawing on Physical Analogies. Brandes. In Drawing Graphs: Methods and Models, LNCS Tutorial, 2025, edited by M. Kaufmann and D. Wagner, LNCS Tutorial, 2025, pp. 71–86. Springer-Verlag, 2001.</a:t>
            </a:r>
          </a:p>
          <a:p>
            <a:pPr marL="667848" indent="-274656" defTabSz="1048511">
              <a:spcBef>
                <a:spcPts val="800"/>
              </a:spcBef>
              <a:defRPr sz="3268"/>
            </a:pPr>
            <a:r>
              <a:rPr u="sng">
                <a:hlinkClick r:id="rId2" invalidUrl="" action="" tgtFrame="" tooltip="" history="1" highlightClick="0" endSnd="0"/>
              </a:rPr>
              <a:t>http://www.treevis.net</a:t>
            </a:r>
            <a:r>
              <a:t> Treevis.net: A Tree Visualization Reference. Schulz. IEEE Computer Graphics and Applications 31:6 (2011), 11–15.</a:t>
            </a:r>
          </a:p>
          <a:p>
            <a:pPr marL="667848" indent="-274656" defTabSz="1048511">
              <a:spcBef>
                <a:spcPts val="800"/>
              </a:spcBef>
              <a:defRPr sz="3268"/>
            </a:pPr>
            <a:r>
              <a:t>Perceptual Guidelines for Creating Rectangular Treemaps. Kong, Heer, and Agrawala.  IEEE Trans. Visualization and Computer Graphics (Proc. InfoVis) 16:6 (2010), 990–998.</a:t>
            </a:r>
          </a:p>
        </p:txBody>
      </p:sp>
      <p:sp>
        <p:nvSpPr>
          <p:cNvPr id="879" name="Shape 87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1" name="Shape 881"/>
          <p:cNvSpPr/>
          <p:nvPr>
            <p:ph type="title"/>
          </p:nvPr>
        </p:nvSpPr>
        <p:spPr>
          <a:prstGeom prst="rect">
            <a:avLst/>
          </a:prstGeom>
        </p:spPr>
        <p:txBody>
          <a:bodyPr/>
          <a:lstStyle/>
          <a:p>
            <a:pPr/>
            <a:r>
              <a:t>Outline</a:t>
            </a:r>
          </a:p>
        </p:txBody>
      </p:sp>
      <p:sp>
        <p:nvSpPr>
          <p:cNvPr id="882" name="Shape 882"/>
          <p:cNvSpPr/>
          <p:nvPr>
            <p:ph type="body" idx="1"/>
          </p:nvPr>
        </p:nvSpPr>
        <p:spPr>
          <a:xfrm>
            <a:off x="419100" y="1130300"/>
            <a:ext cx="15849600" cy="8039100"/>
          </a:xfrm>
          <a:prstGeom prst="rect">
            <a:avLst/>
          </a:prstGeom>
        </p:spPr>
        <p:txBody>
          <a:bodyPr spcCol="638067"/>
          <a:lstStyle/>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1</a:t>
            </a:r>
            <a:r>
              <a:t> </a:t>
            </a:r>
            <a:r>
              <a:rPr i="1"/>
              <a:t>8:30-10:00am</a:t>
            </a:r>
            <a:br>
              <a:rPr i="1"/>
            </a:br>
            <a:r>
              <a:rPr>
                <a:solidFill>
                  <a:srgbClr val="011993"/>
                </a:solidFill>
                <a:uFill>
                  <a:solidFill>
                    <a:srgbClr val="011993"/>
                  </a:solidFill>
                </a:uFill>
                <a:latin typeface="+mn-lt"/>
                <a:ea typeface="+mn-ea"/>
                <a:cs typeface="+mn-cs"/>
                <a:sym typeface="Rockwell"/>
              </a:rPr>
              <a:t>Visualization Analysis Framework</a:t>
            </a:r>
          </a:p>
          <a:p>
            <a:pPr lvl="1">
              <a:spcBef>
                <a:spcPts val="1000"/>
              </a:spcBef>
              <a:defRPr sz="3000"/>
            </a:pPr>
            <a:r>
              <a:t>Introduction: Definitions</a:t>
            </a:r>
          </a:p>
          <a:p>
            <a:pPr lvl="1">
              <a:spcBef>
                <a:spcPts val="1000"/>
              </a:spcBef>
              <a:defRPr sz="3000"/>
            </a:pPr>
            <a:r>
              <a:t>Analysis:  What, Why, How</a:t>
            </a:r>
          </a:p>
          <a:p>
            <a:pPr lvl="1">
              <a:spcBef>
                <a:spcPts val="1000"/>
              </a:spcBef>
              <a:defRPr sz="3000"/>
            </a:pPr>
            <a:r>
              <a:t>Marks and Channels</a:t>
            </a:r>
          </a:p>
          <a:p>
            <a:pPr lvl="1">
              <a:spcBef>
                <a:spcPts val="1000"/>
              </a:spcBef>
              <a:defRPr sz="3000"/>
            </a:pPr>
          </a:p>
          <a:p>
            <a:pPr marL="342900" indent="-342900">
              <a:defRPr sz="3000"/>
            </a:pPr>
            <a:r>
              <a:rPr>
                <a:solidFill>
                  <a:srgbClr val="011993"/>
                </a:solidFill>
                <a:uFill>
                  <a:solidFill>
                    <a:srgbClr val="011993"/>
                  </a:solidFill>
                </a:uFill>
                <a:latin typeface="+mn-lt"/>
                <a:ea typeface="+mn-ea"/>
                <a:cs typeface="+mn-cs"/>
                <a:sym typeface="Rockwell"/>
              </a:rPr>
              <a:t>Session 2 </a:t>
            </a:r>
            <a:r>
              <a:rPr i="1"/>
              <a:t>10:30am-12:00pm</a:t>
            </a:r>
            <a:br>
              <a:rPr i="1"/>
            </a:br>
            <a:r>
              <a:rPr>
                <a:solidFill>
                  <a:srgbClr val="011993"/>
                </a:solidFill>
                <a:uFill>
                  <a:solidFill>
                    <a:srgbClr val="011993"/>
                  </a:solidFill>
                </a:uFill>
                <a:latin typeface="+mn-lt"/>
                <a:ea typeface="+mn-ea"/>
                <a:cs typeface="+mn-cs"/>
                <a:sym typeface="Rockwell"/>
              </a:rPr>
              <a:t>Spatial Layout</a:t>
            </a:r>
          </a:p>
          <a:p>
            <a:pPr lvl="1">
              <a:buClr>
                <a:srgbClr val="000000"/>
              </a:buClr>
              <a:defRPr sz="3000"/>
            </a:pPr>
            <a:r>
              <a:t>Arrange Tables</a:t>
            </a:r>
          </a:p>
          <a:p>
            <a:pPr lvl="1">
              <a:buClr>
                <a:srgbClr val="000000"/>
              </a:buClr>
              <a:defRPr sz="3000"/>
            </a:pPr>
            <a:r>
              <a:t>Arrange Spatial Data </a:t>
            </a:r>
          </a:p>
          <a:p>
            <a:pPr lvl="1">
              <a:buClr>
                <a:srgbClr val="000000"/>
              </a:buClr>
              <a:defRPr sz="3000"/>
            </a:pPr>
            <a:r>
              <a:t>Arrange Networks and Trees</a:t>
            </a:r>
          </a:p>
          <a:p>
            <a:pPr lvl="1">
              <a:buClr>
                <a:srgbClr val="000000"/>
              </a:buClr>
              <a:defRPr sz="3000"/>
            </a:pPr>
          </a:p>
          <a:p>
            <a:pPr lvl="1">
              <a:buClr>
                <a:srgbClr val="000000"/>
              </a:buClr>
              <a:defRPr sz="3000"/>
            </a:pPr>
          </a:p>
          <a:p>
            <a:pPr marL="342900" indent="-342900">
              <a:defRPr sz="3000"/>
            </a:pPr>
          </a:p>
          <a:p>
            <a:pPr marL="342900" indent="-342900">
              <a:defRPr sz="3000"/>
            </a:pPr>
            <a:r>
              <a:rPr>
                <a:solidFill>
                  <a:srgbClr val="011993"/>
                </a:solidFill>
                <a:uFill>
                  <a:solidFill>
                    <a:srgbClr val="011993"/>
                  </a:solidFill>
                </a:uFill>
                <a:latin typeface="+mn-lt"/>
                <a:ea typeface="+mn-ea"/>
                <a:cs typeface="+mn-cs"/>
                <a:sym typeface="Rockwell"/>
              </a:rPr>
              <a:t>Session 3 </a:t>
            </a:r>
            <a:r>
              <a:rPr i="1"/>
              <a:t>1:00-2:30pm</a:t>
            </a:r>
            <a:br>
              <a:rPr i="1"/>
            </a:br>
            <a:r>
              <a:rPr>
                <a:solidFill>
                  <a:srgbClr val="011993"/>
                </a:solidFill>
                <a:uFill>
                  <a:solidFill>
                    <a:srgbClr val="011993"/>
                  </a:solidFill>
                </a:uFill>
                <a:latin typeface="+mn-lt"/>
                <a:ea typeface="+mn-ea"/>
                <a:cs typeface="+mn-cs"/>
                <a:sym typeface="Rockwell"/>
              </a:rPr>
              <a:t>Color &amp; Interaction</a:t>
            </a:r>
          </a:p>
          <a:p>
            <a:pPr lvl="1">
              <a:buClr>
                <a:srgbClr val="000000"/>
              </a:buClr>
              <a:defRPr sz="3000">
                <a:solidFill>
                  <a:schemeClr val="accent5"/>
                </a:solidFill>
              </a:defRPr>
            </a:pPr>
            <a:r>
              <a:t>Map Color</a:t>
            </a:r>
          </a:p>
          <a:p>
            <a:pPr lvl="1">
              <a:buClr>
                <a:srgbClr val="000000"/>
              </a:buClr>
              <a:defRPr sz="3000"/>
            </a:pPr>
            <a:r>
              <a:t>Manipulate: Change, Select, Navigate</a:t>
            </a:r>
          </a:p>
          <a:p>
            <a:pPr marL="716279" indent="-259079">
              <a:spcBef>
                <a:spcPts val="800"/>
              </a:spcBef>
              <a:buChar char="–"/>
              <a:defRPr sz="3000"/>
            </a:pPr>
            <a:r>
              <a:t>Facet: Juxtapose, Partition, Superimpose</a:t>
            </a:r>
          </a:p>
          <a:p>
            <a:pPr lvl="1">
              <a:buClr>
                <a:srgbClr val="000000"/>
              </a:buClr>
              <a:defRPr sz="3000"/>
            </a:pPr>
          </a:p>
          <a:p>
            <a:pPr marL="342900" indent="-342900">
              <a:defRPr sz="3000"/>
            </a:pPr>
            <a:r>
              <a:rPr>
                <a:solidFill>
                  <a:srgbClr val="011993"/>
                </a:solidFill>
                <a:uFill>
                  <a:solidFill>
                    <a:srgbClr val="011993"/>
                  </a:solidFill>
                </a:uFill>
                <a:latin typeface="+mn-lt"/>
                <a:ea typeface="+mn-ea"/>
                <a:cs typeface="+mn-cs"/>
                <a:sym typeface="Rockwell"/>
              </a:rPr>
              <a:t>Session 4 </a:t>
            </a:r>
            <a:r>
              <a:rPr i="1"/>
              <a:t>3:00-4:30pm</a:t>
            </a:r>
            <a:br>
              <a:rPr i="1"/>
            </a:br>
            <a:r>
              <a:rPr>
                <a:solidFill>
                  <a:srgbClr val="011993"/>
                </a:solidFill>
                <a:uFill>
                  <a:solidFill>
                    <a:srgbClr val="011993"/>
                  </a:solidFill>
                </a:uFill>
                <a:latin typeface="+mn-lt"/>
                <a:ea typeface="+mn-ea"/>
                <a:cs typeface="+mn-cs"/>
                <a:sym typeface="Rockwell"/>
              </a:rPr>
              <a:t>Guidelines and Examples</a:t>
            </a:r>
          </a:p>
          <a:p>
            <a:pPr lvl="1" marL="1173479" indent="-259079">
              <a:defRPr sz="3000"/>
            </a:pPr>
            <a:r>
              <a:t>Reduce: Filter, Aggregate</a:t>
            </a:r>
          </a:p>
          <a:p>
            <a:pPr lvl="1" marL="1173479" indent="-259079">
              <a:defRPr sz="3000"/>
            </a:pPr>
            <a:r>
              <a:t>Rules of Thumb</a:t>
            </a:r>
          </a:p>
          <a:p>
            <a:pPr lvl="1" marL="1173479" indent="-259079">
              <a:defRPr sz="3000"/>
            </a:pPr>
            <a:r>
              <a:t>Q&amp;A</a:t>
            </a:r>
          </a:p>
        </p:txBody>
      </p:sp>
      <p:sp>
        <p:nvSpPr>
          <p:cNvPr id="883" name="Shape 88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84" name="Shape 884"/>
          <p:cNvSpPr/>
          <p:nvPr/>
        </p:nvSpPr>
        <p:spPr>
          <a:xfrm>
            <a:off x="431800" y="8508999"/>
            <a:ext cx="12115800"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600" u="sng">
                <a:latin typeface="Gill Sans SemiBold"/>
                <a:ea typeface="Gill Sans SemiBold"/>
                <a:cs typeface="Gill Sans SemiBold"/>
                <a:sym typeface="Gill Sans SemiBold"/>
                <a:hlinkClick r:id="rId2" invalidUrl="" action="" tgtFrame="" tooltip="" history="1" highlightClick="0" endSnd="0"/>
              </a:defRPr>
            </a:lvl1pPr>
          </a:lstStyle>
          <a:p>
            <a:pPr>
              <a:defRPr u="none"/>
            </a:pPr>
            <a:r>
              <a:rPr u="sng">
                <a:hlinkClick r:id="rId2" invalidUrl="" action="" tgtFrame="" tooltip="" history="1" highlightClick="0" endSnd="0"/>
              </a:rPr>
              <a:t>http://www.cs.ubc.ca/~tmm/talks.html#vad16act</a:t>
            </a:r>
          </a:p>
        </p:txBody>
      </p:sp>
      <p:sp>
        <p:nvSpPr>
          <p:cNvPr id="885" name="Shape 885"/>
          <p:cNvSpPr/>
          <p:nvPr/>
        </p:nvSpPr>
        <p:spPr>
          <a:xfrm>
            <a:off x="12509500" y="8508999"/>
            <a:ext cx="315027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600" u="sng">
                <a:latin typeface="Gill Sans SemiBold"/>
                <a:ea typeface="Gill Sans SemiBold"/>
                <a:cs typeface="Gill Sans SemiBold"/>
                <a:sym typeface="Gill Sans SemiBold"/>
              </a:defRPr>
            </a:lvl1pPr>
          </a:lstStyle>
          <a:p>
            <a:pPr>
              <a:defRPr u="none"/>
            </a:pPr>
            <a:r>
              <a:rPr u="sng"/>
              <a:t>@tamaramunzner</a:t>
            </a:r>
          </a:p>
        </p:txBody>
      </p:sp>
    </p:spTree>
  </p:cSld>
  <p:clrMapOvr>
    <a:masterClrMapping/>
  </p:clrMapOvr>
  <p:transition xmlns:p14="http://schemas.microsoft.com/office/powerpoint/2010/main" spd="med" advClick="1" p14:dur="1000"/>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7" name="Shape 887"/>
          <p:cNvSpPr/>
          <p:nvPr>
            <p:ph type="title"/>
          </p:nvPr>
        </p:nvSpPr>
        <p:spPr>
          <a:prstGeom prst="rect">
            <a:avLst/>
          </a:prstGeom>
        </p:spPr>
        <p:txBody>
          <a:bodyPr/>
          <a:lstStyle/>
          <a:p>
            <a:pPr/>
            <a:r>
              <a:t>Idiom design choices: Encode</a:t>
            </a:r>
          </a:p>
        </p:txBody>
      </p:sp>
      <p:sp>
        <p:nvSpPr>
          <p:cNvPr id="888" name="Shape 88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9" name="fig3.7.pdf"/>
          <p:cNvPicPr>
            <a:picLocks noChangeAspect="1"/>
          </p:cNvPicPr>
          <p:nvPr/>
        </p:nvPicPr>
        <p:blipFill>
          <a:blip r:embed="rId2">
            <a:extLst/>
          </a:blip>
          <a:srcRect l="81785" t="78722" r="0" b="455"/>
          <a:stretch>
            <a:fillRect/>
          </a:stretch>
        </p:blipFill>
        <p:spPr>
          <a:xfrm>
            <a:off x="139700" y="2997200"/>
            <a:ext cx="2819707" cy="2882900"/>
          </a:xfrm>
          <a:prstGeom prst="rect">
            <a:avLst/>
          </a:prstGeom>
          <a:ln w="12700">
            <a:miter lim="400000"/>
          </a:ln>
        </p:spPr>
      </p:pic>
      <p:sp>
        <p:nvSpPr>
          <p:cNvPr id="890" name="Shape 890"/>
          <p:cNvSpPr/>
          <p:nvPr/>
        </p:nvSpPr>
        <p:spPr>
          <a:xfrm flipV="1">
            <a:off x="9519377" y="1460988"/>
            <a:ext cx="5291589" cy="42"/>
          </a:xfrm>
          <a:prstGeom prst="line">
            <a:avLst/>
          </a:prstGeom>
          <a:ln w="22225">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891" name="fig3.7.pdf"/>
          <p:cNvPicPr>
            <a:picLocks noChangeAspect="1"/>
          </p:cNvPicPr>
          <p:nvPr/>
        </p:nvPicPr>
        <p:blipFill>
          <a:blip r:embed="rId3">
            <a:extLst/>
          </a:blip>
          <a:srcRect l="0" t="4527" r="63679" b="51620"/>
          <a:stretch>
            <a:fillRect/>
          </a:stretch>
        </p:blipFill>
        <p:spPr>
          <a:xfrm>
            <a:off x="3449382" y="838200"/>
            <a:ext cx="6075618" cy="6775113"/>
          </a:xfrm>
          <a:prstGeom prst="rect">
            <a:avLst/>
          </a:prstGeom>
          <a:ln w="12700">
            <a:miter lim="400000"/>
          </a:ln>
        </p:spPr>
      </p:pic>
      <p:pic>
        <p:nvPicPr>
          <p:cNvPr id="892" name="fig3.7.pdf"/>
          <p:cNvPicPr>
            <a:picLocks noChangeAspect="1"/>
          </p:cNvPicPr>
          <p:nvPr/>
        </p:nvPicPr>
        <p:blipFill>
          <a:blip r:embed="rId4">
            <a:extLst/>
          </a:blip>
          <a:srcRect l="0" t="46171" r="59430" b="0"/>
          <a:stretch>
            <a:fillRect/>
          </a:stretch>
        </p:blipFill>
        <p:spPr>
          <a:xfrm>
            <a:off x="8930479" y="1434693"/>
            <a:ext cx="6093621" cy="7411332"/>
          </a:xfrm>
          <a:prstGeom prst="rect">
            <a:avLst/>
          </a:prstGeom>
          <a:ln w="12700">
            <a:miter lim="400000"/>
          </a:ln>
        </p:spPr>
      </p:pic>
      <p:pic>
        <p:nvPicPr>
          <p:cNvPr id="893" name=""/>
          <p:cNvPicPr>
            <a:picLocks noChangeAspect="0"/>
          </p:cNvPicPr>
          <p:nvPr/>
        </p:nvPicPr>
        <p:blipFill>
          <a:blip r:embed="rId5">
            <a:extLst/>
          </a:blip>
          <a:stretch>
            <a:fillRect/>
          </a:stretch>
        </p:blipFill>
        <p:spPr>
          <a:xfrm>
            <a:off x="8788400" y="1435100"/>
            <a:ext cx="6477000" cy="7632700"/>
          </a:xfrm>
          <a:prstGeom prst="rect">
            <a:avLst/>
          </a:prstGeom>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93" grpId="1"/>
    </p:bldLst>
  </p:timing>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6" name="Shape 896"/>
          <p:cNvSpPr/>
          <p:nvPr>
            <p:ph type="title"/>
          </p:nvPr>
        </p:nvSpPr>
        <p:spPr>
          <a:prstGeom prst="rect">
            <a:avLst/>
          </a:prstGeom>
        </p:spPr>
        <p:txBody>
          <a:bodyPr/>
          <a:lstStyle/>
          <a:p>
            <a:pPr/>
            <a:r>
              <a:t>Categorical vs ordered color</a:t>
            </a:r>
          </a:p>
        </p:txBody>
      </p:sp>
      <p:sp>
        <p:nvSpPr>
          <p:cNvPr id="897" name="Shape 89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900" name="Group 900"/>
          <p:cNvGrpSpPr/>
          <p:nvPr/>
        </p:nvGrpSpPr>
        <p:grpSpPr>
          <a:xfrm>
            <a:off x="419100" y="1104900"/>
            <a:ext cx="7505700" cy="7374281"/>
            <a:chOff x="0" y="0"/>
            <a:chExt cx="7505700" cy="7374280"/>
          </a:xfrm>
        </p:grpSpPr>
        <p:pic>
          <p:nvPicPr>
            <p:cNvPr id="898" name="image16.png"/>
            <p:cNvPicPr>
              <a:picLocks noChangeAspect="1"/>
            </p:cNvPicPr>
            <p:nvPr/>
          </p:nvPicPr>
          <p:blipFill>
            <a:blip r:embed="rId2">
              <a:extLst/>
            </a:blip>
            <a:stretch>
              <a:fillRect/>
            </a:stretch>
          </p:blipFill>
          <p:spPr>
            <a:xfrm>
              <a:off x="0" y="3843680"/>
              <a:ext cx="7505700" cy="3530601"/>
            </a:xfrm>
            <a:prstGeom prst="rect">
              <a:avLst/>
            </a:prstGeom>
            <a:ln w="9525" cap="flat">
              <a:solidFill>
                <a:srgbClr val="CBCBCB"/>
              </a:solidFill>
              <a:prstDash val="solid"/>
              <a:miter lim="400000"/>
            </a:ln>
            <a:effectLst/>
          </p:spPr>
        </p:pic>
        <p:pic>
          <p:nvPicPr>
            <p:cNvPr id="899" name="image12.png"/>
            <p:cNvPicPr>
              <a:picLocks noChangeAspect="1"/>
            </p:cNvPicPr>
            <p:nvPr/>
          </p:nvPicPr>
          <p:blipFill>
            <a:blip r:embed="rId3">
              <a:extLst/>
            </a:blip>
            <a:stretch>
              <a:fillRect/>
            </a:stretch>
          </p:blipFill>
          <p:spPr>
            <a:xfrm>
              <a:off x="0" y="0"/>
              <a:ext cx="7505700" cy="3530600"/>
            </a:xfrm>
            <a:prstGeom prst="rect">
              <a:avLst/>
            </a:prstGeom>
            <a:ln w="9525" cap="flat">
              <a:solidFill>
                <a:srgbClr val="CBCBCB"/>
              </a:solidFill>
              <a:prstDash val="solid"/>
              <a:miter lim="400000"/>
            </a:ln>
            <a:effectLst/>
          </p:spPr>
        </p:pic>
      </p:grpSp>
      <p:pic>
        <p:nvPicPr>
          <p:cNvPr id="901" name="image23.png"/>
          <p:cNvPicPr>
            <a:picLocks noChangeAspect="1"/>
          </p:cNvPicPr>
          <p:nvPr/>
        </p:nvPicPr>
        <p:blipFill>
          <a:blip r:embed="rId4">
            <a:extLst/>
          </a:blip>
          <a:stretch>
            <a:fillRect/>
          </a:stretch>
        </p:blipFill>
        <p:spPr>
          <a:xfrm>
            <a:off x="8160088" y="2033037"/>
            <a:ext cx="7524412" cy="5182464"/>
          </a:xfrm>
          <a:prstGeom prst="rect">
            <a:avLst/>
          </a:prstGeom>
        </p:spPr>
      </p:pic>
      <p:sp>
        <p:nvSpPr>
          <p:cNvPr id="902" name="Shape 902"/>
          <p:cNvSpPr/>
          <p:nvPr/>
        </p:nvSpPr>
        <p:spPr>
          <a:xfrm>
            <a:off x="8162837" y="7797800"/>
            <a:ext cx="8093163"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algn="l" defTabSz="1219200">
              <a:spcBef>
                <a:spcPts val="800"/>
              </a:spcBef>
              <a:defRPr i="1" sz="2800">
                <a:uFill>
                  <a:solidFill>
                    <a:srgbClr val="000000"/>
                  </a:solidFill>
                </a:uFill>
              </a:defRPr>
            </a:pPr>
            <a:r>
              <a:t>[Seriously Colorful:  Advanced Color Principles &amp; Practices. Stone.Tableau Customer Conference 2014.] </a:t>
            </a:r>
          </a:p>
        </p:txBody>
      </p:sp>
    </p:spTree>
  </p:cSld>
  <p:clrMapOvr>
    <a:masterClrMapping/>
  </p:clrMapOvr>
  <p:transition xmlns:p14="http://schemas.microsoft.com/office/powerpoint/2010/main" spd="med" advClick="1" p14:dur="1000"/>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4" name="Shape 904"/>
          <p:cNvSpPr/>
          <p:nvPr>
            <p:ph type="title"/>
          </p:nvPr>
        </p:nvSpPr>
        <p:spPr>
          <a:prstGeom prst="rect">
            <a:avLst/>
          </a:prstGeom>
        </p:spPr>
        <p:txBody>
          <a:bodyPr/>
          <a:lstStyle/>
          <a:p>
            <a:pPr/>
            <a:r>
              <a:t>Color: Luminance, saturation, hue</a:t>
            </a:r>
          </a:p>
        </p:txBody>
      </p:sp>
      <p:sp>
        <p:nvSpPr>
          <p:cNvPr id="905" name="Shape 905"/>
          <p:cNvSpPr/>
          <p:nvPr>
            <p:ph type="body" idx="1"/>
          </p:nvPr>
        </p:nvSpPr>
        <p:spPr>
          <a:xfrm>
            <a:off x="419100" y="1104900"/>
            <a:ext cx="9296400" cy="8039100"/>
          </a:xfrm>
          <a:prstGeom prst="rect">
            <a:avLst/>
          </a:prstGeom>
        </p:spPr>
        <p:txBody>
          <a:bodyPr/>
          <a:lstStyle/>
          <a:p>
            <a:pPr marL="793376" indent="-336176"/>
            <a:r>
              <a:t>3 channels</a:t>
            </a:r>
          </a:p>
          <a:p>
            <a:pPr lvl="1" marL="1173480" indent="-259080"/>
            <a:r>
              <a:t>identity for categorical</a:t>
            </a:r>
          </a:p>
          <a:p>
            <a:pPr lvl="2" marL="1635369" indent="-263769"/>
            <a:r>
              <a:t>hue</a:t>
            </a:r>
          </a:p>
          <a:p>
            <a:pPr lvl="1" marL="1173480" indent="-259080"/>
            <a:r>
              <a:t>magnitude for ordered</a:t>
            </a:r>
          </a:p>
          <a:p>
            <a:pPr lvl="2" marL="1635369" indent="-263769"/>
            <a:r>
              <a:t>luminance</a:t>
            </a:r>
          </a:p>
          <a:p>
            <a:pPr lvl="2" marL="1635369" indent="-263769"/>
            <a:r>
              <a:t>saturation</a:t>
            </a:r>
          </a:p>
          <a:p>
            <a:pPr marL="793376" indent="-336176"/>
            <a:r>
              <a:t>RGB: poor for encoding</a:t>
            </a:r>
          </a:p>
          <a:p>
            <a:pPr marL="793376" indent="-336176"/>
            <a:r>
              <a:t>HSL: better, but beware</a:t>
            </a:r>
          </a:p>
          <a:p>
            <a:pPr lvl="1" marL="1173480" indent="-259080"/>
            <a:r>
              <a:t>lightness ≠ luminance</a:t>
            </a:r>
          </a:p>
        </p:txBody>
      </p:sp>
      <p:sp>
        <p:nvSpPr>
          <p:cNvPr id="906" name="Shape 90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909" name="Group 909"/>
          <p:cNvGrpSpPr/>
          <p:nvPr/>
        </p:nvGrpSpPr>
        <p:grpSpPr>
          <a:xfrm>
            <a:off x="6650566" y="1282700"/>
            <a:ext cx="9313347" cy="2540004"/>
            <a:chOff x="0" y="0"/>
            <a:chExt cx="9313346" cy="2540003"/>
          </a:xfrm>
        </p:grpSpPr>
        <p:pic>
          <p:nvPicPr>
            <p:cNvPr id="907" name="fig10.5.pdf"/>
            <p:cNvPicPr>
              <a:picLocks noChangeAspect="1"/>
            </p:cNvPicPr>
            <p:nvPr/>
          </p:nvPicPr>
          <p:blipFill>
            <a:blip r:embed="rId2">
              <a:extLst/>
            </a:blip>
            <a:stretch>
              <a:fillRect/>
            </a:stretch>
          </p:blipFill>
          <p:spPr>
            <a:xfrm>
              <a:off x="0" y="0"/>
              <a:ext cx="9313347" cy="2540004"/>
            </a:xfrm>
            <a:prstGeom prst="rect">
              <a:avLst/>
            </a:prstGeom>
            <a:ln w="12700" cap="flat">
              <a:noFill/>
              <a:miter lim="400000"/>
            </a:ln>
            <a:effectLst/>
          </p:spPr>
        </p:pic>
        <p:sp>
          <p:nvSpPr>
            <p:cNvPr id="908" name="Shape 908"/>
            <p:cNvSpPr/>
            <p:nvPr/>
          </p:nvSpPr>
          <p:spPr>
            <a:xfrm>
              <a:off x="1610249" y="130560"/>
              <a:ext cx="1163179" cy="379814"/>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grpSp>
      <p:grpSp>
        <p:nvGrpSpPr>
          <p:cNvPr id="912" name="Group 912"/>
          <p:cNvGrpSpPr/>
          <p:nvPr/>
        </p:nvGrpSpPr>
        <p:grpSpPr>
          <a:xfrm>
            <a:off x="6408101" y="5279252"/>
            <a:ext cx="9375167" cy="4575949"/>
            <a:chOff x="391213" y="364350"/>
            <a:chExt cx="9375165" cy="4575948"/>
          </a:xfrm>
        </p:grpSpPr>
        <p:pic>
          <p:nvPicPr>
            <p:cNvPr id="910" name="fig10.3_black.pdf"/>
            <p:cNvPicPr>
              <a:picLocks noChangeAspect="1"/>
            </p:cNvPicPr>
            <p:nvPr/>
          </p:nvPicPr>
          <p:blipFill>
            <a:blip r:embed="rId3">
              <a:extLst/>
            </a:blip>
            <a:srcRect l="0" t="0" r="8311" b="20935"/>
            <a:stretch>
              <a:fillRect/>
            </a:stretch>
          </p:blipFill>
          <p:spPr>
            <a:xfrm>
              <a:off x="391213" y="551244"/>
              <a:ext cx="9375167" cy="3192535"/>
            </a:xfrm>
            <a:prstGeom prst="rect">
              <a:avLst/>
            </a:prstGeom>
            <a:ln w="12700" cap="flat">
              <a:noFill/>
              <a:miter lim="400000"/>
            </a:ln>
            <a:effectLst/>
          </p:spPr>
        </p:pic>
        <p:sp>
          <p:nvSpPr>
            <p:cNvPr id="911" name="Shape 911"/>
            <p:cNvSpPr/>
            <p:nvPr/>
          </p:nvSpPr>
          <p:spPr>
            <a:xfrm>
              <a:off x="3059676" y="364350"/>
              <a:ext cx="1034843" cy="4575949"/>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grpSp>
      <p:pic>
        <p:nvPicPr>
          <p:cNvPr id="913" name="colorwheel-mac.png"/>
          <p:cNvPicPr>
            <a:picLocks noChangeAspect="1"/>
          </p:cNvPicPr>
          <p:nvPr/>
        </p:nvPicPr>
        <p:blipFill>
          <a:blip r:embed="rId4">
            <a:extLst/>
          </a:blip>
          <a:stretch>
            <a:fillRect/>
          </a:stretch>
        </p:blipFill>
        <p:spPr>
          <a:xfrm>
            <a:off x="1171261" y="6855759"/>
            <a:ext cx="1778001" cy="1856442"/>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0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905">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905">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905">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905">
                                            <p:txEl>
                                              <p:pRg st="3" end="3"/>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905">
                                            <p:txEl>
                                              <p:pRg st="4" end="4"/>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1" fill="hold">
                                  <p:stCondLst>
                                    <p:cond delay="0"/>
                                  </p:stCondLst>
                                  <p:iterate type="el" backwards="0">
                                    <p:tmAbs val="0"/>
                                  </p:iterate>
                                  <p:childTnLst>
                                    <p:set>
                                      <p:cBhvr>
                                        <p:cTn id="23" fill="hold"/>
                                        <p:tgtEl>
                                          <p:spTgt spid="905">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1" fill="hold">
                                  <p:stCondLst>
                                    <p:cond delay="0"/>
                                  </p:stCondLst>
                                  <p:iterate type="el" backwards="0">
                                    <p:tmAbs val="0"/>
                                  </p:iterate>
                                  <p:childTnLst>
                                    <p:set>
                                      <p:cBhvr>
                                        <p:cTn id="27" fill="hold"/>
                                        <p:tgtEl>
                                          <p:spTgt spid="905">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1" fill="hold">
                                  <p:stCondLst>
                                    <p:cond delay="0"/>
                                  </p:stCondLst>
                                  <p:iterate type="el" backwards="0">
                                    <p:tmAbs val="0"/>
                                  </p:iterate>
                                  <p:childTnLst>
                                    <p:set>
                                      <p:cBhvr>
                                        <p:cTn id="31" fill="hold"/>
                                        <p:tgtEl>
                                          <p:spTgt spid="905">
                                            <p:txEl>
                                              <p:pRg st="7" end="7"/>
                                            </p:txEl>
                                          </p:spTgt>
                                        </p:tgtEl>
                                        <p:attrNameLst>
                                          <p:attrName>style.visibility</p:attrName>
                                        </p:attrNameLst>
                                      </p:cBhvr>
                                      <p:to>
                                        <p:strVal val="visible"/>
                                      </p:to>
                                    </p:set>
                                  </p:childTnLst>
                                </p:cTn>
                              </p:par>
                            </p:childTnLst>
                          </p:cTn>
                        </p:par>
                        <p:par>
                          <p:cTn id="32" fill="hold">
                            <p:stCondLst>
                              <p:cond delay="0"/>
                            </p:stCondLst>
                            <p:childTnLst>
                              <p:par>
                                <p:cTn id="33" presetClass="entr" nodeType="afterEffect" presetSubtype="0" presetID="1" grpId="2" fill="hold">
                                  <p:stCondLst>
                                    <p:cond delay="0"/>
                                  </p:stCondLst>
                                  <p:iterate type="el" backwards="0">
                                    <p:tmAbs val="0"/>
                                  </p:iterate>
                                  <p:childTnLst>
                                    <p:set>
                                      <p:cBhvr>
                                        <p:cTn id="34" fill="hold"/>
                                        <p:tgtEl>
                                          <p:spTgt spid="9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1" fill="hold">
                                  <p:stCondLst>
                                    <p:cond delay="0"/>
                                  </p:stCondLst>
                                  <p:iterate type="el" backwards="0">
                                    <p:tmAbs val="0"/>
                                  </p:iterate>
                                  <p:childTnLst>
                                    <p:set>
                                      <p:cBhvr>
                                        <p:cTn id="38" fill="hold"/>
                                        <p:tgtEl>
                                          <p:spTgt spid="905">
                                            <p:txEl>
                                              <p:pRg st="8" end="8"/>
                                            </p:txEl>
                                          </p:spTgt>
                                        </p:tgtEl>
                                        <p:attrNameLst>
                                          <p:attrName>style.visibility</p:attrName>
                                        </p:attrNameLst>
                                      </p:cBhvr>
                                      <p:to>
                                        <p:strVal val="visible"/>
                                      </p:to>
                                    </p:set>
                                  </p:childTnLst>
                                </p:cTn>
                              </p:par>
                            </p:childTnLst>
                          </p:cTn>
                        </p:par>
                        <p:par>
                          <p:cTn id="39" fill="hold">
                            <p:stCondLst>
                              <p:cond delay="0"/>
                            </p:stCondLst>
                            <p:childTnLst>
                              <p:par>
                                <p:cTn id="40" presetClass="entr" nodeType="afterEffect" presetSubtype="0" presetID="1" grpId="3" fill="hold">
                                  <p:stCondLst>
                                    <p:cond delay="0"/>
                                  </p:stCondLst>
                                  <p:iterate type="el" backwards="0">
                                    <p:tmAbs val="0"/>
                                  </p:iterate>
                                  <p:childTnLst>
                                    <p:set>
                                      <p:cBhvr>
                                        <p:cTn id="41" fill="hold"/>
                                        <p:tgtEl>
                                          <p:spTgt spid="9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2" grpId="3"/>
      <p:bldP build="p" bldLvl="5" animBg="1" rev="0" advAuto="0" spid="905" grpId="1"/>
      <p:bldP build="whole" bldLvl="1" animBg="1" rev="0" advAuto="0" spid="913" grpId="2"/>
    </p:bldLst>
  </p:timing>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5" name="Shape 915"/>
          <p:cNvSpPr/>
          <p:nvPr>
            <p:ph type="title"/>
          </p:nvPr>
        </p:nvSpPr>
        <p:spPr>
          <a:prstGeom prst="rect">
            <a:avLst/>
          </a:prstGeom>
        </p:spPr>
        <p:txBody>
          <a:bodyPr/>
          <a:lstStyle/>
          <a:p>
            <a:pPr/>
            <a:r>
              <a:t>Spectral sensitivity</a:t>
            </a:r>
          </a:p>
        </p:txBody>
      </p:sp>
      <p:sp>
        <p:nvSpPr>
          <p:cNvPr id="916" name="Shape 91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7" name="fig10.4.pdf"/>
          <p:cNvPicPr>
            <a:picLocks noChangeAspect="1"/>
          </p:cNvPicPr>
          <p:nvPr/>
        </p:nvPicPr>
        <p:blipFill>
          <a:blip r:embed="rId2">
            <a:extLst/>
          </a:blip>
          <a:stretch>
            <a:fillRect/>
          </a:stretch>
        </p:blipFill>
        <p:spPr>
          <a:xfrm>
            <a:off x="2671982" y="1409700"/>
            <a:ext cx="10383619" cy="7734300"/>
          </a:xfrm>
          <a:prstGeom prst="rect">
            <a:avLst/>
          </a:prstGeom>
          <a:ln w="12700">
            <a:miter lim="400000"/>
          </a:ln>
        </p:spPr>
      </p:pic>
    </p:spTree>
  </p:cSld>
  <p:clrMapOvr>
    <a:masterClrMapping/>
  </p:clrMapOvr>
  <p:transition xmlns:p14="http://schemas.microsoft.com/office/powerpoint/2010/main" spd="med" advClick="1" p14:dur="1000"/>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9" name="Shape 919"/>
          <p:cNvSpPr/>
          <p:nvPr>
            <p:ph type="title"/>
          </p:nvPr>
        </p:nvSpPr>
        <p:spPr>
          <a:prstGeom prst="rect">
            <a:avLst/>
          </a:prstGeom>
        </p:spPr>
        <p:txBody>
          <a:bodyPr/>
          <a:lstStyle/>
          <a:p>
            <a:pPr/>
            <a:r>
              <a:t>Opponent color and color deficiency</a:t>
            </a:r>
          </a:p>
        </p:txBody>
      </p:sp>
      <p:sp>
        <p:nvSpPr>
          <p:cNvPr id="920" name="Shape 920"/>
          <p:cNvSpPr/>
          <p:nvPr>
            <p:ph type="body" idx="1"/>
          </p:nvPr>
        </p:nvSpPr>
        <p:spPr>
          <a:xfrm>
            <a:off x="419100" y="1104900"/>
            <a:ext cx="10462745" cy="8039100"/>
          </a:xfrm>
          <a:prstGeom prst="rect">
            <a:avLst/>
          </a:prstGeom>
        </p:spPr>
        <p:txBody>
          <a:bodyPr/>
          <a:lstStyle/>
          <a:p>
            <a:pPr/>
            <a:r>
              <a:t>perceptual processing before optic nerve</a:t>
            </a:r>
          </a:p>
          <a:p>
            <a:pPr lvl="1"/>
            <a:r>
              <a:t>one achromatic luminance channel L</a:t>
            </a:r>
          </a:p>
          <a:p>
            <a:pPr lvl="2" marL="1173480" indent="-259080">
              <a:spcBef>
                <a:spcPts val="800"/>
              </a:spcBef>
              <a:buChar char="–"/>
              <a:defRPr sz="3400"/>
            </a:pPr>
            <a:r>
              <a:t>edge detection through luminance contrast</a:t>
            </a:r>
          </a:p>
          <a:p>
            <a:pPr lvl="1"/>
            <a:r>
              <a:t>two chroma channels, R-G and Y-B axis</a:t>
            </a:r>
          </a:p>
          <a:p>
            <a:pPr/>
            <a:r>
              <a:t>“color blind” if one axis has degraded acuity</a:t>
            </a:r>
          </a:p>
          <a:p>
            <a:pPr lvl="1"/>
            <a:r>
              <a:t>8% of men are red/green color deficient</a:t>
            </a:r>
          </a:p>
          <a:p>
            <a:pPr lvl="1"/>
            <a:r>
              <a:t>blue/yellow is rare</a:t>
            </a:r>
          </a:p>
        </p:txBody>
      </p:sp>
      <p:sp>
        <p:nvSpPr>
          <p:cNvPr id="921" name="Shape 92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931" name="Group 931"/>
          <p:cNvGrpSpPr/>
          <p:nvPr/>
        </p:nvGrpSpPr>
        <p:grpSpPr>
          <a:xfrm>
            <a:off x="1321058" y="6034864"/>
            <a:ext cx="2653252" cy="2651937"/>
            <a:chOff x="0" y="0"/>
            <a:chExt cx="2653251" cy="2651935"/>
          </a:xfrm>
        </p:grpSpPr>
        <p:sp>
          <p:nvSpPr>
            <p:cNvPr id="922" name="Shape 922"/>
            <p:cNvSpPr/>
            <p:nvPr/>
          </p:nvSpPr>
          <p:spPr>
            <a:xfrm>
              <a:off x="0" y="1148952"/>
              <a:ext cx="351398" cy="335606"/>
            </a:xfrm>
            <a:prstGeom prst="ellipse">
              <a:avLst/>
            </a:prstGeom>
            <a:solidFill>
              <a:srgbClr val="E01C02"/>
            </a:solidFill>
            <a:ln w="12700" cap="flat">
              <a:noFill/>
              <a:miter lim="400000"/>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923" name="Shape 923"/>
            <p:cNvSpPr/>
            <p:nvPr/>
          </p:nvSpPr>
          <p:spPr>
            <a:xfrm>
              <a:off x="2301853" y="1173958"/>
              <a:ext cx="351399" cy="332974"/>
            </a:xfrm>
            <a:prstGeom prst="ellipse">
              <a:avLst/>
            </a:prstGeom>
            <a:solidFill>
              <a:srgbClr val="339933"/>
            </a:solidFill>
            <a:ln w="12700" cap="flat">
              <a:noFill/>
              <a:miter lim="400000"/>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924" name="Shape 924"/>
            <p:cNvSpPr/>
            <p:nvPr/>
          </p:nvSpPr>
          <p:spPr>
            <a:xfrm>
              <a:off x="1159480" y="0"/>
              <a:ext cx="347451" cy="329025"/>
            </a:xfrm>
            <a:prstGeom prst="ellipse">
              <a:avLst/>
            </a:prstGeom>
            <a:solidFill>
              <a:srgbClr val="FFFFFF"/>
            </a:solidFill>
            <a:ln w="25400" cap="flat">
              <a:solidFill>
                <a:srgbClr val="1C1C1C"/>
              </a:solidFill>
              <a:prstDash val="solid"/>
              <a:miter lim="400000"/>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925" name="Shape 925"/>
            <p:cNvSpPr/>
            <p:nvPr/>
          </p:nvSpPr>
          <p:spPr>
            <a:xfrm>
              <a:off x="764652" y="1362160"/>
              <a:ext cx="463267" cy="429048"/>
            </a:xfrm>
            <a:prstGeom prst="ellipse">
              <a:avLst/>
            </a:prstGeom>
            <a:solidFill>
              <a:srgbClr val="FFFF00"/>
            </a:solidFill>
            <a:ln w="12700" cap="flat">
              <a:solidFill>
                <a:srgbClr val="000000"/>
              </a:solidFill>
              <a:prstDash val="solid"/>
              <a:miter lim="400000"/>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926" name="Shape 926"/>
            <p:cNvSpPr/>
            <p:nvPr/>
          </p:nvSpPr>
          <p:spPr>
            <a:xfrm>
              <a:off x="1501667" y="962066"/>
              <a:ext cx="304019" cy="289543"/>
            </a:xfrm>
            <a:prstGeom prst="ellipse">
              <a:avLst/>
            </a:prstGeom>
            <a:solidFill>
              <a:srgbClr val="3366FF"/>
            </a:solidFill>
            <a:ln w="12700" cap="flat">
              <a:noFill/>
              <a:miter lim="400000"/>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927" name="Shape 927"/>
            <p:cNvSpPr/>
            <p:nvPr/>
          </p:nvSpPr>
          <p:spPr>
            <a:xfrm>
              <a:off x="1143687" y="2322910"/>
              <a:ext cx="346135" cy="329026"/>
            </a:xfrm>
            <a:prstGeom prst="ellipse">
              <a:avLst/>
            </a:prstGeom>
            <a:solidFill>
              <a:srgbClr val="000000"/>
            </a:solidFill>
            <a:ln w="12700" cap="flat">
              <a:solidFill>
                <a:srgbClr val="969696"/>
              </a:solidFill>
              <a:prstDash val="solid"/>
              <a:round/>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928" name="Shape 928"/>
            <p:cNvSpPr/>
            <p:nvPr/>
          </p:nvSpPr>
          <p:spPr>
            <a:xfrm flipV="1">
              <a:off x="1335838" y="332972"/>
              <a:ext cx="1" cy="1988623"/>
            </a:xfrm>
            <a:prstGeom prst="line">
              <a:avLst/>
            </a:prstGeom>
            <a:noFill/>
            <a:ln w="76200" cap="flat">
              <a:solidFill>
                <a:srgbClr val="808080"/>
              </a:solidFill>
              <a:prstDash val="solid"/>
              <a:round/>
            </a:ln>
            <a:effectLst/>
          </p:spPr>
          <p:txBody>
            <a:bodyPr wrap="square" lIns="60959" tIns="60959" rIns="60959" bIns="60959" numCol="1" anchor="t">
              <a:noAutofit/>
            </a:bodyPr>
            <a:lstStyle/>
            <a:p>
              <a:pPr defTabSz="1219200">
                <a:spcBef>
                  <a:spcPts val="1900"/>
                </a:spcBef>
                <a:defRPr sz="3200">
                  <a:latin typeface="Arial"/>
                  <a:ea typeface="Arial"/>
                  <a:cs typeface="Arial"/>
                  <a:sym typeface="Arial"/>
                </a:defRPr>
              </a:pPr>
            </a:p>
          </p:txBody>
        </p:sp>
        <p:sp>
          <p:nvSpPr>
            <p:cNvPr id="929" name="Shape 929"/>
            <p:cNvSpPr/>
            <p:nvPr/>
          </p:nvSpPr>
          <p:spPr>
            <a:xfrm flipV="1">
              <a:off x="351397" y="1309516"/>
              <a:ext cx="1950457" cy="2633"/>
            </a:xfrm>
            <a:prstGeom prst="line">
              <a:avLst/>
            </a:prstGeom>
            <a:noFill/>
            <a:ln w="76200" cap="flat">
              <a:solidFill>
                <a:srgbClr val="969696"/>
              </a:solidFill>
              <a:prstDash val="solid"/>
              <a:round/>
            </a:ln>
            <a:effectLst/>
          </p:spPr>
          <p:txBody>
            <a:bodyPr wrap="square" lIns="60959" tIns="60959" rIns="60959" bIns="60959" numCol="1" anchor="t">
              <a:noAutofit/>
            </a:bodyPr>
            <a:lstStyle/>
            <a:p>
              <a:pPr defTabSz="1219200">
                <a:spcBef>
                  <a:spcPts val="1900"/>
                </a:spcBef>
                <a:defRPr sz="3200">
                  <a:latin typeface="Arial"/>
                  <a:ea typeface="Arial"/>
                  <a:cs typeface="Arial"/>
                  <a:sym typeface="Arial"/>
                </a:defRPr>
              </a:pPr>
            </a:p>
          </p:txBody>
        </p:sp>
        <p:sp>
          <p:nvSpPr>
            <p:cNvPr id="930" name="Shape 930"/>
            <p:cNvSpPr/>
            <p:nvPr/>
          </p:nvSpPr>
          <p:spPr>
            <a:xfrm flipV="1">
              <a:off x="1151584" y="1163429"/>
              <a:ext cx="382985" cy="280330"/>
            </a:xfrm>
            <a:prstGeom prst="line">
              <a:avLst/>
            </a:prstGeom>
            <a:noFill/>
            <a:ln w="76200" cap="flat">
              <a:solidFill>
                <a:srgbClr val="969696"/>
              </a:solidFill>
              <a:prstDash val="solid"/>
              <a:round/>
            </a:ln>
            <a:effectLst/>
          </p:spPr>
          <p:txBody>
            <a:bodyPr wrap="square" lIns="60959" tIns="60959" rIns="60959" bIns="60959" numCol="1" anchor="t">
              <a:noAutofit/>
            </a:bodyPr>
            <a:lstStyle/>
            <a:p>
              <a:pPr defTabSz="1219200">
                <a:spcBef>
                  <a:spcPts val="1900"/>
                </a:spcBef>
                <a:defRPr sz="3200">
                  <a:latin typeface="Arial"/>
                  <a:ea typeface="Arial"/>
                  <a:cs typeface="Arial"/>
                  <a:sym typeface="Arial"/>
                </a:defRPr>
              </a:pPr>
            </a:p>
          </p:txBody>
        </p:sp>
      </p:grpSp>
      <p:grpSp>
        <p:nvGrpSpPr>
          <p:cNvPr id="941" name="Group 941"/>
          <p:cNvGrpSpPr/>
          <p:nvPr/>
        </p:nvGrpSpPr>
        <p:grpSpPr>
          <a:xfrm>
            <a:off x="8638205" y="1104900"/>
            <a:ext cx="7401895" cy="6319926"/>
            <a:chOff x="0" y="0"/>
            <a:chExt cx="7401894" cy="6319925"/>
          </a:xfrm>
        </p:grpSpPr>
        <p:pic>
          <p:nvPicPr>
            <p:cNvPr id="932" name="image18.jpg"/>
            <p:cNvPicPr>
              <a:picLocks noChangeAspect="1"/>
            </p:cNvPicPr>
            <p:nvPr/>
          </p:nvPicPr>
          <p:blipFill>
            <a:blip r:embed="rId2">
              <a:extLst/>
            </a:blip>
            <a:stretch>
              <a:fillRect/>
            </a:stretch>
          </p:blipFill>
          <p:spPr>
            <a:xfrm>
              <a:off x="1854255" y="0"/>
              <a:ext cx="3302001" cy="2463800"/>
            </a:xfrm>
            <a:prstGeom prst="rect">
              <a:avLst/>
            </a:prstGeom>
            <a:ln w="12700" cap="flat">
              <a:noFill/>
              <a:round/>
            </a:ln>
            <a:effectLst/>
          </p:spPr>
        </p:pic>
        <p:grpSp>
          <p:nvGrpSpPr>
            <p:cNvPr id="935" name="Group 935"/>
            <p:cNvGrpSpPr/>
            <p:nvPr/>
          </p:nvGrpSpPr>
          <p:grpSpPr>
            <a:xfrm>
              <a:off x="0" y="3389094"/>
              <a:ext cx="3352800" cy="2930831"/>
              <a:chOff x="0" y="0"/>
              <a:chExt cx="3352800" cy="2930829"/>
            </a:xfrm>
          </p:grpSpPr>
          <p:sp>
            <p:nvSpPr>
              <p:cNvPr id="933" name="Shape 933"/>
              <p:cNvSpPr/>
              <p:nvPr/>
            </p:nvSpPr>
            <p:spPr>
              <a:xfrm>
                <a:off x="0" y="0"/>
                <a:ext cx="3352800" cy="43180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609600">
                  <a:buClr>
                    <a:srgbClr val="5D85A3"/>
                  </a:buClr>
                  <a:defRPr sz="2400">
                    <a:solidFill>
                      <a:srgbClr val="5D85A3"/>
                    </a:solidFill>
                    <a:uFill>
                      <a:solidFill>
                        <a:srgbClr val="5D85A3"/>
                      </a:solidFill>
                    </a:uFill>
                    <a:latin typeface="Gill Sans MT"/>
                    <a:ea typeface="Gill Sans MT"/>
                    <a:cs typeface="Gill Sans MT"/>
                    <a:sym typeface="Gill Sans MT"/>
                  </a:defRPr>
                </a:lvl1pPr>
              </a:lstStyle>
              <a:p>
                <a:pPr>
                  <a:defRPr>
                    <a:solidFill>
                      <a:srgbClr val="797979"/>
                    </a:solidFill>
                    <a:uFill>
                      <a:solidFill>
                        <a:srgbClr val="797979"/>
                      </a:solidFill>
                    </a:uFill>
                  </a:defRPr>
                </a:pPr>
                <a:r>
                  <a:rPr>
                    <a:solidFill>
                      <a:srgbClr val="5D85A3"/>
                    </a:solidFill>
                    <a:uFill>
                      <a:solidFill>
                        <a:srgbClr val="5D85A3"/>
                      </a:solidFill>
                    </a:uFill>
                  </a:rPr>
                  <a:t>Lightness information</a:t>
                </a:r>
              </a:p>
            </p:txBody>
          </p:sp>
          <p:pic>
            <p:nvPicPr>
              <p:cNvPr id="934" name="image19.jpg"/>
              <p:cNvPicPr>
                <a:picLocks noChangeAspect="1"/>
              </p:cNvPicPr>
              <p:nvPr/>
            </p:nvPicPr>
            <p:blipFill>
              <a:blip r:embed="rId3">
                <a:extLst/>
              </a:blip>
              <a:stretch>
                <a:fillRect/>
              </a:stretch>
            </p:blipFill>
            <p:spPr>
              <a:xfrm>
                <a:off x="119" y="441939"/>
                <a:ext cx="3335627" cy="2488891"/>
              </a:xfrm>
              <a:prstGeom prst="rect">
                <a:avLst/>
              </a:prstGeom>
              <a:ln w="12700" cap="flat">
                <a:noFill/>
                <a:round/>
              </a:ln>
              <a:effectLst/>
            </p:spPr>
          </p:pic>
        </p:grpSp>
        <p:grpSp>
          <p:nvGrpSpPr>
            <p:cNvPr id="938" name="Group 938"/>
            <p:cNvGrpSpPr/>
            <p:nvPr/>
          </p:nvGrpSpPr>
          <p:grpSpPr>
            <a:xfrm>
              <a:off x="4061794" y="3383343"/>
              <a:ext cx="3340101" cy="2936583"/>
              <a:chOff x="0" y="0"/>
              <a:chExt cx="3340100" cy="2936582"/>
            </a:xfrm>
          </p:grpSpPr>
          <p:sp>
            <p:nvSpPr>
              <p:cNvPr id="936" name="Shape 936"/>
              <p:cNvSpPr/>
              <p:nvPr/>
            </p:nvSpPr>
            <p:spPr>
              <a:xfrm>
                <a:off x="0" y="0"/>
                <a:ext cx="3340100" cy="43180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609600">
                  <a:buClr>
                    <a:srgbClr val="5D85A3"/>
                  </a:buClr>
                  <a:defRPr sz="2400">
                    <a:solidFill>
                      <a:srgbClr val="5D85A3"/>
                    </a:solidFill>
                    <a:uFill>
                      <a:solidFill>
                        <a:srgbClr val="5D85A3"/>
                      </a:solidFill>
                    </a:uFill>
                    <a:latin typeface="Gill Sans MT"/>
                    <a:ea typeface="Gill Sans MT"/>
                    <a:cs typeface="Gill Sans MT"/>
                    <a:sym typeface="Gill Sans MT"/>
                  </a:defRPr>
                </a:lvl1pPr>
              </a:lstStyle>
              <a:p>
                <a:pPr>
                  <a:defRPr>
                    <a:solidFill>
                      <a:srgbClr val="797979"/>
                    </a:solidFill>
                    <a:uFill>
                      <a:solidFill>
                        <a:srgbClr val="797979"/>
                      </a:solidFill>
                    </a:uFill>
                  </a:defRPr>
                </a:pPr>
                <a:r>
                  <a:rPr>
                    <a:solidFill>
                      <a:srgbClr val="5D85A3"/>
                    </a:solidFill>
                    <a:uFill>
                      <a:solidFill>
                        <a:srgbClr val="5D85A3"/>
                      </a:solidFill>
                    </a:uFill>
                  </a:rPr>
                  <a:t>Color information</a:t>
                </a:r>
              </a:p>
            </p:txBody>
          </p:sp>
          <p:pic>
            <p:nvPicPr>
              <p:cNvPr id="937" name="image20.png"/>
              <p:cNvPicPr>
                <a:picLocks noChangeAspect="1"/>
              </p:cNvPicPr>
              <p:nvPr/>
            </p:nvPicPr>
            <p:blipFill>
              <a:blip r:embed="rId4">
                <a:extLst/>
              </a:blip>
              <a:stretch>
                <a:fillRect/>
              </a:stretch>
            </p:blipFill>
            <p:spPr>
              <a:xfrm>
                <a:off x="2323" y="447693"/>
                <a:ext cx="3314287" cy="2488890"/>
              </a:xfrm>
              <a:prstGeom prst="rect">
                <a:avLst/>
              </a:prstGeom>
              <a:ln w="12700" cap="flat">
                <a:noFill/>
                <a:round/>
              </a:ln>
              <a:effectLst/>
            </p:spPr>
          </p:pic>
        </p:grpSp>
        <p:sp>
          <p:nvSpPr>
            <p:cNvPr id="939" name="Shape 939"/>
            <p:cNvSpPr/>
            <p:nvPr/>
          </p:nvSpPr>
          <p:spPr>
            <a:xfrm flipH="1">
              <a:off x="1716426" y="2636560"/>
              <a:ext cx="829734" cy="609361"/>
            </a:xfrm>
            <a:prstGeom prst="line">
              <a:avLst/>
            </a:prstGeom>
            <a:noFill/>
            <a:ln w="25400" cap="flat">
              <a:solidFill>
                <a:srgbClr val="4475A3"/>
              </a:solidFill>
              <a:prstDash val="solid"/>
              <a:round/>
              <a:tailEnd type="triangle" w="med" len="med"/>
            </a:ln>
            <a:effectLst/>
          </p:spPr>
          <p:txBody>
            <a:bodyPr wrap="square" lIns="0" tIns="0" rIns="0" bIns="0" numCol="1" anchor="t">
              <a:noAutofit/>
            </a:bodyPr>
            <a:lstStyle/>
            <a:p>
              <a:pPr algn="l" defTabSz="609600">
                <a:defRPr sz="1600">
                  <a:latin typeface="Helvetica"/>
                  <a:ea typeface="Helvetica"/>
                  <a:cs typeface="Helvetica"/>
                  <a:sym typeface="Helvetica"/>
                </a:defRPr>
              </a:pPr>
            </a:p>
          </p:txBody>
        </p:sp>
        <p:sp>
          <p:nvSpPr>
            <p:cNvPr id="940" name="Shape 940"/>
            <p:cNvSpPr/>
            <p:nvPr/>
          </p:nvSpPr>
          <p:spPr>
            <a:xfrm>
              <a:off x="4141129" y="2617773"/>
              <a:ext cx="1015127" cy="628150"/>
            </a:xfrm>
            <a:prstGeom prst="line">
              <a:avLst/>
            </a:prstGeom>
            <a:noFill/>
            <a:ln w="25400" cap="flat">
              <a:solidFill>
                <a:srgbClr val="4475A3"/>
              </a:solidFill>
              <a:prstDash val="solid"/>
              <a:round/>
              <a:tailEnd type="triangle" w="med" len="med"/>
            </a:ln>
            <a:effectLst/>
          </p:spPr>
          <p:txBody>
            <a:bodyPr wrap="square" lIns="0" tIns="0" rIns="0" bIns="0" numCol="1" anchor="t">
              <a:noAutofit/>
            </a:bodyPr>
            <a:lstStyle/>
            <a:p>
              <a:pPr algn="l" defTabSz="609600">
                <a:defRPr sz="1600">
                  <a:latin typeface="Helvetica"/>
                  <a:ea typeface="Helvetica"/>
                  <a:cs typeface="Helvetica"/>
                  <a:sym typeface="Helvetica"/>
                </a:defRPr>
              </a:pPr>
            </a:p>
          </p:txBody>
        </p:sp>
      </p:grpSp>
      <p:sp>
        <p:nvSpPr>
          <p:cNvPr id="942" name="Shape 942"/>
          <p:cNvSpPr/>
          <p:nvPr/>
        </p:nvSpPr>
        <p:spPr>
          <a:xfrm>
            <a:off x="7946937" y="7797800"/>
            <a:ext cx="8093163"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algn="l" defTabSz="1219200">
              <a:spcBef>
                <a:spcPts val="800"/>
              </a:spcBef>
              <a:defRPr i="1" sz="2800">
                <a:uFill>
                  <a:solidFill>
                    <a:srgbClr val="000000"/>
                  </a:solidFill>
                </a:uFill>
              </a:defRPr>
            </a:pPr>
            <a:r>
              <a:t>[Seriously Colorful:  Advanced Color Principles &amp; Practices. Stone.Tableau Customer Conference 2014.] </a:t>
            </a:r>
          </a:p>
        </p:txBody>
      </p:sp>
    </p:spTree>
  </p:cSld>
  <p:clrMapOvr>
    <a:masterClrMapping/>
  </p:clrMapOvr>
  <p:transition xmlns:p14="http://schemas.microsoft.com/office/powerpoint/2010/main" spd="med" advClick="1" p14:dur="1000"/>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4" name="Shape 944"/>
          <p:cNvSpPr/>
          <p:nvPr>
            <p:ph type="title"/>
          </p:nvPr>
        </p:nvSpPr>
        <p:spPr>
          <a:prstGeom prst="rect">
            <a:avLst/>
          </a:prstGeom>
        </p:spPr>
        <p:txBody>
          <a:bodyPr/>
          <a:lstStyle/>
          <a:p>
            <a:pPr/>
            <a:r>
              <a:t>Designing for color deficiency: Check with simulator</a:t>
            </a:r>
          </a:p>
        </p:txBody>
      </p:sp>
      <p:sp>
        <p:nvSpPr>
          <p:cNvPr id="945" name="Shape 94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6" name="flower.jpeg" descr="flower"/>
          <p:cNvPicPr>
            <a:picLocks noChangeAspect="1"/>
          </p:cNvPicPr>
          <p:nvPr/>
        </p:nvPicPr>
        <p:blipFill>
          <a:blip r:embed="rId2">
            <a:extLst/>
          </a:blip>
          <a:stretch>
            <a:fillRect/>
          </a:stretch>
        </p:blipFill>
        <p:spPr>
          <a:xfrm>
            <a:off x="419100" y="1485705"/>
            <a:ext cx="2438400" cy="3249085"/>
          </a:xfrm>
          <a:prstGeom prst="rect">
            <a:avLst/>
          </a:prstGeom>
          <a:ln w="12700">
            <a:miter lim="400000"/>
          </a:ln>
        </p:spPr>
      </p:pic>
      <p:pic>
        <p:nvPicPr>
          <p:cNvPr id="947" name="flower-d.jpeg" descr="flower-d"/>
          <p:cNvPicPr>
            <a:picLocks noChangeAspect="1"/>
          </p:cNvPicPr>
          <p:nvPr/>
        </p:nvPicPr>
        <p:blipFill>
          <a:blip r:embed="rId3">
            <a:extLst/>
          </a:blip>
          <a:stretch>
            <a:fillRect/>
          </a:stretch>
        </p:blipFill>
        <p:spPr>
          <a:xfrm>
            <a:off x="3128433" y="1511105"/>
            <a:ext cx="2438401" cy="3249085"/>
          </a:xfrm>
          <a:prstGeom prst="rect">
            <a:avLst/>
          </a:prstGeom>
          <a:ln w="12700">
            <a:miter lim="400000"/>
          </a:ln>
        </p:spPr>
      </p:pic>
      <p:pic>
        <p:nvPicPr>
          <p:cNvPr id="948" name="flower-p.jpeg" descr="flower-p"/>
          <p:cNvPicPr>
            <a:picLocks noChangeAspect="1"/>
          </p:cNvPicPr>
          <p:nvPr/>
        </p:nvPicPr>
        <p:blipFill>
          <a:blip r:embed="rId4">
            <a:extLst/>
          </a:blip>
          <a:stretch>
            <a:fillRect/>
          </a:stretch>
        </p:blipFill>
        <p:spPr>
          <a:xfrm>
            <a:off x="5803900" y="1511105"/>
            <a:ext cx="2438400" cy="3249085"/>
          </a:xfrm>
          <a:prstGeom prst="rect">
            <a:avLst/>
          </a:prstGeom>
          <a:ln w="12700">
            <a:miter lim="400000"/>
          </a:ln>
        </p:spPr>
      </p:pic>
      <p:pic>
        <p:nvPicPr>
          <p:cNvPr id="949" name="flower-t.jpeg" descr="flower-t"/>
          <p:cNvPicPr>
            <a:picLocks noChangeAspect="1"/>
          </p:cNvPicPr>
          <p:nvPr/>
        </p:nvPicPr>
        <p:blipFill>
          <a:blip r:embed="rId5">
            <a:extLst/>
          </a:blip>
          <a:stretch>
            <a:fillRect/>
          </a:stretch>
        </p:blipFill>
        <p:spPr>
          <a:xfrm>
            <a:off x="8479366" y="1511105"/>
            <a:ext cx="2438401" cy="3249085"/>
          </a:xfrm>
          <a:prstGeom prst="rect">
            <a:avLst/>
          </a:prstGeom>
          <a:ln w="12700">
            <a:miter lim="400000"/>
          </a:ln>
        </p:spPr>
      </p:pic>
      <p:sp>
        <p:nvSpPr>
          <p:cNvPr id="950" name="Shape 950"/>
          <p:cNvSpPr/>
          <p:nvPr/>
        </p:nvSpPr>
        <p:spPr>
          <a:xfrm>
            <a:off x="3094566" y="4711505"/>
            <a:ext cx="2709334" cy="590810"/>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algn="l" defTabSz="609600">
              <a:spcBef>
                <a:spcPts val="1400"/>
              </a:spcBef>
              <a:defRPr b="1" sz="3300">
                <a:latin typeface="Arial"/>
                <a:ea typeface="Arial"/>
                <a:cs typeface="Arial"/>
                <a:sym typeface="Arial"/>
              </a:defRPr>
            </a:lvl1pPr>
          </a:lstStyle>
          <a:p>
            <a:pPr/>
            <a:r>
              <a:t>Deuteranope</a:t>
            </a:r>
          </a:p>
        </p:txBody>
      </p:sp>
      <p:sp>
        <p:nvSpPr>
          <p:cNvPr id="951" name="Shape 951"/>
          <p:cNvSpPr/>
          <p:nvPr/>
        </p:nvSpPr>
        <p:spPr>
          <a:xfrm>
            <a:off x="5837766" y="4711505"/>
            <a:ext cx="2607734" cy="590810"/>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algn="l" defTabSz="609600">
              <a:spcBef>
                <a:spcPts val="1400"/>
              </a:spcBef>
              <a:defRPr b="1" sz="3300">
                <a:latin typeface="Arial"/>
                <a:ea typeface="Arial"/>
                <a:cs typeface="Arial"/>
                <a:sym typeface="Arial"/>
              </a:defRPr>
            </a:lvl1pPr>
          </a:lstStyle>
          <a:p>
            <a:pPr/>
            <a:r>
              <a:t>Protanope</a:t>
            </a:r>
          </a:p>
        </p:txBody>
      </p:sp>
      <p:sp>
        <p:nvSpPr>
          <p:cNvPr id="952" name="Shape 952"/>
          <p:cNvSpPr/>
          <p:nvPr/>
        </p:nvSpPr>
        <p:spPr>
          <a:xfrm>
            <a:off x="8479366" y="4711505"/>
            <a:ext cx="2576700" cy="590810"/>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algn="l" defTabSz="609600">
              <a:spcBef>
                <a:spcPts val="1400"/>
              </a:spcBef>
              <a:defRPr b="1" sz="3300">
                <a:latin typeface="Arial"/>
                <a:ea typeface="Arial"/>
                <a:cs typeface="Arial"/>
                <a:sym typeface="Arial"/>
              </a:defRPr>
            </a:lvl1pPr>
          </a:lstStyle>
          <a:p>
            <a:pPr/>
            <a:r>
              <a:t>Tritanope</a:t>
            </a:r>
          </a:p>
        </p:txBody>
      </p:sp>
      <p:pic>
        <p:nvPicPr>
          <p:cNvPr id="953" name="genes.jpeg" descr="genes"/>
          <p:cNvPicPr>
            <a:picLocks noChangeAspect="1"/>
          </p:cNvPicPr>
          <p:nvPr/>
        </p:nvPicPr>
        <p:blipFill>
          <a:blip r:embed="rId6">
            <a:extLst/>
          </a:blip>
          <a:srcRect l="0" t="44230" r="0" b="0"/>
          <a:stretch>
            <a:fillRect/>
          </a:stretch>
        </p:blipFill>
        <p:spPr>
          <a:xfrm>
            <a:off x="889000" y="5945521"/>
            <a:ext cx="1593850" cy="2969685"/>
          </a:xfrm>
          <a:prstGeom prst="rect">
            <a:avLst/>
          </a:prstGeom>
          <a:ln w="12700">
            <a:miter lim="400000"/>
          </a:ln>
        </p:spPr>
      </p:pic>
      <p:pic>
        <p:nvPicPr>
          <p:cNvPr id="954" name="genes-d.jpeg" descr="genes-d"/>
          <p:cNvPicPr>
            <a:picLocks noChangeAspect="1"/>
          </p:cNvPicPr>
          <p:nvPr/>
        </p:nvPicPr>
        <p:blipFill>
          <a:blip r:embed="rId7">
            <a:extLst/>
          </a:blip>
          <a:srcRect l="0" t="43600" r="0" b="0"/>
          <a:stretch>
            <a:fillRect/>
          </a:stretch>
        </p:blipFill>
        <p:spPr>
          <a:xfrm>
            <a:off x="3549650" y="5983622"/>
            <a:ext cx="1638301" cy="2931584"/>
          </a:xfrm>
          <a:prstGeom prst="rect">
            <a:avLst/>
          </a:prstGeom>
          <a:ln w="12700">
            <a:miter lim="400000"/>
          </a:ln>
        </p:spPr>
      </p:pic>
      <p:pic>
        <p:nvPicPr>
          <p:cNvPr id="955" name="genes-p.jpeg" descr="genes-p"/>
          <p:cNvPicPr>
            <a:picLocks noChangeAspect="1"/>
          </p:cNvPicPr>
          <p:nvPr/>
        </p:nvPicPr>
        <p:blipFill>
          <a:blip r:embed="rId8">
            <a:extLst/>
          </a:blip>
          <a:srcRect l="3579" t="44172" r="0" b="0"/>
          <a:stretch>
            <a:fillRect/>
          </a:stretch>
        </p:blipFill>
        <p:spPr>
          <a:xfrm>
            <a:off x="6174316" y="5905305"/>
            <a:ext cx="1600201" cy="3009901"/>
          </a:xfrm>
          <a:prstGeom prst="rect">
            <a:avLst/>
          </a:prstGeom>
          <a:ln w="12700">
            <a:miter lim="400000"/>
          </a:ln>
        </p:spPr>
      </p:pic>
      <p:sp>
        <p:nvSpPr>
          <p:cNvPr id="956" name="Shape 956"/>
          <p:cNvSpPr/>
          <p:nvPr/>
        </p:nvSpPr>
        <p:spPr>
          <a:xfrm>
            <a:off x="499533" y="4734788"/>
            <a:ext cx="2438401" cy="1073411"/>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algn="l" defTabSz="609600">
              <a:spcBef>
                <a:spcPts val="1400"/>
              </a:spcBef>
              <a:defRPr b="1" sz="3300">
                <a:latin typeface="Arial"/>
                <a:ea typeface="Arial"/>
                <a:cs typeface="Arial"/>
                <a:sym typeface="Arial"/>
              </a:defRPr>
            </a:lvl1pPr>
          </a:lstStyle>
          <a:p>
            <a:pPr/>
            <a:r>
              <a:t>Normal vision</a:t>
            </a:r>
          </a:p>
        </p:txBody>
      </p:sp>
      <p:sp>
        <p:nvSpPr>
          <p:cNvPr id="957" name="Shape 957"/>
          <p:cNvSpPr/>
          <p:nvPr/>
        </p:nvSpPr>
        <p:spPr>
          <a:xfrm>
            <a:off x="8162837" y="7797800"/>
            <a:ext cx="8093163"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algn="l" defTabSz="1219200">
              <a:spcBef>
                <a:spcPts val="800"/>
              </a:spcBef>
              <a:defRPr i="1" sz="2800">
                <a:uFill>
                  <a:solidFill>
                    <a:srgbClr val="000000"/>
                  </a:solidFill>
                </a:uFill>
              </a:defRPr>
            </a:pPr>
            <a:r>
              <a:t>[Seriously Colorful:  Advanced Color Principles &amp; Practices. Stone.Tableau Customer Conference 2014.] </a:t>
            </a:r>
          </a:p>
        </p:txBody>
      </p:sp>
      <p:sp>
        <p:nvSpPr>
          <p:cNvPr id="958" name="Shape 958"/>
          <p:cNvSpPr/>
          <p:nvPr/>
        </p:nvSpPr>
        <p:spPr>
          <a:xfrm>
            <a:off x="12433944" y="5526213"/>
            <a:ext cx="3491807"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u="sng">
                <a:hlinkClick r:id="rId9" invalidUrl="" action="" tgtFrame="" tooltip="" history="1" highlightClick="0" endSnd="0"/>
              </a:defRPr>
            </a:lvl1pPr>
          </a:lstStyle>
          <a:p>
            <a:pPr>
              <a:defRPr u="none"/>
            </a:pPr>
            <a:r>
              <a:rPr u="sng">
                <a:hlinkClick r:id="rId9" invalidUrl="" action="" tgtFrame="" tooltip="" history="1" highlightClick="0" endSnd="0"/>
              </a:rPr>
              <a:t>http://rehue.net</a:t>
            </a:r>
          </a:p>
        </p:txBody>
      </p:sp>
    </p:spTree>
  </p:cSld>
  <p:clrMapOvr>
    <a:masterClrMapping/>
  </p:clrMapOvr>
  <p:transition xmlns:p14="http://schemas.microsoft.com/office/powerpoint/2010/main" spd="med" advClick="1" p14:dur="1000"/>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0" name="Shape 960"/>
          <p:cNvSpPr/>
          <p:nvPr>
            <p:ph type="title"/>
          </p:nvPr>
        </p:nvSpPr>
        <p:spPr>
          <a:prstGeom prst="rect">
            <a:avLst/>
          </a:prstGeom>
        </p:spPr>
        <p:txBody>
          <a:bodyPr/>
          <a:lstStyle/>
          <a:p>
            <a:pPr/>
            <a:r>
              <a:t>Designing for color deficiency: </a:t>
            </a:r>
            <a:r>
              <a:t>Avoid encoding by hue alone</a:t>
            </a:r>
          </a:p>
        </p:txBody>
      </p:sp>
      <p:sp>
        <p:nvSpPr>
          <p:cNvPr id="961" name="Shape 961"/>
          <p:cNvSpPr/>
          <p:nvPr>
            <p:ph type="body" idx="1"/>
          </p:nvPr>
        </p:nvSpPr>
        <p:spPr>
          <a:prstGeom prst="rect">
            <a:avLst/>
          </a:prstGeom>
        </p:spPr>
        <p:txBody>
          <a:bodyPr/>
          <a:lstStyle/>
          <a:p>
            <a:pPr marL="933450" indent="-476250"/>
            <a:r>
              <a:t>redundantly encode</a:t>
            </a:r>
          </a:p>
          <a:p>
            <a:pPr lvl="1" marL="1303019" indent="-388619"/>
            <a:r>
              <a:t>vary luminance</a:t>
            </a:r>
          </a:p>
          <a:p>
            <a:pPr lvl="1" marL="1303019" indent="-388619"/>
            <a:r>
              <a:t>change shape</a:t>
            </a:r>
          </a:p>
        </p:txBody>
      </p:sp>
      <p:sp>
        <p:nvSpPr>
          <p:cNvPr id="962" name="Shape 96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968" name="Group 968"/>
          <p:cNvGrpSpPr/>
          <p:nvPr/>
        </p:nvGrpSpPr>
        <p:grpSpPr>
          <a:xfrm>
            <a:off x="-204746" y="3557459"/>
            <a:ext cx="11228244" cy="5139328"/>
            <a:chOff x="0" y="0"/>
            <a:chExt cx="11228242" cy="5139326"/>
          </a:xfrm>
        </p:grpSpPr>
        <p:pic>
          <p:nvPicPr>
            <p:cNvPr id="963" name="image53.png"/>
            <p:cNvPicPr>
              <a:picLocks noChangeAspect="1"/>
            </p:cNvPicPr>
            <p:nvPr/>
          </p:nvPicPr>
          <p:blipFill>
            <a:blip r:embed="rId3">
              <a:extLst/>
            </a:blip>
            <a:srcRect l="49194" t="0" r="0" b="30742"/>
            <a:stretch>
              <a:fillRect/>
            </a:stretch>
          </p:blipFill>
          <p:spPr>
            <a:xfrm>
              <a:off x="0" y="0"/>
              <a:ext cx="6174215" cy="5139327"/>
            </a:xfrm>
            <a:prstGeom prst="rect">
              <a:avLst/>
            </a:prstGeom>
            <a:ln w="12700" cap="flat">
              <a:noFill/>
              <a:round/>
            </a:ln>
            <a:effectLst/>
          </p:spPr>
        </p:pic>
        <p:sp>
          <p:nvSpPr>
            <p:cNvPr id="964" name="Shape 964"/>
            <p:cNvSpPr/>
            <p:nvPr/>
          </p:nvSpPr>
          <p:spPr>
            <a:xfrm>
              <a:off x="7049942" y="2901564"/>
              <a:ext cx="4178301" cy="594228"/>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609600">
                <a:buClr>
                  <a:srgbClr val="004C83"/>
                </a:buClr>
                <a:buFont typeface="Arial"/>
                <a:defRPr sz="3700">
                  <a:uFill>
                    <a:solidFill>
                      <a:srgbClr val="004C83"/>
                    </a:solidFill>
                  </a:uFill>
                  <a:latin typeface="Arial"/>
                  <a:ea typeface="Arial"/>
                  <a:cs typeface="Arial"/>
                  <a:sym typeface="Arial"/>
                </a:defRPr>
              </a:lvl1pPr>
            </a:lstStyle>
            <a:p>
              <a:pPr>
                <a:defRPr>
                  <a:uFill>
                    <a:solidFill>
                      <a:srgbClr val="919191"/>
                    </a:solidFill>
                  </a:uFill>
                  <a:latin typeface="Gill Sans MT"/>
                  <a:ea typeface="Gill Sans MT"/>
                  <a:cs typeface="Gill Sans MT"/>
                  <a:sym typeface="Gill Sans MT"/>
                </a:defRPr>
              </a:pPr>
              <a:r>
                <a:rPr>
                  <a:uFill>
                    <a:solidFill>
                      <a:srgbClr val="004C83"/>
                    </a:solidFill>
                  </a:uFill>
                  <a:latin typeface="Arial"/>
                  <a:ea typeface="Arial"/>
                  <a:cs typeface="Arial"/>
                  <a:sym typeface="Arial"/>
                </a:rPr>
                <a:t>Change the shape</a:t>
              </a:r>
            </a:p>
          </p:txBody>
        </p:sp>
        <p:sp>
          <p:nvSpPr>
            <p:cNvPr id="965" name="Shape 965"/>
            <p:cNvSpPr/>
            <p:nvPr/>
          </p:nvSpPr>
          <p:spPr>
            <a:xfrm>
              <a:off x="7049942" y="4194314"/>
              <a:ext cx="4178301" cy="594228"/>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609600">
                <a:buClr>
                  <a:srgbClr val="004C83"/>
                </a:buClr>
                <a:buFont typeface="Arial"/>
                <a:defRPr sz="3700">
                  <a:uFill>
                    <a:solidFill>
                      <a:srgbClr val="004C83"/>
                    </a:solidFill>
                  </a:uFill>
                  <a:latin typeface="Arial"/>
                  <a:ea typeface="Arial"/>
                  <a:cs typeface="Arial"/>
                  <a:sym typeface="Arial"/>
                </a:defRPr>
              </a:lvl1pPr>
            </a:lstStyle>
            <a:p>
              <a:pPr>
                <a:defRPr>
                  <a:uFill>
                    <a:solidFill>
                      <a:srgbClr val="919191"/>
                    </a:solidFill>
                  </a:uFill>
                  <a:latin typeface="Gill Sans MT"/>
                  <a:ea typeface="Gill Sans MT"/>
                  <a:cs typeface="Gill Sans MT"/>
                  <a:sym typeface="Gill Sans MT"/>
                </a:defRPr>
              </a:pPr>
              <a:r>
                <a:rPr>
                  <a:uFill>
                    <a:solidFill>
                      <a:srgbClr val="004C83"/>
                    </a:solidFill>
                  </a:uFill>
                  <a:latin typeface="Arial"/>
                  <a:ea typeface="Arial"/>
                  <a:cs typeface="Arial"/>
                  <a:sym typeface="Arial"/>
                </a:rPr>
                <a:t>Vary luminance</a:t>
              </a:r>
            </a:p>
          </p:txBody>
        </p:sp>
        <p:sp>
          <p:nvSpPr>
            <p:cNvPr id="966" name="Shape 966"/>
            <p:cNvSpPr/>
            <p:nvPr/>
          </p:nvSpPr>
          <p:spPr>
            <a:xfrm>
              <a:off x="6459683" y="3931019"/>
              <a:ext cx="460075" cy="10190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0"/>
                    <a:pt x="10800" y="0"/>
                  </a:cubicBezTo>
                  <a:lnTo>
                    <a:pt x="10800" y="10800"/>
                  </a:lnTo>
                  <a:cubicBezTo>
                    <a:pt x="10800" y="10800"/>
                    <a:pt x="15635" y="10800"/>
                    <a:pt x="21600" y="10800"/>
                  </a:cubicBezTo>
                  <a:cubicBezTo>
                    <a:pt x="15635" y="10800"/>
                    <a:pt x="10800" y="10800"/>
                    <a:pt x="10800" y="10800"/>
                  </a:cubicBezTo>
                  <a:lnTo>
                    <a:pt x="10800" y="21600"/>
                  </a:lnTo>
                  <a:cubicBezTo>
                    <a:pt x="10800" y="21600"/>
                    <a:pt x="5965" y="21600"/>
                    <a:pt x="0" y="21600"/>
                  </a:cubicBezTo>
                </a:path>
              </a:pathLst>
            </a:custGeom>
            <a:noFill/>
            <a:ln w="15875" cap="flat">
              <a:solidFill>
                <a:srgbClr val="004C83"/>
              </a:solidFill>
              <a:prstDash val="solid"/>
              <a:round/>
            </a:ln>
            <a:effectLst/>
          </p:spPr>
          <p:txBody>
            <a:bodyPr wrap="square" lIns="0" tIns="0" rIns="0" bIns="0" numCol="1" anchor="t">
              <a:noAutofit/>
            </a:bodyPr>
            <a:lstStyle/>
            <a:p>
              <a:pPr algn="l" defTabSz="609600">
                <a:defRPr sz="1600">
                  <a:latin typeface="Helvetica"/>
                  <a:ea typeface="Helvetica"/>
                  <a:cs typeface="Helvetica"/>
                  <a:sym typeface="Helvetica"/>
                </a:defRPr>
              </a:pPr>
            </a:p>
          </p:txBody>
        </p:sp>
        <p:sp>
          <p:nvSpPr>
            <p:cNvPr id="967" name="Shape 967"/>
            <p:cNvSpPr/>
            <p:nvPr/>
          </p:nvSpPr>
          <p:spPr>
            <a:xfrm>
              <a:off x="6440739" y="2638269"/>
              <a:ext cx="460076" cy="10190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0"/>
                    <a:pt x="10800" y="0"/>
                  </a:cubicBezTo>
                  <a:lnTo>
                    <a:pt x="10800" y="10800"/>
                  </a:lnTo>
                  <a:cubicBezTo>
                    <a:pt x="10800" y="10800"/>
                    <a:pt x="15635" y="10800"/>
                    <a:pt x="21600" y="10800"/>
                  </a:cubicBezTo>
                  <a:cubicBezTo>
                    <a:pt x="15635" y="10800"/>
                    <a:pt x="10800" y="10800"/>
                    <a:pt x="10800" y="10800"/>
                  </a:cubicBezTo>
                  <a:lnTo>
                    <a:pt x="10800" y="21600"/>
                  </a:lnTo>
                  <a:cubicBezTo>
                    <a:pt x="10800" y="21600"/>
                    <a:pt x="5965" y="21600"/>
                    <a:pt x="0" y="21600"/>
                  </a:cubicBezTo>
                </a:path>
              </a:pathLst>
            </a:custGeom>
            <a:noFill/>
            <a:ln w="15875" cap="flat">
              <a:solidFill>
                <a:srgbClr val="004C83"/>
              </a:solidFill>
              <a:prstDash val="solid"/>
              <a:round/>
            </a:ln>
            <a:effectLst/>
          </p:spPr>
          <p:txBody>
            <a:bodyPr wrap="square" lIns="0" tIns="0" rIns="0" bIns="0" numCol="1" anchor="t">
              <a:noAutofit/>
            </a:bodyPr>
            <a:lstStyle/>
            <a:p>
              <a:pPr algn="l" defTabSz="609600">
                <a:defRPr sz="1600">
                  <a:latin typeface="Helvetica"/>
                  <a:ea typeface="Helvetica"/>
                  <a:cs typeface="Helvetica"/>
                  <a:sym typeface="Helvetica"/>
                </a:defRPr>
              </a:pPr>
            </a:p>
          </p:txBody>
        </p:sp>
      </p:grpSp>
      <p:pic>
        <p:nvPicPr>
          <p:cNvPr id="969" name="image50.png"/>
          <p:cNvPicPr>
            <a:picLocks noChangeAspect="1"/>
          </p:cNvPicPr>
          <p:nvPr/>
        </p:nvPicPr>
        <p:blipFill>
          <a:blip r:embed="rId4">
            <a:extLst/>
          </a:blip>
          <a:stretch>
            <a:fillRect/>
          </a:stretch>
        </p:blipFill>
        <p:spPr>
          <a:xfrm>
            <a:off x="6351979" y="1428757"/>
            <a:ext cx="9343087" cy="3713125"/>
          </a:xfrm>
          <a:prstGeom prst="rect">
            <a:avLst/>
          </a:prstGeom>
          <a:ln w="12700"/>
        </p:spPr>
      </p:pic>
      <p:sp>
        <p:nvSpPr>
          <p:cNvPr id="970" name="Shape 970"/>
          <p:cNvSpPr/>
          <p:nvPr/>
        </p:nvSpPr>
        <p:spPr>
          <a:xfrm>
            <a:off x="9052965" y="5141881"/>
            <a:ext cx="6642101" cy="421829"/>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algn="r" defTabSz="609600">
              <a:buClr>
                <a:srgbClr val="919191"/>
              </a:buClr>
              <a:buFont typeface="Arial"/>
              <a:defRPr sz="2400">
                <a:uFill>
                  <a:solidFill>
                    <a:srgbClr val="929292"/>
                  </a:solidFill>
                </a:uFill>
                <a:latin typeface="Arial"/>
                <a:ea typeface="Arial"/>
                <a:cs typeface="Arial"/>
                <a:sym typeface="Arial"/>
              </a:defRPr>
            </a:lvl1pPr>
          </a:lstStyle>
          <a:p>
            <a:pPr>
              <a:defRPr>
                <a:uFill>
                  <a:solidFill>
                    <a:srgbClr val="797979"/>
                  </a:solidFill>
                </a:uFill>
                <a:latin typeface="Gill Sans MT"/>
                <a:ea typeface="Gill Sans MT"/>
                <a:cs typeface="Gill Sans MT"/>
                <a:sym typeface="Gill Sans MT"/>
              </a:defRPr>
            </a:pPr>
            <a:r>
              <a:rPr>
                <a:uFill>
                  <a:solidFill>
                    <a:srgbClr val="929292"/>
                  </a:solidFill>
                </a:uFill>
                <a:latin typeface="Arial"/>
                <a:ea typeface="Arial"/>
                <a:cs typeface="Arial"/>
                <a:sym typeface="Arial"/>
              </a:rPr>
              <a:t>Deuteranope simulation</a:t>
            </a:r>
          </a:p>
        </p:txBody>
      </p:sp>
      <p:sp>
        <p:nvSpPr>
          <p:cNvPr id="971" name="Shape 971"/>
          <p:cNvSpPr/>
          <p:nvPr/>
        </p:nvSpPr>
        <p:spPr>
          <a:xfrm>
            <a:off x="7072448" y="8696786"/>
            <a:ext cx="9183552"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algn="l" defTabSz="1219200">
              <a:spcBef>
                <a:spcPts val="800"/>
              </a:spcBef>
              <a:defRPr i="1" sz="1700">
                <a:uFill>
                  <a:solidFill>
                    <a:srgbClr val="000000"/>
                  </a:solidFill>
                </a:uFill>
              </a:defRPr>
            </a:pPr>
            <a:r>
              <a:t>[Seriously Colorful:  Advanced Color Principles &amp; Practices. Stone.Tableau Customer Conference 2014.] </a:t>
            </a:r>
          </a:p>
        </p:txBody>
      </p:sp>
    </p:spTree>
  </p:cSld>
  <p:clrMapOvr>
    <a:masterClrMapping/>
  </p:clrMapOvr>
  <p:transition xmlns:p14="http://schemas.microsoft.com/office/powerpoint/2010/main" spd="med" advClick="1" p14:dur="1000"/>
</p:sld>
</file>

<file path=ppt/slides/slide9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5" name="Shape 975"/>
          <p:cNvSpPr/>
          <p:nvPr>
            <p:ph type="title"/>
          </p:nvPr>
        </p:nvSpPr>
        <p:spPr>
          <a:prstGeom prst="rect">
            <a:avLst/>
          </a:prstGeom>
        </p:spPr>
        <p:txBody>
          <a:bodyPr/>
          <a:lstStyle/>
          <a:p>
            <a:pPr/>
            <a:r>
              <a:t>Color deficiency: </a:t>
            </a:r>
            <a:r>
              <a:t>Reduces color to 2 dimensions</a:t>
            </a:r>
          </a:p>
        </p:txBody>
      </p:sp>
      <p:sp>
        <p:nvSpPr>
          <p:cNvPr id="976" name="Shape 976"/>
          <p:cNvSpPr/>
          <p:nvPr>
            <p:ph type="sldNum" sz="quarter" idx="2"/>
          </p:nvPr>
        </p:nvSpPr>
        <p:spPr>
          <a:xfrm>
            <a:off x="15499159" y="8686800"/>
            <a:ext cx="540941" cy="532805"/>
          </a:xfrm>
          <a:prstGeom prst="rect">
            <a:avLst/>
          </a:prstGeom>
          <a:extLst>
            <a:ext uri="{C572A759-6A51-4108-AA02-DFA0A04FC94B}">
              <ma14:wrappingTextBoxFlag xmlns:ma14="http://schemas.microsoft.com/office/mac/drawingml/2011/main" val="1"/>
            </a:ext>
          </a:extLst>
        </p:spPr>
        <p:txBody>
          <a:bodyPr/>
          <a:lstStyle>
            <a:lvl1pPr defTabSz="609600">
              <a:defRPr sz="3200">
                <a:solidFill>
                  <a:srgbClr val="797979"/>
                </a:solidFill>
                <a:uFill>
                  <a:solidFill>
                    <a:srgbClr val="797979"/>
                  </a:solidFill>
                </a:uFill>
                <a:latin typeface="Arial"/>
                <a:ea typeface="Arial"/>
                <a:cs typeface="Arial"/>
                <a:sym typeface="Arial"/>
              </a:defRPr>
            </a:lvl1pPr>
          </a:lstStyle>
          <a:p>
            <a:pPr/>
            <a:fld id="{86CB4B4D-7CA3-9044-876B-883B54F8677D}" type="slidenum"/>
          </a:p>
        </p:txBody>
      </p:sp>
      <p:pic>
        <p:nvPicPr>
          <p:cNvPr id="977" name="image43.png"/>
          <p:cNvPicPr>
            <a:picLocks noChangeAspect="1"/>
          </p:cNvPicPr>
          <p:nvPr/>
        </p:nvPicPr>
        <p:blipFill>
          <a:blip r:embed="rId3">
            <a:extLst/>
          </a:blip>
          <a:stretch>
            <a:fillRect/>
          </a:stretch>
        </p:blipFill>
        <p:spPr>
          <a:xfrm>
            <a:off x="3892402" y="988585"/>
            <a:ext cx="3225801" cy="3225801"/>
          </a:xfrm>
          <a:prstGeom prst="rect">
            <a:avLst/>
          </a:prstGeom>
          <a:ln w="12700"/>
        </p:spPr>
      </p:pic>
      <p:pic>
        <p:nvPicPr>
          <p:cNvPr id="978" name="image44.png"/>
          <p:cNvPicPr>
            <a:picLocks noChangeAspect="1"/>
          </p:cNvPicPr>
          <p:nvPr/>
        </p:nvPicPr>
        <p:blipFill>
          <a:blip r:embed="rId4">
            <a:extLst/>
          </a:blip>
          <a:stretch>
            <a:fillRect/>
          </a:stretch>
        </p:blipFill>
        <p:spPr>
          <a:xfrm>
            <a:off x="3930501" y="4936645"/>
            <a:ext cx="3149601" cy="3149601"/>
          </a:xfrm>
          <a:prstGeom prst="rect">
            <a:avLst/>
          </a:prstGeom>
          <a:ln w="12700"/>
        </p:spPr>
      </p:pic>
      <p:pic>
        <p:nvPicPr>
          <p:cNvPr id="979" name="image45.png"/>
          <p:cNvPicPr>
            <a:picLocks noChangeAspect="1"/>
          </p:cNvPicPr>
          <p:nvPr/>
        </p:nvPicPr>
        <p:blipFill>
          <a:blip r:embed="rId5">
            <a:extLst/>
          </a:blip>
          <a:stretch>
            <a:fillRect/>
          </a:stretch>
        </p:blipFill>
        <p:spPr>
          <a:xfrm>
            <a:off x="9218428" y="1064785"/>
            <a:ext cx="3149601" cy="3149601"/>
          </a:xfrm>
          <a:prstGeom prst="rect">
            <a:avLst/>
          </a:prstGeom>
          <a:ln w="12700"/>
        </p:spPr>
      </p:pic>
      <p:pic>
        <p:nvPicPr>
          <p:cNvPr id="980" name="image46.png"/>
          <p:cNvPicPr>
            <a:picLocks noChangeAspect="1"/>
          </p:cNvPicPr>
          <p:nvPr/>
        </p:nvPicPr>
        <p:blipFill>
          <a:blip r:embed="rId6">
            <a:extLst/>
          </a:blip>
          <a:stretch>
            <a:fillRect/>
          </a:stretch>
        </p:blipFill>
        <p:spPr>
          <a:xfrm>
            <a:off x="9218428" y="4895468"/>
            <a:ext cx="3149601" cy="3149601"/>
          </a:xfrm>
          <a:prstGeom prst="rect">
            <a:avLst/>
          </a:prstGeom>
          <a:ln w="12700"/>
        </p:spPr>
      </p:pic>
      <p:sp>
        <p:nvSpPr>
          <p:cNvPr id="981" name="Shape 981"/>
          <p:cNvSpPr/>
          <p:nvPr/>
        </p:nvSpPr>
        <p:spPr>
          <a:xfrm>
            <a:off x="3805772" y="4232337"/>
            <a:ext cx="1339281" cy="4699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algn="l" defTabSz="609600">
              <a:buClr>
                <a:srgbClr val="797979"/>
              </a:buClr>
              <a:defRPr b="1" sz="2700">
                <a:uFill>
                  <a:solidFill>
                    <a:srgbClr val="797979"/>
                  </a:solidFill>
                </a:uFill>
                <a:latin typeface="Gill Sans MT"/>
                <a:ea typeface="Gill Sans MT"/>
                <a:cs typeface="Gill Sans MT"/>
                <a:sym typeface="Gill Sans MT"/>
              </a:defRPr>
            </a:lvl1pPr>
          </a:lstStyle>
          <a:p>
            <a:pPr/>
            <a:r>
              <a:t>Normal</a:t>
            </a:r>
          </a:p>
        </p:txBody>
      </p:sp>
      <p:sp>
        <p:nvSpPr>
          <p:cNvPr id="982" name="Shape 982"/>
          <p:cNvSpPr/>
          <p:nvPr/>
        </p:nvSpPr>
        <p:spPr>
          <a:xfrm>
            <a:off x="3281413" y="8057891"/>
            <a:ext cx="2209758" cy="4699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algn="l" defTabSz="609600">
              <a:buClr>
                <a:srgbClr val="797979"/>
              </a:buClr>
              <a:defRPr b="1" sz="2700">
                <a:uFill>
                  <a:solidFill>
                    <a:srgbClr val="797979"/>
                  </a:solidFill>
                </a:uFill>
                <a:latin typeface="Gill Sans MT"/>
                <a:ea typeface="Gill Sans MT"/>
                <a:cs typeface="Gill Sans MT"/>
                <a:sym typeface="Gill Sans MT"/>
              </a:defRPr>
            </a:lvl1pPr>
          </a:lstStyle>
          <a:p>
            <a:pPr/>
            <a:r>
              <a:t>Deuteranope</a:t>
            </a:r>
          </a:p>
        </p:txBody>
      </p:sp>
      <p:sp>
        <p:nvSpPr>
          <p:cNvPr id="983" name="Shape 983"/>
          <p:cNvSpPr/>
          <p:nvPr/>
        </p:nvSpPr>
        <p:spPr>
          <a:xfrm>
            <a:off x="10658792" y="8057891"/>
            <a:ext cx="1653214" cy="4699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algn="l" defTabSz="609600">
              <a:buClr>
                <a:srgbClr val="797979"/>
              </a:buClr>
              <a:defRPr b="1" sz="2700">
                <a:uFill>
                  <a:solidFill>
                    <a:srgbClr val="797979"/>
                  </a:solidFill>
                </a:uFill>
                <a:latin typeface="Gill Sans MT"/>
                <a:ea typeface="Gill Sans MT"/>
                <a:cs typeface="Gill Sans MT"/>
                <a:sym typeface="Gill Sans MT"/>
              </a:defRPr>
            </a:lvl1pPr>
          </a:lstStyle>
          <a:p>
            <a:pPr/>
            <a:r>
              <a:t>Tritanope</a:t>
            </a:r>
          </a:p>
        </p:txBody>
      </p:sp>
      <p:sp>
        <p:nvSpPr>
          <p:cNvPr id="984" name="Shape 984"/>
          <p:cNvSpPr/>
          <p:nvPr/>
        </p:nvSpPr>
        <p:spPr>
          <a:xfrm>
            <a:off x="10571360" y="4232337"/>
            <a:ext cx="1776612" cy="4699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p>
            <a:pPr algn="l" defTabSz="609600">
              <a:buClr>
                <a:srgbClr val="797979"/>
              </a:buClr>
              <a:defRPr b="1" sz="2700">
                <a:uFill>
                  <a:solidFill>
                    <a:srgbClr val="797979"/>
                  </a:solidFill>
                </a:uFill>
                <a:latin typeface="Gill Sans MT"/>
                <a:ea typeface="Gill Sans MT"/>
                <a:cs typeface="Gill Sans MT"/>
                <a:sym typeface="Gill Sans MT"/>
              </a:defRPr>
            </a:pPr>
            <a:r>
              <a:t>Protanop</a:t>
            </a:r>
            <a:r>
              <a:t>e</a:t>
            </a:r>
          </a:p>
        </p:txBody>
      </p:sp>
      <p:sp>
        <p:nvSpPr>
          <p:cNvPr id="985" name="Shape 985"/>
          <p:cNvSpPr/>
          <p:nvPr/>
        </p:nvSpPr>
        <p:spPr>
          <a:xfrm>
            <a:off x="1789116" y="8559800"/>
            <a:ext cx="12551349"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defRPr i="1" sz="2100"/>
            </a:pPr>
            <a:r>
              <a:t>[Seriously Colorful:  Advanced Color Principles &amp; Practices. Stone.Tableau Customer Conference 2014.] </a:t>
            </a:r>
          </a:p>
        </p:txBody>
      </p:sp>
    </p:spTree>
  </p:cSld>
  <p:clrMapOvr>
    <a:masterClrMapping/>
  </p:clrMapOvr>
  <p:transition xmlns:p14="http://schemas.microsoft.com/office/powerpoint/2010/main" spd="med" advClick="1" p14:dur="1000"/>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Rockwell"/>
        <a:ea typeface="Rockwell"/>
        <a:cs typeface="Rockwel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Rockwell"/>
        <a:ea typeface="Rockwell"/>
        <a:cs typeface="Rockwel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