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8.jpeg" ContentType="image/jpeg"/>
  <Override PartName="/ppt/media/image9.jpeg" ContentType="image/jpeg"/>
  <Override PartName="/ppt/notesSlides/notesSlide21.xml" ContentType="application/vnd.openxmlformats-officedocument.presentationml.notesSlide+xml"/>
  <Override PartName="/ppt/media/image10.jpeg" ContentType="image/jpeg"/>
  <Override PartName="/ppt/media/image11.jpeg" ContentType="image/jpeg"/>
  <Override PartName="/ppt/notesSlides/notesSlide22.xml" ContentType="application/vnd.openxmlformats-officedocument.presentationml.notesSlide+xml"/>
  <Override PartName="/ppt/media/image12.jpeg" ContentType="image/jpeg"/>
  <Override PartName="/ppt/media/image13.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4.jpe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1pPr>
    <a:lvl2pPr marL="0" marR="0" indent="3429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2pPr>
    <a:lvl3pPr marL="0" marR="0" indent="6858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3pPr>
    <a:lvl4pPr marL="0" marR="0" indent="10287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4pPr>
    <a:lvl5pPr marL="0" marR="0" indent="13716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5pPr>
    <a:lvl6pPr marL="0" marR="0" indent="17145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6pPr>
    <a:lvl7pPr marL="0" marR="0" indent="20574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7pPr>
    <a:lvl8pPr marL="0" marR="0" indent="24003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8pPr>
    <a:lvl9pPr marL="0" marR="0" indent="27432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7" name="Shape 107"/>
          <p:cNvSpPr/>
          <p:nvPr>
            <p:ph type="sldImg"/>
          </p:nvPr>
        </p:nvSpPr>
        <p:spPr>
          <a:xfrm>
            <a:off x="1143000" y="685800"/>
            <a:ext cx="4572000" cy="3429000"/>
          </a:xfrm>
          <a:prstGeom prst="rect">
            <a:avLst/>
          </a:prstGeom>
        </p:spPr>
        <p:txBody>
          <a:bodyPr/>
          <a:lstStyle/>
          <a:p>
            <a:pPr/>
          </a:p>
        </p:txBody>
      </p:sp>
      <p:sp>
        <p:nvSpPr>
          <p:cNvPr id="108" name="Shape 1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3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46.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5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5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7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lvl1pPr defTabSz="419100">
              <a:defRPr sz="2000">
                <a:latin typeface="Helvetica"/>
                <a:ea typeface="Helvetica"/>
                <a:cs typeface="Helvetica"/>
                <a:sym typeface="Helvetica"/>
              </a:defRPr>
            </a:lvl1pPr>
          </a:lstStyle>
          <a:p>
            <a:pPr/>
            <a:r>
              <a:t>many domains, and visual representations cross-cut them - some different for same domain, some related representations for very different domains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hape 718"/>
          <p:cNvSpPr/>
          <p:nvPr>
            <p:ph type="sldImg"/>
          </p:nvPr>
        </p:nvSpPr>
        <p:spPr>
          <a:prstGeom prst="rect">
            <a:avLst/>
          </a:prstGeom>
        </p:spPr>
        <p:txBody>
          <a:bodyPr/>
          <a:lstStyle/>
          <a:p>
            <a:pPr/>
          </a:p>
        </p:txBody>
      </p:sp>
      <p:sp>
        <p:nvSpPr>
          <p:cNvPr id="719" name="Shape 719"/>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5.11</a:t>
            </a:r>
          </a:p>
          <a:p>
            <a:pPr defTabSz="1219200">
              <a:spcBef>
                <a:spcPts val="500"/>
              </a:spcBef>
              <a:defRPr sz="1400">
                <a:uFill>
                  <a:solidFill>
                    <a:srgbClr val="000000"/>
                  </a:solidFill>
                </a:uFill>
                <a:latin typeface="Arial"/>
                <a:ea typeface="Arial"/>
                <a:cs typeface="Arial"/>
                <a:sym typeface="Arial"/>
              </a:defRPr>
            </a:pPr>
            <a:r>
              <a:t>just fine, no fonts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hape 730"/>
          <p:cNvSpPr/>
          <p:nvPr>
            <p:ph type="sldImg"/>
          </p:nvPr>
        </p:nvSpPr>
        <p:spPr>
          <a:prstGeom prst="rect">
            <a:avLst/>
          </a:prstGeom>
        </p:spPr>
        <p:txBody>
          <a:bodyPr/>
          <a:lstStyle/>
          <a:p>
            <a:pPr/>
          </a:p>
        </p:txBody>
      </p:sp>
      <p:sp>
        <p:nvSpPr>
          <p:cNvPr id="731" name="Shape 731"/>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5.11</a:t>
            </a:r>
          </a:p>
          <a:p>
            <a:pPr defTabSz="1219200">
              <a:spcBef>
                <a:spcPts val="500"/>
              </a:spcBef>
              <a:defRPr sz="1400">
                <a:uFill>
                  <a:solidFill>
                    <a:srgbClr val="000000"/>
                  </a:solidFill>
                </a:uFill>
                <a:latin typeface="Arial"/>
                <a:ea typeface="Arial"/>
                <a:cs typeface="Arial"/>
                <a:sym typeface="Arial"/>
              </a:defRPr>
            </a:pPr>
            <a:r>
              <a:t>just fine, no fonts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lvl1pPr defTabSz="1219200">
              <a:spcBef>
                <a:spcPts val="500"/>
              </a:spcBef>
              <a:defRPr sz="1400">
                <a:uFill>
                  <a:solidFill>
                    <a:srgbClr val="000000"/>
                  </a:solidFill>
                </a:uFill>
                <a:latin typeface="Arial"/>
                <a:ea typeface="Arial"/>
                <a:cs typeface="Arial"/>
                <a:sym typeface="Arial"/>
              </a:defRPr>
            </a:lvl1pPr>
          </a:lstStyle>
          <a:p>
            <a:pPr/>
            <a:r>
              <a:t>Fig 5.12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hape 746"/>
          <p:cNvSpPr/>
          <p:nvPr>
            <p:ph type="sldImg"/>
          </p:nvPr>
        </p:nvSpPr>
        <p:spPr>
          <a:prstGeom prst="rect">
            <a:avLst/>
          </a:prstGeom>
        </p:spPr>
        <p:txBody>
          <a:bodyPr/>
          <a:lstStyle/>
          <a:p>
            <a:pPr/>
          </a:p>
        </p:txBody>
      </p:sp>
      <p:sp>
        <p:nvSpPr>
          <p:cNvPr id="747" name="Shape 747"/>
          <p:cNvSpPr/>
          <p:nvPr>
            <p:ph type="body" sz="quarter" idx="1"/>
          </p:nvPr>
        </p:nvSpPr>
        <p:spPr>
          <a:prstGeom prst="rect">
            <a:avLst/>
          </a:prstGeom>
        </p:spPr>
        <p:txBody>
          <a:bodyPr/>
          <a:lstStyle>
            <a:lvl1pPr defTabSz="1219200">
              <a:spcBef>
                <a:spcPts val="500"/>
              </a:spcBef>
              <a:defRPr sz="1400">
                <a:uFill>
                  <a:solidFill>
                    <a:srgbClr val="000000"/>
                  </a:solidFill>
                </a:uFill>
                <a:latin typeface="Arial"/>
                <a:ea typeface="Arial"/>
                <a:cs typeface="Arial"/>
                <a:sym typeface="Arial"/>
              </a:defRPr>
            </a:lvl1pPr>
          </a:lstStyle>
          <a:p>
            <a:pPr/>
            <a:r>
              <a:t>Fig 5.12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Shape 791"/>
          <p:cNvSpPr/>
          <p:nvPr>
            <p:ph type="sldImg"/>
          </p:nvPr>
        </p:nvSpPr>
        <p:spPr>
          <a:prstGeom prst="rect">
            <a:avLst/>
          </a:prstGeom>
        </p:spPr>
        <p:txBody>
          <a:bodyPr/>
          <a:lstStyle/>
          <a:p>
            <a:pPr/>
          </a:p>
        </p:txBody>
      </p:sp>
      <p:sp>
        <p:nvSpPr>
          <p:cNvPr id="792" name="Shape 792"/>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Figs 7.1, 2.2</a:t>
            </a:r>
          </a:p>
          <a:p>
            <a:pPr defTabSz="1219200">
              <a:spcBef>
                <a:spcPts val="500"/>
              </a:spcBef>
              <a:buClr>
                <a:srgbClr val="000000"/>
              </a:buClr>
              <a:defRPr sz="1400">
                <a:uFill>
                  <a:solidFill>
                    <a:srgbClr val="000000"/>
                  </a:solidFill>
                </a:uFill>
                <a:latin typeface="Arial"/>
                <a:ea typeface="Arial"/>
                <a:cs typeface="Arial"/>
                <a:sym typeface="Arial"/>
              </a:defRPr>
            </a:pPr>
            <a:r>
              <a:t>same small font problem as above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lvl1pPr defTabSz="1219200">
              <a:spcBef>
                <a:spcPts val="500"/>
              </a:spcBef>
              <a:buClr>
                <a:srgbClr val="000000"/>
              </a:buClr>
              <a:defRPr sz="1900">
                <a:uFill>
                  <a:solidFill>
                    <a:srgbClr val="000000"/>
                  </a:solidFill>
                </a:uFill>
                <a:latin typeface="Arial"/>
                <a:ea typeface="Arial"/>
                <a:cs typeface="Arial"/>
                <a:sym typeface="Arial"/>
              </a:defRPr>
            </a:lvl1pPr>
          </a:lstStyle>
          <a:p>
            <a:pPr/>
            <a:r>
              <a:t>Thor computer memory profiler. The key used to distribute composite bars along the axis is the combination of a processor and a procedure. The key used to stack and color the glyph subcomponents is the type of cache miss; the height of each full bar encodes all cache misses for each processor-procedure combination.</a:t>
            </a:r>
            <a:endParaRPr sz="1700">
              <a:latin typeface="Times Roman"/>
              <a:ea typeface="Times Roman"/>
              <a:cs typeface="Times Roman"/>
              <a:sym typeface="Times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hape 836"/>
          <p:cNvSpPr/>
          <p:nvPr>
            <p:ph type="sldImg"/>
          </p:nvPr>
        </p:nvSpPr>
        <p:spPr>
          <a:prstGeom prst="rect">
            <a:avLst/>
          </a:prstGeom>
        </p:spPr>
        <p:txBody>
          <a:bodyPr/>
          <a:lstStyle/>
          <a:p>
            <a:pPr/>
          </a:p>
        </p:txBody>
      </p:sp>
      <p:sp>
        <p:nvSpPr>
          <p:cNvPr id="837" name="Shape 837"/>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good: height increases with age, 12 year olds are taller than 10 year olds</a:t>
            </a:r>
          </a:p>
          <a:p>
            <a:pPr defTabSz="1219200">
              <a:spcBef>
                <a:spcPts val="500"/>
              </a:spcBef>
              <a:buClr>
                <a:srgbClr val="000000"/>
              </a:buClr>
              <a:defRPr sz="1400">
                <a:uFill>
                  <a:solidFill>
                    <a:srgbClr val="000000"/>
                  </a:solidFill>
                </a:uFill>
                <a:latin typeface="Arial"/>
                <a:ea typeface="Arial"/>
                <a:cs typeface="Arial"/>
                <a:sym typeface="Arial"/>
              </a:defRPr>
            </a:pPr>
            <a:r>
              <a:t>bad: the more male a person is, the taller he or she is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placeholder slide, put eamonn fig here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Shape 953"/>
          <p:cNvSpPr/>
          <p:nvPr>
            <p:ph type="sldImg"/>
          </p:nvPr>
        </p:nvSpPr>
        <p:spPr>
          <a:prstGeom prst="rect">
            <a:avLst/>
          </a:prstGeom>
        </p:spPr>
        <p:txBody>
          <a:bodyPr/>
          <a:lstStyle/>
          <a:p>
            <a:pPr/>
          </a:p>
        </p:txBody>
      </p:sp>
      <p:sp>
        <p:nvSpPr>
          <p:cNvPr id="954" name="Shape 954"/>
          <p:cNvSpPr/>
          <p:nvPr>
            <p:ph type="body" sz="quarter" idx="1"/>
          </p:nvPr>
        </p:nvSpPr>
        <p:spPr>
          <a:prstGeom prst="rect">
            <a:avLst/>
          </a:prstGeom>
        </p:spPr>
        <p:txBody>
          <a:bodyPr/>
          <a:lstStyle/>
          <a:p>
            <a:pPr defTabSz="1219200">
              <a:spcBef>
                <a:spcPts val="500"/>
              </a:spcBef>
              <a:buClr>
                <a:srgbClr val="000000"/>
              </a:buClr>
              <a:defRPr sz="1900">
                <a:uFill>
                  <a:solidFill>
                    <a:srgbClr val="000000"/>
                  </a:solidFill>
                </a:uFill>
                <a:latin typeface="Arial"/>
                <a:ea typeface="Arial"/>
                <a:cs typeface="Arial"/>
                <a:sym typeface="Arial"/>
              </a:defRPr>
            </a:pPr>
            <a:r>
              <a:t>three local glyph idioms, one dense texture idiom, and two geometric idioms using streamlines.</a:t>
            </a:r>
          </a:p>
          <a:p>
            <a:pPr defTabSz="1219200">
              <a:spcBef>
                <a:spcPts val="500"/>
              </a:spcBef>
              <a:buClr>
                <a:srgbClr val="000000"/>
              </a:buClr>
              <a:defRPr sz="1900">
                <a:uFill>
                  <a:solidFill>
                    <a:srgbClr val="000000"/>
                  </a:solidFill>
                </a:uFill>
                <a:latin typeface="Arial"/>
                <a:ea typeface="Arial"/>
                <a:cs typeface="Arial"/>
                <a:sym typeface="Arial"/>
              </a:defRPr>
            </a:pPr>
            <a:r>
              <a:t> a) GRID: arrow glyphs on a regular grid. b) JIT: arrow glyphs on a jittered grid. c) LIT: triangular wedge glyphs inspired by oil painting strokes. d) LIC: dense texture-based idiom. e) OSTR: curved arrow glyphs with image-guided streamline seeding. f) GSTR: curved arrow glyphs with regular grid streamline seeding. From [Laidlaw et al. 05], Fig- ure 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Shape 961"/>
          <p:cNvSpPr/>
          <p:nvPr>
            <p:ph type="sldImg"/>
          </p:nvPr>
        </p:nvSpPr>
        <p:spPr>
          <a:prstGeom prst="rect">
            <a:avLst/>
          </a:prstGeom>
        </p:spPr>
        <p:txBody>
          <a:bodyPr/>
          <a:lstStyle/>
          <a:p>
            <a:pPr/>
          </a:p>
        </p:txBody>
      </p:sp>
      <p:sp>
        <p:nvSpPr>
          <p:cNvPr id="962" name="Shape 962"/>
          <p:cNvSpPr/>
          <p:nvPr>
            <p:ph type="body" sz="quarter" idx="1"/>
          </p:nvPr>
        </p:nvSpPr>
        <p:spPr>
          <a:prstGeom prst="rect">
            <a:avLst/>
          </a:prstGeom>
        </p:spPr>
        <p:txBody>
          <a:bodyPr/>
          <a:lstStyle/>
          <a:p>
            <a:pPr defTabSz="1219200">
              <a:spcBef>
                <a:spcPts val="500"/>
              </a:spcBef>
              <a:buClr>
                <a:srgbClr val="000000"/>
              </a:buClr>
              <a:defRPr sz="2100">
                <a:uFill>
                  <a:solidFill>
                    <a:srgbClr val="000000"/>
                  </a:solidFill>
                </a:uFill>
                <a:latin typeface="Arial"/>
                <a:ea typeface="Arial"/>
                <a:cs typeface="Arial"/>
                <a:sym typeface="Arial"/>
              </a:defRPr>
            </a:pPr>
            <a:r>
              <a:t>curvature, namely the curve’s deviation from a straight line; torsion, namely how much the curve bends, out of its plane; and tortuosity, namely how twisted the curve is.</a:t>
            </a:r>
          </a:p>
          <a:p>
            <a:pPr defTabSz="1219200">
              <a:spcBef>
                <a:spcPts val="500"/>
              </a:spcBef>
              <a:buClr>
                <a:srgbClr val="000000"/>
              </a:buClr>
              <a:defRPr sz="2100">
                <a:uFill>
                  <a:solidFill>
                    <a:srgbClr val="000000"/>
                  </a:solidFill>
                </a:uFill>
                <a:latin typeface="Arial"/>
                <a:ea typeface="Arial"/>
                <a:cs typeface="Arial"/>
                <a:sym typeface="Arial"/>
              </a:defRPr>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lvl1pPr>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
                  <a:solidFill>
                    <a:srgbClr val="000000"/>
                  </a:solidFill>
                </a:uFill>
                <a:latin typeface="Helvetica"/>
                <a:ea typeface="Helvetica"/>
                <a:cs typeface="Helvetica"/>
                <a:sym typeface="Helvetica"/>
              </a:defRPr>
            </a:lvl1pPr>
          </a:lstStyle>
          <a:p>
            <a:pPr/>
            <a:r>
              <a:t>How did we decide to use those particular visual channels? How many more visual channels are there? What kinds of information and how much information can each channel encode? Are some channels better than others? Can all of the channels be used independently or do they interfere with each other?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Shape 991"/>
          <p:cNvSpPr/>
          <p:nvPr>
            <p:ph type="sldImg"/>
          </p:nvPr>
        </p:nvSpPr>
        <p:spPr>
          <a:prstGeom prst="rect">
            <a:avLst/>
          </a:prstGeom>
        </p:spPr>
        <p:txBody>
          <a:bodyPr/>
          <a:lstStyle/>
          <a:p>
            <a:pPr/>
          </a:p>
        </p:txBody>
      </p:sp>
      <p:sp>
        <p:nvSpPr>
          <p:cNvPr id="992" name="Shape 992"/>
          <p:cNvSpPr/>
          <p:nvPr>
            <p:ph type="body" sz="quarter" idx="1"/>
          </p:nvPr>
        </p:nvSpPr>
        <p:spPr>
          <a:prstGeom prst="rect">
            <a:avLst/>
          </a:prstGeom>
        </p:spPr>
        <p:txBody>
          <a:bodyPr/>
          <a:lstStyle>
            <a:lvl1pPr defTabSz="1219200">
              <a:spcBef>
                <a:spcPts val="500"/>
              </a:spcBef>
              <a:buClr>
                <a:srgbClr val="000000"/>
              </a:buClr>
              <a:defRPr sz="2100">
                <a:uFill>
                  <a:solidFill>
                    <a:srgbClr val="000000"/>
                  </a:solidFill>
                </a:uFill>
                <a:latin typeface="Arial"/>
                <a:ea typeface="Arial"/>
                <a:cs typeface="Arial"/>
                <a:sym typeface="Arial"/>
              </a:defRPr>
            </a:lvl1pPr>
          </a:lstStyle>
          <a:p>
            <a:pPr/>
            <a:r>
              <a:t>hairball: 26K nodes, 100K edges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4" name="Shape 1034"/>
          <p:cNvSpPr/>
          <p:nvPr>
            <p:ph type="sldImg"/>
          </p:nvPr>
        </p:nvSpPr>
        <p:spPr>
          <a:prstGeom prst="rect">
            <a:avLst/>
          </a:prstGeom>
        </p:spPr>
        <p:txBody>
          <a:bodyPr/>
          <a:lstStyle/>
          <a:p>
            <a:pPr/>
          </a:p>
        </p:txBody>
      </p:sp>
      <p:sp>
        <p:nvSpPr>
          <p:cNvPr id="1035" name="Shape 1035"/>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many techniques using each method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Shape 1120"/>
          <p:cNvSpPr/>
          <p:nvPr>
            <p:ph type="sldImg"/>
          </p:nvPr>
        </p:nvSpPr>
        <p:spPr>
          <a:prstGeom prst="rect">
            <a:avLst/>
          </a:prstGeom>
        </p:spPr>
        <p:txBody>
          <a:bodyPr/>
          <a:lstStyle/>
          <a:p>
            <a:pPr/>
          </a:p>
        </p:txBody>
      </p:sp>
      <p:sp>
        <p:nvSpPr>
          <p:cNvPr id="1121" name="Shape 1121"/>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emphasize: greens/blues can't tell apart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Shape 1208"/>
          <p:cNvSpPr/>
          <p:nvPr>
            <p:ph type="sldImg"/>
          </p:nvPr>
        </p:nvSpPr>
        <p:spPr>
          <a:prstGeom prst="rect">
            <a:avLst/>
          </a:prstGeom>
        </p:spPr>
        <p:txBody>
          <a:bodyPr/>
          <a:lstStyle/>
          <a:p>
            <a:pPr/>
          </a:p>
        </p:txBody>
      </p:sp>
      <p:sp>
        <p:nvSpPr>
          <p:cNvPr id="1209" name="Shape 120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9" name="Shape 1219"/>
          <p:cNvSpPr/>
          <p:nvPr>
            <p:ph type="sldImg"/>
          </p:nvPr>
        </p:nvSpPr>
        <p:spPr>
          <a:prstGeom prst="rect">
            <a:avLst/>
          </a:prstGeom>
        </p:spPr>
        <p:txBody>
          <a:bodyPr/>
          <a:lstStyle/>
          <a:p>
            <a:pPr/>
          </a:p>
        </p:txBody>
      </p:sp>
      <p:sp>
        <p:nvSpPr>
          <p:cNvPr id="1220" name="Shape 1220"/>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8" name="Shape 1228"/>
          <p:cNvSpPr/>
          <p:nvPr>
            <p:ph type="sldImg"/>
          </p:nvPr>
        </p:nvSpPr>
        <p:spPr>
          <a:prstGeom prst="rect">
            <a:avLst/>
          </a:prstGeom>
        </p:spPr>
        <p:txBody>
          <a:bodyPr/>
          <a:lstStyle/>
          <a:p>
            <a:pPr/>
          </a:p>
        </p:txBody>
      </p:sp>
      <p:sp>
        <p:nvSpPr>
          <p:cNvPr id="1229" name="Shape 122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6" name="Shape 1276"/>
          <p:cNvSpPr/>
          <p:nvPr>
            <p:ph type="sldImg"/>
          </p:nvPr>
        </p:nvSpPr>
        <p:spPr>
          <a:prstGeom prst="rect">
            <a:avLst/>
          </a:prstGeom>
        </p:spPr>
        <p:txBody>
          <a:bodyPr/>
          <a:lstStyle/>
          <a:p>
            <a:pPr/>
          </a:p>
        </p:txBody>
      </p:sp>
      <p:sp>
        <p:nvSpPr>
          <p:cNvPr id="1277" name="Shape 1277"/>
          <p:cNvSpPr/>
          <p:nvPr>
            <p:ph type="body" sz="quarter" idx="1"/>
          </p:nvPr>
        </p:nvSpPr>
        <p:spPr>
          <a:prstGeom prst="rect">
            <a:avLst/>
          </a:prstGeom>
        </p:spPr>
        <p:txBody>
          <a:bodyPr/>
          <a:lstStyle/>
          <a:p>
            <a:pPr lvl="1" marL="342900" indent="-342900" defTabSz="1219200">
              <a:spcBef>
                <a:spcPts val="1000"/>
              </a:spcBef>
              <a:buClr>
                <a:srgbClr val="000000"/>
              </a:buClr>
              <a:buSzPct val="100000"/>
              <a:buChar char="•"/>
              <a:defRPr sz="4000">
                <a:uFill>
                  <a:solidFill>
                    <a:srgbClr val="000000"/>
                  </a:solidFill>
                </a:uFill>
                <a:latin typeface="+mj-lt"/>
                <a:ea typeface="+mj-ea"/>
                <a:cs typeface="+mj-cs"/>
                <a:sym typeface="Gill Sans"/>
              </a:defRPr>
            </a:pPr>
            <a:r>
              <a:t>change any of the other choices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encoding itself</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parameters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arrange: rearrange, reorder</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aggregation level, what is filtered... </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most obvious, powerful, flexible</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interaction entails change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0" name="Shape 1300"/>
          <p:cNvSpPr/>
          <p:nvPr>
            <p:ph type="sldImg"/>
          </p:nvPr>
        </p:nvSpPr>
        <p:spPr>
          <a:prstGeom prst="rect">
            <a:avLst/>
          </a:prstGeom>
        </p:spPr>
        <p:txBody>
          <a:bodyPr/>
          <a:lstStyle/>
          <a:p>
            <a:pPr/>
          </a:p>
        </p:txBody>
      </p:sp>
      <p:sp>
        <p:nvSpPr>
          <p:cNvPr id="1301" name="Shape 1301"/>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video: 1:06 to 1:10 fisheye</a:t>
            </a:r>
          </a:p>
          <a:p>
            <a:pPr defTabSz="1219200">
              <a:spcBef>
                <a:spcPts val="500"/>
              </a:spcBef>
              <a:buClr>
                <a:srgbClr val="000000"/>
              </a:buClr>
              <a:defRPr sz="1400">
                <a:uFill>
                  <a:solidFill>
                    <a:srgbClr val="000000"/>
                  </a:solidFill>
                </a:uFill>
                <a:latin typeface="Arial"/>
                <a:ea typeface="Arial"/>
                <a:cs typeface="Arial"/>
                <a:sym typeface="Arial"/>
              </a:defRPr>
            </a:pPr>
            <a:r>
              <a:t>1:31 reorder, 2:04 sort, 2:34 end of reordering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7" name="Shape 1307"/>
          <p:cNvSpPr/>
          <p:nvPr>
            <p:ph type="sldImg"/>
          </p:nvPr>
        </p:nvSpPr>
        <p:spPr>
          <a:prstGeom prst="rect">
            <a:avLst/>
          </a:prstGeom>
        </p:spPr>
        <p:txBody>
          <a:bodyPr/>
          <a:lstStyle/>
          <a:p>
            <a:pPr/>
          </a:p>
        </p:txBody>
      </p:sp>
      <p:sp>
        <p:nvSpPr>
          <p:cNvPr id="1308" name="Shape 1308"/>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4" name="Shape 1324"/>
          <p:cNvSpPr/>
          <p:nvPr>
            <p:ph type="sldImg"/>
          </p:nvPr>
        </p:nvSpPr>
        <p:spPr>
          <a:prstGeom prst="rect">
            <a:avLst/>
          </a:prstGeom>
        </p:spPr>
        <p:txBody>
          <a:bodyPr/>
          <a:lstStyle/>
          <a:p>
            <a:pPr/>
          </a:p>
        </p:txBody>
      </p:sp>
      <p:sp>
        <p:nvSpPr>
          <p:cNvPr id="1325" name="Shape 1325"/>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hape 655"/>
          <p:cNvSpPr/>
          <p:nvPr>
            <p:ph type="sldImg"/>
          </p:nvPr>
        </p:nvSpPr>
        <p:spPr>
          <a:prstGeom prst="rect">
            <a:avLst/>
          </a:prstGeom>
        </p:spPr>
        <p:txBody>
          <a:bodyPr/>
          <a:lstStyle/>
          <a:p>
            <a:pPr/>
          </a:p>
        </p:txBody>
      </p:sp>
      <p:sp>
        <p:nvSpPr>
          <p:cNvPr id="656" name="Shape 656"/>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5.10</a:t>
            </a:r>
          </a:p>
          <a:p>
            <a:pPr defTabSz="1219200">
              <a:spcBef>
                <a:spcPts val="500"/>
              </a:spcBef>
              <a:defRPr sz="1400">
                <a:uFill>
                  <a:solidFill>
                    <a:srgbClr val="000000"/>
                  </a:solidFill>
                </a:uFill>
                <a:latin typeface="Arial"/>
                <a:ea typeface="Arial"/>
                <a:cs typeface="Arial"/>
                <a:sym typeface="Arial"/>
              </a:defRPr>
            </a:pPr>
            <a:r>
              <a:t>fonts are fine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1" name="Shape 1351"/>
          <p:cNvSpPr/>
          <p:nvPr>
            <p:ph type="sldImg"/>
          </p:nvPr>
        </p:nvSpPr>
        <p:spPr>
          <a:prstGeom prst="rect">
            <a:avLst/>
          </a:prstGeom>
        </p:spPr>
        <p:txBody>
          <a:bodyPr/>
          <a:lstStyle/>
          <a:p>
            <a:pPr/>
          </a:p>
        </p:txBody>
      </p:sp>
      <p:sp>
        <p:nvSpPr>
          <p:cNvPr id="1352" name="Shape 1352"/>
          <p:cNvSpPr/>
          <p:nvPr>
            <p:ph type="body" sz="quarter" idx="1"/>
          </p:nvPr>
        </p:nvSpPr>
        <p:spPr>
          <a:prstGeom prst="rect">
            <a:avLst/>
          </a:prstGeom>
        </p:spPr>
        <p:txBody>
          <a:bodyPr/>
          <a:lstStyle>
            <a:lvl1pPr>
              <a:spcBef>
                <a:spcPts val="1200"/>
              </a:spcBef>
              <a:defRPr sz="1900">
                <a:latin typeface="Times Roman"/>
                <a:ea typeface="Times Roman"/>
                <a:cs typeface="Times Roman"/>
                <a:sym typeface="Times Roman"/>
              </a:defRPr>
            </a:lvl1pPr>
          </a:lstStyle>
          <a:p>
            <a:pPr/>
            <a:r>
              <a:t>Linked highlighting between views shows how regions that are contiguous in one view are distributed within another. (a) Selecting the high salaries in the upper right window shows different distributions in the other views. (b) Selecting the bottom group in the Assists-Putouts window shows that the clump corresponds to specific positions played.</a:t>
            </a:r>
            <a:endParaRPr sz="1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Shape 1391"/>
          <p:cNvSpPr/>
          <p:nvPr>
            <p:ph type="sldImg"/>
          </p:nvPr>
        </p:nvSpPr>
        <p:spPr>
          <a:prstGeom prst="rect">
            <a:avLst/>
          </a:prstGeom>
        </p:spPr>
        <p:txBody>
          <a:bodyPr/>
          <a:lstStyle/>
          <a:p>
            <a:pPr/>
          </a:p>
        </p:txBody>
      </p:sp>
      <p:sp>
        <p:nvSpPr>
          <p:cNvPr id="1392" name="Shape 1392"/>
          <p:cNvSpPr/>
          <p:nvPr>
            <p:ph type="body" sz="quarter" idx="1"/>
          </p:nvPr>
        </p:nvSpPr>
        <p:spPr>
          <a:prstGeom prst="rect">
            <a:avLst/>
          </a:prstGeom>
        </p:spPr>
        <p:txBody>
          <a:bodyPr/>
          <a:lstStyle/>
          <a:p>
            <a:pPr>
              <a:spcBef>
                <a:spcPts val="1200"/>
              </a:spcBef>
              <a:defRPr sz="1900">
                <a:latin typeface="Times Roman"/>
                <a:ea typeface="Times Roman"/>
                <a:cs typeface="Times Roman"/>
                <a:sym typeface="Times Roman"/>
              </a:defRPr>
            </a:pPr>
            <a:r>
              <a:t>geographic and multidimensional table (census data): 1 key attrib (county), many quantitative attribs (demographic information) </a:t>
            </a:r>
            <a:br/>
            <a:r>
              <a:t>views: scatterplot matrix, parallel coordinates, choropleth map with size-coded city points, birdseye map overview, scatterplot, reorderable text lists, text matrix. bivariate sequential-sequential colormap</a:t>
            </a:r>
            <a:br/>
            <a:r>
              <a:t>partition: small-multiple, multiform, overview-detail views; linked highlighting</a:t>
            </a:r>
            <a:endParaRPr sz="1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8" name="Shape 1398"/>
          <p:cNvSpPr/>
          <p:nvPr>
            <p:ph type="sldImg"/>
          </p:nvPr>
        </p:nvSpPr>
        <p:spPr>
          <a:prstGeom prst="rect">
            <a:avLst/>
          </a:prstGeom>
        </p:spPr>
        <p:txBody>
          <a:bodyPr/>
          <a:lstStyle/>
          <a:p>
            <a:pPr/>
          </a:p>
        </p:txBody>
      </p:sp>
      <p:sp>
        <p:nvSpPr>
          <p:cNvPr id="1399" name="Shape 1399"/>
          <p:cNvSpPr/>
          <p:nvPr>
            <p:ph type="body" sz="quarter" idx="1"/>
          </p:nvPr>
        </p:nvSpPr>
        <p:spPr>
          <a:prstGeom prst="rect">
            <a:avLst/>
          </a:prstGeom>
        </p:spPr>
        <p:txBody>
          <a:bodyPr/>
          <a:lstStyle>
            <a:lvl1pPr>
              <a:spcBef>
                <a:spcPts val="1200"/>
              </a:spcBef>
              <a:defRPr sz="1800">
                <a:latin typeface="Times Roman"/>
                <a:ea typeface="Times Roman"/>
                <a:cs typeface="Times Roman"/>
                <a:sym typeface="Times Roman"/>
              </a:defRPr>
            </a:lvl1pPr>
          </a:lstStyle>
          <a:p>
            <a:pPr/>
            <a:r>
              <a:t>Partioning and grouping are inverse terms; the term partitioning is natural when considering starting from the top and gradually refining; the term grouping is more natural when considering a bottom-up process of gradually consolidating. Conditioning is a synonym for partitioning that is used heavily in the statistics literature.</a:t>
            </a:r>
            <a:endParaRPr sz="19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9" name="Shape 1529"/>
          <p:cNvSpPr/>
          <p:nvPr>
            <p:ph type="sldImg"/>
          </p:nvPr>
        </p:nvSpPr>
        <p:spPr>
          <a:prstGeom prst="rect">
            <a:avLst/>
          </a:prstGeom>
        </p:spPr>
        <p:txBody>
          <a:bodyPr/>
          <a:lstStyle/>
          <a:p>
            <a:pPr/>
          </a:p>
        </p:txBody>
      </p:sp>
      <p:sp>
        <p:nvSpPr>
          <p:cNvPr id="1530" name="Shape 1530"/>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8 attribs, 230K items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5.11</a:t>
            </a:r>
          </a:p>
          <a:p>
            <a:pPr defTabSz="1219200">
              <a:spcBef>
                <a:spcPts val="500"/>
              </a:spcBef>
              <a:defRPr sz="1400">
                <a:uFill>
                  <a:solidFill>
                    <a:srgbClr val="000000"/>
                  </a:solidFill>
                </a:uFill>
                <a:latin typeface="Arial"/>
                <a:ea typeface="Arial"/>
                <a:cs typeface="Arial"/>
                <a:sym typeface="Arial"/>
              </a:defRPr>
            </a:pPr>
            <a:r>
              <a:t>just fine, no fonts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5.11</a:t>
            </a:r>
          </a:p>
          <a:p>
            <a:pPr defTabSz="1219200">
              <a:spcBef>
                <a:spcPts val="500"/>
              </a:spcBef>
              <a:defRPr sz="1400">
                <a:uFill>
                  <a:solidFill>
                    <a:srgbClr val="000000"/>
                  </a:solidFill>
                </a:uFill>
                <a:latin typeface="Arial"/>
                <a:ea typeface="Arial"/>
                <a:cs typeface="Arial"/>
                <a:sym typeface="Arial"/>
              </a:defRPr>
            </a:pPr>
            <a:r>
              <a:t>just fine, no fonts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hape 676"/>
          <p:cNvSpPr/>
          <p:nvPr>
            <p:ph type="sldImg"/>
          </p:nvPr>
        </p:nvSpPr>
        <p:spPr>
          <a:prstGeom prst="rect">
            <a:avLst/>
          </a:prstGeom>
        </p:spPr>
        <p:txBody>
          <a:bodyPr/>
          <a:lstStyle/>
          <a:p>
            <a:pPr/>
          </a:p>
        </p:txBody>
      </p:sp>
      <p:sp>
        <p:nvSpPr>
          <p:cNvPr id="677" name="Shape 677"/>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5.11</a:t>
            </a:r>
          </a:p>
          <a:p>
            <a:pPr defTabSz="1219200">
              <a:spcBef>
                <a:spcPts val="500"/>
              </a:spcBef>
              <a:defRPr sz="1400">
                <a:uFill>
                  <a:solidFill>
                    <a:srgbClr val="000000"/>
                  </a:solidFill>
                </a:uFill>
                <a:latin typeface="Arial"/>
                <a:ea typeface="Arial"/>
                <a:cs typeface="Arial"/>
                <a:sym typeface="Arial"/>
              </a:defRPr>
            </a:pPr>
            <a:r>
              <a:t>just fine, no fonts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5.11</a:t>
            </a:r>
          </a:p>
          <a:p>
            <a:pPr defTabSz="1219200">
              <a:spcBef>
                <a:spcPts val="500"/>
              </a:spcBef>
              <a:defRPr sz="1400">
                <a:uFill>
                  <a:solidFill>
                    <a:srgbClr val="000000"/>
                  </a:solidFill>
                </a:uFill>
                <a:latin typeface="Arial"/>
                <a:ea typeface="Arial"/>
                <a:cs typeface="Arial"/>
                <a:sym typeface="Arial"/>
              </a:defRPr>
            </a:pPr>
            <a:r>
              <a:t>just fine, no fonts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5.11</a:t>
            </a:r>
          </a:p>
          <a:p>
            <a:pPr defTabSz="1219200">
              <a:spcBef>
                <a:spcPts val="500"/>
              </a:spcBef>
              <a:defRPr sz="1400">
                <a:uFill>
                  <a:solidFill>
                    <a:srgbClr val="000000"/>
                  </a:solidFill>
                </a:uFill>
                <a:latin typeface="Arial"/>
                <a:ea typeface="Arial"/>
                <a:cs typeface="Arial"/>
                <a:sym typeface="Arial"/>
              </a:defRPr>
            </a:pPr>
            <a:r>
              <a:t>just fine, no fonts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hape 706"/>
          <p:cNvSpPr/>
          <p:nvPr>
            <p:ph type="sldImg"/>
          </p:nvPr>
        </p:nvSpPr>
        <p:spPr>
          <a:prstGeom prst="rect">
            <a:avLst/>
          </a:prstGeom>
        </p:spPr>
        <p:txBody>
          <a:bodyPr/>
          <a:lstStyle/>
          <a:p>
            <a:pPr/>
          </a:p>
        </p:txBody>
      </p:sp>
      <p:sp>
        <p:nvSpPr>
          <p:cNvPr id="707" name="Shape 707"/>
          <p:cNvSpPr/>
          <p:nvPr>
            <p:ph type="body" sz="quarter" idx="1"/>
          </p:nvPr>
        </p:nvSpPr>
        <p:spPr>
          <a:prstGeom prst="rect">
            <a:avLst/>
          </a:prstGeom>
        </p:spPr>
        <p:txBody>
          <a:bodyPr/>
          <a:lstStyle/>
          <a:p>
            <a:pPr defTabSz="1219200">
              <a:spcBef>
                <a:spcPts val="500"/>
              </a:spcBef>
              <a:defRPr sz="1400">
                <a:uFill>
                  <a:solidFill>
                    <a:srgbClr val="000000"/>
                  </a:solidFill>
                </a:uFill>
                <a:latin typeface="Arial"/>
                <a:ea typeface="Arial"/>
                <a:cs typeface="Arial"/>
                <a:sym typeface="Arial"/>
              </a:defRPr>
            </a:pPr>
            <a:r>
              <a:t>Fig 5.11</a:t>
            </a:r>
          </a:p>
          <a:p>
            <a:pPr defTabSz="1219200">
              <a:spcBef>
                <a:spcPts val="500"/>
              </a:spcBef>
              <a:defRPr sz="1400">
                <a:uFill>
                  <a:solidFill>
                    <a:srgbClr val="000000"/>
                  </a:solidFill>
                </a:uFill>
                <a:latin typeface="Arial"/>
                <a:ea typeface="Arial"/>
                <a:cs typeface="Arial"/>
                <a:sym typeface="Arial"/>
              </a:defRPr>
            </a:pPr>
            <a:r>
              <a:t>just fine, no fonts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cs.ubc.ca/~tmm/talks.html" TargetMode="Externa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First Slide">
    <p:spTree>
      <p:nvGrpSpPr>
        <p:cNvPr id="1" name=""/>
        <p:cNvGrpSpPr/>
        <p:nvPr/>
      </p:nvGrpSpPr>
      <p:grpSpPr>
        <a:xfrm>
          <a:off x="0" y="0"/>
          <a:ext cx="0" cy="0"/>
          <a:chOff x="0" y="0"/>
          <a:chExt cx="0" cy="0"/>
        </a:xfrm>
      </p:grpSpPr>
      <p:sp>
        <p:nvSpPr>
          <p:cNvPr id="11" name="http://www.cs.ubc.ca/~tmm/talks.html#chicago14"/>
          <p:cNvSpPr txBox="1"/>
          <p:nvPr>
            <p:ph type="body" sz="quarter" idx="21"/>
          </p:nvPr>
        </p:nvSpPr>
        <p:spPr>
          <a:xfrm>
            <a:off x="431800" y="8140700"/>
            <a:ext cx="11087100" cy="482600"/>
          </a:xfrm>
          <a:prstGeom prst="rect">
            <a:avLst/>
          </a:prstGeom>
        </p:spPr>
        <p:txBody>
          <a:bodyPr anchor="ctr">
            <a:spAutoFit/>
          </a:bodyPr>
          <a:lstStyle/>
          <a:p>
            <a:pPr lvl="1">
              <a:defRPr b="1" sz="2600">
                <a:latin typeface="+mj-lt"/>
                <a:ea typeface="+mj-ea"/>
                <a:cs typeface="+mj-cs"/>
                <a:sym typeface="Gill Sans"/>
              </a:defRPr>
            </a:pPr>
            <a:r>
              <a:rPr u="sng">
                <a:hlinkClick r:id="rId2" invalidUrl="" action="" tgtFrame="" tooltip="" history="1" highlightClick="0" endSnd="0"/>
              </a:rPr>
              <a:t>http://www.cs.ubc.ca/~tmm/talks.html#chicago14</a:t>
            </a:r>
          </a:p>
        </p:txBody>
      </p:sp>
      <p:sp>
        <p:nvSpPr>
          <p:cNvPr id="12" name="Title Text"/>
          <p:cNvSpPr txBox="1"/>
          <p:nvPr>
            <p:ph type="title"/>
          </p:nvPr>
        </p:nvSpPr>
        <p:spPr>
          <a:prstGeom prst="rect">
            <a:avLst/>
          </a:prstGeom>
        </p:spPr>
        <p:txBody>
          <a:bodyPr/>
          <a:lstStyle/>
          <a:p>
            <a:pPr/>
            <a:r>
              <a:t>Title Text</a:t>
            </a:r>
          </a:p>
        </p:txBody>
      </p:sp>
      <p:sp>
        <p:nvSpPr>
          <p:cNvPr id="13"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1" name="Title Text"/>
          <p:cNvSpPr txBox="1"/>
          <p:nvPr>
            <p:ph type="title"/>
          </p:nvPr>
        </p:nvSpPr>
        <p:spPr>
          <a:xfrm>
            <a:off x="419100" y="0"/>
            <a:ext cx="15849600" cy="1054100"/>
          </a:xfrm>
          <a:prstGeom prst="rect">
            <a:avLst/>
          </a:prstGeom>
        </p:spPr>
        <p:txBody>
          <a:bodyPr lIns="38100" tIns="38100" rIns="38100" bIns="38100" anchor="ctr"/>
          <a:lstStyle>
            <a:lvl1pPr defTabSz="1219200">
              <a:defRPr sz="4600">
                <a:uFill>
                  <a:solidFill>
                    <a:srgbClr val="011993"/>
                  </a:solidFill>
                </a:uFill>
                <a:latin typeface="+mj-lt"/>
                <a:ea typeface="+mj-ea"/>
                <a:cs typeface="+mj-cs"/>
                <a:sym typeface="Gill Sans"/>
              </a:defRPr>
            </a:lvl1pPr>
          </a:lstStyle>
          <a:p>
            <a:pPr/>
            <a:r>
              <a:t>Title Text</a:t>
            </a:r>
          </a:p>
        </p:txBody>
      </p:sp>
      <p:sp>
        <p:nvSpPr>
          <p:cNvPr id="92"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Column Bullets">
    <p:spTree>
      <p:nvGrpSpPr>
        <p:cNvPr id="1" name=""/>
        <p:cNvGrpSpPr/>
        <p:nvPr/>
      </p:nvGrpSpPr>
      <p:grpSpPr>
        <a:xfrm>
          <a:off x="0" y="0"/>
          <a:ext cx="0" cy="0"/>
          <a:chOff x="0" y="0"/>
          <a:chExt cx="0" cy="0"/>
        </a:xfrm>
      </p:grpSpPr>
      <p:sp>
        <p:nvSpPr>
          <p:cNvPr id="99" name="Title Text"/>
          <p:cNvSpPr txBox="1"/>
          <p:nvPr>
            <p:ph type="title"/>
          </p:nvPr>
        </p:nvSpPr>
        <p:spPr>
          <a:xfrm>
            <a:off x="419100" y="0"/>
            <a:ext cx="15849600" cy="1054100"/>
          </a:xfrm>
          <a:prstGeom prst="rect">
            <a:avLst/>
          </a:prstGeom>
        </p:spPr>
        <p:txBody>
          <a:bodyPr lIns="38100" tIns="38100" rIns="38100" bIns="38100" anchor="ctr"/>
          <a:lstStyle>
            <a:lvl1pPr defTabSz="1219200">
              <a:defRPr sz="4600">
                <a:uFill>
                  <a:solidFill>
                    <a:srgbClr val="011993"/>
                  </a:solidFill>
                </a:uFill>
                <a:latin typeface="+mj-lt"/>
                <a:ea typeface="+mj-ea"/>
                <a:cs typeface="+mj-cs"/>
                <a:sym typeface="Gill Sans"/>
              </a:defRPr>
            </a:lvl1pPr>
          </a:lstStyle>
          <a:p>
            <a:pPr/>
            <a:r>
              <a:t>Title Text</a:t>
            </a:r>
          </a:p>
        </p:txBody>
      </p:sp>
      <p:sp>
        <p:nvSpPr>
          <p:cNvPr id="100" name="Body Level One…"/>
          <p:cNvSpPr txBox="1"/>
          <p:nvPr>
            <p:ph type="body" idx="1"/>
          </p:nvPr>
        </p:nvSpPr>
        <p:spPr>
          <a:xfrm>
            <a:off x="419100" y="1104900"/>
            <a:ext cx="15849600" cy="8039100"/>
          </a:xfrm>
          <a:prstGeom prst="rect">
            <a:avLst/>
          </a:prstGeom>
        </p:spPr>
        <p:txBody>
          <a:bodyPr lIns="38100" tIns="38100" rIns="38100" bIns="38100" numCol="2" spcCol="792480"/>
          <a:lstStyle>
            <a:lvl1pPr marL="342900" indent="-342900" defTabSz="1219200">
              <a:spcBef>
                <a:spcPts val="1000"/>
              </a:spcBef>
              <a:buClr>
                <a:srgbClr val="000000"/>
              </a:buClr>
              <a:buSzPct val="100000"/>
              <a:buChar char="•"/>
              <a:defRPr b="0" sz="4000">
                <a:uFill>
                  <a:solidFill>
                    <a:srgbClr val="000000"/>
                  </a:solidFill>
                </a:uFill>
              </a:defRPr>
            </a:lvl1pPr>
            <a:lvl2pPr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lvl2pPr>
            <a:lvl3pPr marL="1143000" indent="-228600" defTabSz="1219200">
              <a:spcBef>
                <a:spcPts val="700"/>
              </a:spcBef>
              <a:buClr>
                <a:srgbClr val="000000"/>
              </a:buClr>
              <a:buSzPct val="100000"/>
              <a:buChar char="•"/>
              <a:defRPr sz="3000">
                <a:uFill>
                  <a:solidFill>
                    <a:srgbClr val="000000"/>
                  </a:solidFill>
                </a:uFill>
              </a:defRPr>
            </a:lvl3pPr>
            <a:lvl4pPr marL="1600200" indent="-228600" defTabSz="1219200">
              <a:spcBef>
                <a:spcPts val="600"/>
              </a:spcBef>
              <a:buClr>
                <a:srgbClr val="000000"/>
              </a:buClr>
              <a:buSzPct val="100000"/>
              <a:buChar char="–"/>
              <a:defRPr i="0">
                <a:uFill>
                  <a:solidFill>
                    <a:srgbClr val="000000"/>
                  </a:solidFill>
                </a:uFill>
              </a:defRPr>
            </a:lvl4pPr>
            <a:lvl5pPr marL="2057400" indent="-228600" defTabSz="1219200">
              <a:spcBef>
                <a:spcPts val="600"/>
              </a:spcBef>
              <a:buClr>
                <a:srgbClr val="000000"/>
              </a:buClr>
              <a:buSzPct val="100000"/>
              <a:buChar char="»"/>
              <a:defRPr sz="2600">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01"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Bullets">
    <p:spTree>
      <p:nvGrpSpPr>
        <p:cNvPr id="1" name=""/>
        <p:cNvGrpSpPr/>
        <p:nvPr/>
      </p:nvGrpSpPr>
      <p:grpSpPr>
        <a:xfrm>
          <a:off x="0" y="0"/>
          <a:ext cx="0" cy="0"/>
          <a:chOff x="0" y="0"/>
          <a:chExt cx="0" cy="0"/>
        </a:xfrm>
      </p:grpSpPr>
      <p:sp>
        <p:nvSpPr>
          <p:cNvPr id="21" name="Title Text"/>
          <p:cNvSpPr txBox="1"/>
          <p:nvPr>
            <p:ph type="title"/>
          </p:nvPr>
        </p:nvSpPr>
        <p:spPr>
          <a:xfrm>
            <a:off x="419100" y="0"/>
            <a:ext cx="15849600" cy="1054100"/>
          </a:xfrm>
          <a:prstGeom prst="rect">
            <a:avLst/>
          </a:prstGeom>
        </p:spPr>
        <p:txBody>
          <a:bodyPr lIns="38100" tIns="38100" rIns="38100" bIns="38100" anchor="ctr"/>
          <a:lstStyle>
            <a:lvl1pPr defTabSz="1219200">
              <a:defRPr sz="4600">
                <a:uFill>
                  <a:solidFill>
                    <a:srgbClr val="011993"/>
                  </a:solidFill>
                </a:uFill>
                <a:latin typeface="+mj-lt"/>
                <a:ea typeface="+mj-ea"/>
                <a:cs typeface="+mj-cs"/>
                <a:sym typeface="Gill Sans"/>
              </a:defRPr>
            </a:lvl1pPr>
          </a:lstStyle>
          <a:p>
            <a:pPr/>
            <a:r>
              <a:t>Title Text</a:t>
            </a:r>
          </a:p>
        </p:txBody>
      </p:sp>
      <p:sp>
        <p:nvSpPr>
          <p:cNvPr id="22" name="Body Level One…"/>
          <p:cNvSpPr txBox="1"/>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buSzPct val="100000"/>
              <a:buChar char="•"/>
              <a:defRPr b="0" sz="4000">
                <a:uFill>
                  <a:solidFill>
                    <a:srgbClr val="000000"/>
                  </a:solidFill>
                </a:uFill>
              </a:defRPr>
            </a:lvl1pPr>
            <a:lvl2pPr marL="742950" indent="-285750" defTabSz="1219200">
              <a:spcBef>
                <a:spcPts val="800"/>
              </a:spcBef>
              <a:buSzPct val="100000"/>
              <a:buChar char="–"/>
              <a:defRPr sz="3400">
                <a:uFill>
                  <a:solidFill>
                    <a:srgbClr val="000000"/>
                  </a:solidFill>
                </a:uFill>
                <a:latin typeface="+mj-lt"/>
                <a:ea typeface="+mj-ea"/>
                <a:cs typeface="+mj-cs"/>
                <a:sym typeface="Gill Sans"/>
              </a:defRPr>
            </a:lvl2pPr>
            <a:lvl3pPr marL="1143000" indent="-228600" defTabSz="1219200">
              <a:spcBef>
                <a:spcPts val="700"/>
              </a:spcBef>
              <a:buSzPct val="100000"/>
              <a:buChar char="•"/>
              <a:defRPr sz="3000">
                <a:uFill>
                  <a:solidFill>
                    <a:srgbClr val="000000"/>
                  </a:solidFill>
                </a:uFill>
              </a:defRPr>
            </a:lvl3pPr>
            <a:lvl4pPr marL="1600200" indent="-228600" defTabSz="1219200">
              <a:spcBef>
                <a:spcPts val="600"/>
              </a:spcBef>
              <a:buSzPct val="100000"/>
              <a:buChar char="–"/>
              <a:defRPr i="0">
                <a:uFill>
                  <a:solidFill>
                    <a:srgbClr val="000000"/>
                  </a:solidFill>
                </a:uFill>
              </a:defRPr>
            </a:lvl4pPr>
            <a:lvl5pPr marL="2057400" indent="-228600" defTabSz="1219200">
              <a:spcBef>
                <a:spcPts val="600"/>
              </a:spcBef>
              <a:buSzPct val="100000"/>
              <a:buChar char="»"/>
              <a:defRPr sz="2600">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Column Bullets">
    <p:spTree>
      <p:nvGrpSpPr>
        <p:cNvPr id="1" name=""/>
        <p:cNvGrpSpPr/>
        <p:nvPr/>
      </p:nvGrpSpPr>
      <p:grpSpPr>
        <a:xfrm>
          <a:off x="0" y="0"/>
          <a:ext cx="0" cy="0"/>
          <a:chOff x="0" y="0"/>
          <a:chExt cx="0" cy="0"/>
        </a:xfrm>
      </p:grpSpPr>
      <p:sp>
        <p:nvSpPr>
          <p:cNvPr id="30" name="Title Text"/>
          <p:cNvSpPr txBox="1"/>
          <p:nvPr>
            <p:ph type="title"/>
          </p:nvPr>
        </p:nvSpPr>
        <p:spPr>
          <a:xfrm>
            <a:off x="419100" y="0"/>
            <a:ext cx="15849600" cy="1054100"/>
          </a:xfrm>
          <a:prstGeom prst="rect">
            <a:avLst/>
          </a:prstGeom>
        </p:spPr>
        <p:txBody>
          <a:bodyPr lIns="38100" tIns="38100" rIns="38100" bIns="38100" anchor="ctr"/>
          <a:lstStyle>
            <a:lvl1pPr defTabSz="1219200">
              <a:defRPr sz="4600">
                <a:uFill>
                  <a:solidFill>
                    <a:srgbClr val="011993"/>
                  </a:solidFill>
                </a:uFill>
                <a:latin typeface="+mj-lt"/>
                <a:ea typeface="+mj-ea"/>
                <a:cs typeface="+mj-cs"/>
                <a:sym typeface="Gill Sans"/>
              </a:defRPr>
            </a:lvl1pPr>
          </a:lstStyle>
          <a:p>
            <a:pPr/>
            <a:r>
              <a:t>Title Text</a:t>
            </a:r>
          </a:p>
        </p:txBody>
      </p:sp>
      <p:sp>
        <p:nvSpPr>
          <p:cNvPr id="31" name="Body Level One…"/>
          <p:cNvSpPr txBox="1"/>
          <p:nvPr>
            <p:ph type="body" idx="1"/>
          </p:nvPr>
        </p:nvSpPr>
        <p:spPr>
          <a:xfrm>
            <a:off x="419100" y="1104900"/>
            <a:ext cx="15849600" cy="8039100"/>
          </a:xfrm>
          <a:prstGeom prst="rect">
            <a:avLst/>
          </a:prstGeom>
        </p:spPr>
        <p:txBody>
          <a:bodyPr lIns="38100" tIns="38100" rIns="38100" bIns="38100" numCol="2" spcCol="792480"/>
          <a:lstStyle>
            <a:lvl1pPr marL="342900" indent="-342900" defTabSz="1219200">
              <a:spcBef>
                <a:spcPts val="1000"/>
              </a:spcBef>
              <a:buSzPct val="100000"/>
              <a:buChar char="•"/>
              <a:defRPr b="0" sz="4000">
                <a:uFill>
                  <a:solidFill>
                    <a:srgbClr val="000000"/>
                  </a:solidFill>
                </a:uFill>
              </a:defRPr>
            </a:lvl1pPr>
            <a:lvl2pPr marL="742950" indent="-285750" defTabSz="1219200">
              <a:spcBef>
                <a:spcPts val="800"/>
              </a:spcBef>
              <a:buSzPct val="100000"/>
              <a:buChar char="–"/>
              <a:defRPr sz="3400">
                <a:uFill>
                  <a:solidFill>
                    <a:srgbClr val="000000"/>
                  </a:solidFill>
                </a:uFill>
                <a:latin typeface="+mj-lt"/>
                <a:ea typeface="+mj-ea"/>
                <a:cs typeface="+mj-cs"/>
                <a:sym typeface="Gill Sans"/>
              </a:defRPr>
            </a:lvl2pPr>
            <a:lvl3pPr marL="1143000" indent="-228600" defTabSz="1219200">
              <a:spcBef>
                <a:spcPts val="700"/>
              </a:spcBef>
              <a:buSzPct val="100000"/>
              <a:buChar char="•"/>
              <a:defRPr sz="3000">
                <a:uFill>
                  <a:solidFill>
                    <a:srgbClr val="000000"/>
                  </a:solidFill>
                </a:uFill>
              </a:defRPr>
            </a:lvl3pPr>
            <a:lvl4pPr marL="1600200" indent="-228600" defTabSz="1219200">
              <a:spcBef>
                <a:spcPts val="600"/>
              </a:spcBef>
              <a:buSzPct val="100000"/>
              <a:buChar char="–"/>
              <a:defRPr i="0">
                <a:uFill>
                  <a:solidFill>
                    <a:srgbClr val="000000"/>
                  </a:solidFill>
                </a:uFill>
              </a:defRPr>
            </a:lvl4pPr>
            <a:lvl5pPr marL="2057400" indent="-228600" defTabSz="1219200">
              <a:spcBef>
                <a:spcPts val="600"/>
              </a:spcBef>
              <a:buSzPct val="100000"/>
              <a:buChar char="»"/>
              <a:defRPr sz="2600">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9" name="Title Text"/>
          <p:cNvSpPr txBox="1"/>
          <p:nvPr>
            <p:ph type="title"/>
          </p:nvPr>
        </p:nvSpPr>
        <p:spPr>
          <a:xfrm>
            <a:off x="419100" y="0"/>
            <a:ext cx="15849600" cy="1054100"/>
          </a:xfrm>
          <a:prstGeom prst="rect">
            <a:avLst/>
          </a:prstGeom>
        </p:spPr>
        <p:txBody>
          <a:bodyPr lIns="38100" tIns="38100" rIns="38100" bIns="38100" anchor="ctr"/>
          <a:lstStyle>
            <a:lvl1pPr defTabSz="1219200">
              <a:defRPr sz="4600">
                <a:uFill>
                  <a:solidFill>
                    <a:srgbClr val="011993"/>
                  </a:solidFill>
                </a:uFill>
                <a:latin typeface="+mj-lt"/>
                <a:ea typeface="+mj-ea"/>
                <a:cs typeface="+mj-cs"/>
                <a:sym typeface="Gill Sans"/>
              </a:defRPr>
            </a:lvl1pPr>
          </a:lstStyle>
          <a:p>
            <a:pPr/>
            <a:r>
              <a:t>Title Text</a:t>
            </a:r>
          </a:p>
        </p:txBody>
      </p:sp>
      <p:sp>
        <p:nvSpPr>
          <p:cNvPr id="40"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Middle">
    <p:spTree>
      <p:nvGrpSpPr>
        <p:cNvPr id="1" name=""/>
        <p:cNvGrpSpPr/>
        <p:nvPr/>
      </p:nvGrpSpPr>
      <p:grpSpPr>
        <a:xfrm>
          <a:off x="0" y="0"/>
          <a:ext cx="0" cy="0"/>
          <a:chOff x="0" y="0"/>
          <a:chExt cx="0" cy="0"/>
        </a:xfrm>
      </p:grpSpPr>
      <p:sp>
        <p:nvSpPr>
          <p:cNvPr id="47" name="Title Text"/>
          <p:cNvSpPr txBox="1"/>
          <p:nvPr>
            <p:ph type="title"/>
          </p:nvPr>
        </p:nvSpPr>
        <p:spPr>
          <a:xfrm>
            <a:off x="203200" y="4038600"/>
            <a:ext cx="15849600" cy="1054100"/>
          </a:xfrm>
          <a:prstGeom prst="rect">
            <a:avLst/>
          </a:prstGeom>
        </p:spPr>
        <p:txBody>
          <a:bodyPr lIns="38100" tIns="38100" rIns="38100" bIns="38100" anchor="ctr"/>
          <a:lstStyle>
            <a:lvl1pPr algn="ctr" defTabSz="1219200">
              <a:defRPr sz="6400">
                <a:uFill>
                  <a:solidFill>
                    <a:srgbClr val="011993"/>
                  </a:solidFill>
                </a:uFill>
              </a:defRPr>
            </a:lvl1pPr>
          </a:lstStyle>
          <a:p>
            <a:pPr/>
            <a:r>
              <a:t>Title Text</a:t>
            </a:r>
          </a:p>
        </p:txBody>
      </p:sp>
      <p:sp>
        <p:nvSpPr>
          <p:cNvPr id="48"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pty">
    <p:spTree>
      <p:nvGrpSpPr>
        <p:cNvPr id="1" name=""/>
        <p:cNvGrpSpPr/>
        <p:nvPr/>
      </p:nvGrpSpPr>
      <p:grpSpPr>
        <a:xfrm>
          <a:off x="0" y="0"/>
          <a:ext cx="0" cy="0"/>
          <a:chOff x="0" y="0"/>
          <a:chExt cx="0" cy="0"/>
        </a:xfrm>
      </p:grpSpPr>
      <p:sp>
        <p:nvSpPr>
          <p:cNvPr id="55"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ubBold+Bullets">
    <p:spTree>
      <p:nvGrpSpPr>
        <p:cNvPr id="1" name=""/>
        <p:cNvGrpSpPr/>
        <p:nvPr/>
      </p:nvGrpSpPr>
      <p:grpSpPr>
        <a:xfrm>
          <a:off x="0" y="0"/>
          <a:ext cx="0" cy="0"/>
          <a:chOff x="0" y="0"/>
          <a:chExt cx="0" cy="0"/>
        </a:xfrm>
      </p:grpSpPr>
      <p:sp>
        <p:nvSpPr>
          <p:cNvPr id="62" name="Body Level One"/>
          <p:cNvSpPr txBox="1"/>
          <p:nvPr>
            <p:ph type="body" sz="quarter" idx="21"/>
          </p:nvPr>
        </p:nvSpPr>
        <p:spPr>
          <a:xfrm>
            <a:off x="431800" y="1041400"/>
            <a:ext cx="15849600" cy="1384300"/>
          </a:xfrm>
          <a:prstGeom prst="rect">
            <a:avLst/>
          </a:prstGeom>
        </p:spPr>
        <p:txBody>
          <a:bodyPr lIns="38100" tIns="38100" rIns="38100" bIns="38100">
            <a:spAutoFit/>
          </a:bodyPr>
          <a:lstStyle>
            <a:lvl1pPr defTabSz="1219200">
              <a:spcBef>
                <a:spcPts val="1000"/>
              </a:spcBef>
              <a:defRPr sz="4000">
                <a:uFill>
                  <a:solidFill>
                    <a:srgbClr val="000000"/>
                  </a:solidFill>
                </a:uFill>
              </a:defRPr>
            </a:lvl1pPr>
          </a:lstStyle>
          <a:p>
            <a:pPr/>
            <a:r>
              <a:t>Body Level One</a:t>
            </a:r>
          </a:p>
        </p:txBody>
      </p:sp>
      <p:sp>
        <p:nvSpPr>
          <p:cNvPr id="63" name="Title Text"/>
          <p:cNvSpPr txBox="1"/>
          <p:nvPr>
            <p:ph type="title"/>
          </p:nvPr>
        </p:nvSpPr>
        <p:spPr>
          <a:xfrm>
            <a:off x="419100" y="0"/>
            <a:ext cx="15849600" cy="1054100"/>
          </a:xfrm>
          <a:prstGeom prst="rect">
            <a:avLst/>
          </a:prstGeom>
        </p:spPr>
        <p:txBody>
          <a:bodyPr lIns="38100" tIns="38100" rIns="38100" bIns="38100" anchor="t"/>
          <a:lstStyle>
            <a:lvl1pPr defTabSz="1219200">
              <a:defRPr sz="4600">
                <a:uFill>
                  <a:solidFill>
                    <a:srgbClr val="011993"/>
                  </a:solidFill>
                </a:uFill>
                <a:latin typeface="+mj-lt"/>
                <a:ea typeface="+mj-ea"/>
                <a:cs typeface="+mj-cs"/>
                <a:sym typeface="Gill Sans"/>
              </a:defRPr>
            </a:lvl1pPr>
          </a:lstStyle>
          <a:p>
            <a:pPr/>
            <a:r>
              <a:t>Title Text</a:t>
            </a:r>
          </a:p>
        </p:txBody>
      </p:sp>
      <p:sp>
        <p:nvSpPr>
          <p:cNvPr id="64" name="Body Level One…"/>
          <p:cNvSpPr txBox="1"/>
          <p:nvPr>
            <p:ph type="body" idx="1"/>
          </p:nvPr>
        </p:nvSpPr>
        <p:spPr>
          <a:xfrm>
            <a:off x="419100" y="2133600"/>
            <a:ext cx="15849600" cy="7010400"/>
          </a:xfrm>
          <a:prstGeom prst="rect">
            <a:avLst/>
          </a:prstGeom>
        </p:spPr>
        <p:txBody>
          <a:bodyPr lIns="38100" tIns="38100" rIns="38100" bIns="38100"/>
          <a:lstStyle>
            <a:lvl1pPr marL="342900" indent="-342900" defTabSz="1219200">
              <a:spcBef>
                <a:spcPts val="1000"/>
              </a:spcBef>
              <a:buSzPct val="100000"/>
              <a:buChar char="•"/>
              <a:defRPr b="0" sz="4000">
                <a:uFill>
                  <a:solidFill>
                    <a:srgbClr val="000000"/>
                  </a:solidFill>
                </a:uFill>
              </a:defRPr>
            </a:lvl1pPr>
            <a:lvl2pPr marL="742950" indent="-285750" defTabSz="1219200">
              <a:spcBef>
                <a:spcPts val="800"/>
              </a:spcBef>
              <a:buSzPct val="100000"/>
              <a:buChar char="–"/>
              <a:defRPr sz="3400">
                <a:uFill>
                  <a:solidFill>
                    <a:srgbClr val="000000"/>
                  </a:solidFill>
                </a:uFill>
                <a:latin typeface="+mj-lt"/>
                <a:ea typeface="+mj-ea"/>
                <a:cs typeface="+mj-cs"/>
                <a:sym typeface="Gill Sans"/>
              </a:defRPr>
            </a:lvl2pPr>
            <a:lvl3pPr marL="1143000" indent="-228600" defTabSz="1219200">
              <a:spcBef>
                <a:spcPts val="700"/>
              </a:spcBef>
              <a:buSzPct val="100000"/>
              <a:buChar char="•"/>
              <a:defRPr sz="3000">
                <a:uFill>
                  <a:solidFill>
                    <a:srgbClr val="000000"/>
                  </a:solidFill>
                </a:uFill>
              </a:defRPr>
            </a:lvl3pPr>
            <a:lvl4pPr marL="1600200" indent="-228600" defTabSz="1219200">
              <a:spcBef>
                <a:spcPts val="600"/>
              </a:spcBef>
              <a:buSzPct val="100000"/>
              <a:buChar char="–"/>
              <a:defRPr i="0">
                <a:uFill>
                  <a:solidFill>
                    <a:srgbClr val="000000"/>
                  </a:solidFill>
                </a:uFill>
              </a:defRPr>
            </a:lvl4pPr>
            <a:lvl5pPr marL="2057400" indent="-228600" defTabSz="1219200">
              <a:spcBef>
                <a:spcPts val="600"/>
              </a:spcBef>
              <a:buSzPct val="100000"/>
              <a:buChar char="»"/>
              <a:defRPr sz="2600">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65"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Sub+Bullets+Pix">
    <p:spTree>
      <p:nvGrpSpPr>
        <p:cNvPr id="1" name=""/>
        <p:cNvGrpSpPr/>
        <p:nvPr/>
      </p:nvGrpSpPr>
      <p:grpSpPr>
        <a:xfrm>
          <a:off x="0" y="0"/>
          <a:ext cx="0" cy="0"/>
          <a:chOff x="0" y="0"/>
          <a:chExt cx="0" cy="0"/>
        </a:xfrm>
      </p:grpSpPr>
      <p:sp>
        <p:nvSpPr>
          <p:cNvPr id="72" name="Body Level One"/>
          <p:cNvSpPr txBox="1"/>
          <p:nvPr>
            <p:ph type="body" sz="quarter" idx="21"/>
          </p:nvPr>
        </p:nvSpPr>
        <p:spPr>
          <a:xfrm>
            <a:off x="431800" y="1041400"/>
            <a:ext cx="15849600" cy="1384300"/>
          </a:xfrm>
          <a:prstGeom prst="rect">
            <a:avLst/>
          </a:prstGeom>
        </p:spPr>
        <p:txBody>
          <a:bodyPr lIns="38100" tIns="38100" rIns="38100" bIns="38100">
            <a:spAutoFit/>
          </a:bodyPr>
          <a:lstStyle>
            <a:lvl1pPr defTabSz="1219200">
              <a:spcBef>
                <a:spcPts val="1000"/>
              </a:spcBef>
              <a:defRPr sz="4000">
                <a:uFill>
                  <a:solidFill>
                    <a:srgbClr val="000000"/>
                  </a:solidFill>
                </a:uFill>
              </a:defRPr>
            </a:lvl1pPr>
          </a:lstStyle>
          <a:p>
            <a:pPr/>
            <a:r>
              <a:t>Body Level One</a:t>
            </a:r>
          </a:p>
        </p:txBody>
      </p:sp>
      <p:sp>
        <p:nvSpPr>
          <p:cNvPr id="73" name="Title Text"/>
          <p:cNvSpPr txBox="1"/>
          <p:nvPr>
            <p:ph type="title"/>
          </p:nvPr>
        </p:nvSpPr>
        <p:spPr>
          <a:xfrm>
            <a:off x="419100" y="0"/>
            <a:ext cx="15849600" cy="1054100"/>
          </a:xfrm>
          <a:prstGeom prst="rect">
            <a:avLst/>
          </a:prstGeom>
        </p:spPr>
        <p:txBody>
          <a:bodyPr lIns="38100" tIns="38100" rIns="38100" bIns="38100" anchor="t"/>
          <a:lstStyle>
            <a:lvl1pPr defTabSz="1219200">
              <a:defRPr sz="4600">
                <a:uFill>
                  <a:solidFill>
                    <a:srgbClr val="011993"/>
                  </a:solidFill>
                </a:uFill>
                <a:latin typeface="+mj-lt"/>
                <a:ea typeface="+mj-ea"/>
                <a:cs typeface="+mj-cs"/>
                <a:sym typeface="Gill Sans"/>
              </a:defRPr>
            </a:lvl1pPr>
          </a:lstStyle>
          <a:p>
            <a:pPr/>
            <a:r>
              <a:t>Title Text</a:t>
            </a:r>
          </a:p>
        </p:txBody>
      </p:sp>
      <p:sp>
        <p:nvSpPr>
          <p:cNvPr id="74" name="Body Level One…"/>
          <p:cNvSpPr txBox="1"/>
          <p:nvPr>
            <p:ph type="body" sz="half" idx="1"/>
          </p:nvPr>
        </p:nvSpPr>
        <p:spPr>
          <a:xfrm>
            <a:off x="419100" y="2133600"/>
            <a:ext cx="7848600" cy="7010400"/>
          </a:xfrm>
          <a:prstGeom prst="rect">
            <a:avLst/>
          </a:prstGeom>
        </p:spPr>
        <p:txBody>
          <a:bodyPr lIns="38100" tIns="38100" rIns="38100" bIns="38100"/>
          <a:lstStyle>
            <a:lvl1pPr marL="342900" indent="-342900" defTabSz="1219200">
              <a:spcBef>
                <a:spcPts val="1000"/>
              </a:spcBef>
              <a:buSzPct val="100000"/>
              <a:buChar char="•"/>
              <a:defRPr b="0" sz="4000">
                <a:uFill>
                  <a:solidFill>
                    <a:srgbClr val="000000"/>
                  </a:solidFill>
                </a:uFill>
              </a:defRPr>
            </a:lvl1pPr>
            <a:lvl2pPr marL="742950" indent="-285750" defTabSz="1219200">
              <a:spcBef>
                <a:spcPts val="800"/>
              </a:spcBef>
              <a:buSzPct val="100000"/>
              <a:buChar char="–"/>
              <a:defRPr sz="3400">
                <a:uFill>
                  <a:solidFill>
                    <a:srgbClr val="000000"/>
                  </a:solidFill>
                </a:uFill>
                <a:latin typeface="+mj-lt"/>
                <a:ea typeface="+mj-ea"/>
                <a:cs typeface="+mj-cs"/>
                <a:sym typeface="Gill Sans"/>
              </a:defRPr>
            </a:lvl2pPr>
            <a:lvl3pPr marL="1143000" indent="-228600" defTabSz="1219200">
              <a:spcBef>
                <a:spcPts val="700"/>
              </a:spcBef>
              <a:buSzPct val="100000"/>
              <a:buChar char="•"/>
              <a:defRPr sz="3000">
                <a:uFill>
                  <a:solidFill>
                    <a:srgbClr val="000000"/>
                  </a:solidFill>
                </a:uFill>
              </a:defRPr>
            </a:lvl3pPr>
            <a:lvl4pPr marL="1600200" indent="-228600" defTabSz="1219200">
              <a:spcBef>
                <a:spcPts val="600"/>
              </a:spcBef>
              <a:buSzPct val="100000"/>
              <a:buChar char="–"/>
              <a:defRPr i="0">
                <a:uFill>
                  <a:solidFill>
                    <a:srgbClr val="000000"/>
                  </a:solidFill>
                </a:uFill>
              </a:defRPr>
            </a:lvl4pPr>
            <a:lvl5pPr marL="2057400" indent="-228600" defTabSz="1219200">
              <a:spcBef>
                <a:spcPts val="600"/>
              </a:spcBef>
              <a:buSzPct val="100000"/>
              <a:buChar char="»"/>
              <a:defRPr sz="2600">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Bullets">
    <p:spTree>
      <p:nvGrpSpPr>
        <p:cNvPr id="1" name=""/>
        <p:cNvGrpSpPr/>
        <p:nvPr/>
      </p:nvGrpSpPr>
      <p:grpSpPr>
        <a:xfrm>
          <a:off x="0" y="0"/>
          <a:ext cx="0" cy="0"/>
          <a:chOff x="0" y="0"/>
          <a:chExt cx="0" cy="0"/>
        </a:xfrm>
      </p:grpSpPr>
      <p:sp>
        <p:nvSpPr>
          <p:cNvPr id="82" name="Title Text"/>
          <p:cNvSpPr txBox="1"/>
          <p:nvPr>
            <p:ph type="title"/>
          </p:nvPr>
        </p:nvSpPr>
        <p:spPr>
          <a:xfrm>
            <a:off x="419100" y="0"/>
            <a:ext cx="15849600" cy="1054100"/>
          </a:xfrm>
          <a:prstGeom prst="rect">
            <a:avLst/>
          </a:prstGeom>
        </p:spPr>
        <p:txBody>
          <a:bodyPr lIns="38100" tIns="38100" rIns="38100" bIns="38100" anchor="ctr"/>
          <a:lstStyle>
            <a:lvl1pPr defTabSz="1219200">
              <a:defRPr sz="4600">
                <a:uFill>
                  <a:solidFill>
                    <a:srgbClr val="011993"/>
                  </a:solidFill>
                </a:uFill>
                <a:latin typeface="+mj-lt"/>
                <a:ea typeface="+mj-ea"/>
                <a:cs typeface="+mj-cs"/>
                <a:sym typeface="Gill Sans"/>
              </a:defRPr>
            </a:lvl1pPr>
          </a:lstStyle>
          <a:p>
            <a:pPr/>
            <a:r>
              <a:t>Title Text</a:t>
            </a:r>
          </a:p>
        </p:txBody>
      </p:sp>
      <p:sp>
        <p:nvSpPr>
          <p:cNvPr id="83" name="Body Level One…"/>
          <p:cNvSpPr txBox="1"/>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buClr>
                <a:srgbClr val="000000"/>
              </a:buClr>
              <a:buSzPct val="100000"/>
              <a:buChar char="•"/>
              <a:defRPr b="0" sz="4000">
                <a:uFill>
                  <a:solidFill>
                    <a:srgbClr val="000000"/>
                  </a:solidFill>
                </a:uFill>
              </a:defRPr>
            </a:lvl1pPr>
            <a:lvl2pPr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lvl2pPr>
            <a:lvl3pPr marL="1143000" indent="-228600" defTabSz="1219200">
              <a:spcBef>
                <a:spcPts val="700"/>
              </a:spcBef>
              <a:buClr>
                <a:srgbClr val="000000"/>
              </a:buClr>
              <a:buSzPct val="100000"/>
              <a:buChar char="•"/>
              <a:defRPr sz="3000">
                <a:uFill>
                  <a:solidFill>
                    <a:srgbClr val="000000"/>
                  </a:solidFill>
                </a:uFill>
              </a:defRPr>
            </a:lvl3pPr>
            <a:lvl4pPr marL="1600200" indent="-228600" defTabSz="1219200">
              <a:spcBef>
                <a:spcPts val="600"/>
              </a:spcBef>
              <a:buClr>
                <a:srgbClr val="000000"/>
              </a:buClr>
              <a:buSzPct val="100000"/>
              <a:buChar char="–"/>
              <a:defRPr i="0">
                <a:uFill>
                  <a:solidFill>
                    <a:srgbClr val="000000"/>
                  </a:solidFill>
                </a:uFill>
              </a:defRPr>
            </a:lvl4pPr>
            <a:lvl5pPr marL="2057400" indent="-228600" defTabSz="1219200">
              <a:spcBef>
                <a:spcPts val="600"/>
              </a:spcBef>
              <a:buClr>
                <a:srgbClr val="000000"/>
              </a:buClr>
              <a:buSzPct val="100000"/>
              <a:buChar char="»"/>
              <a:defRPr sz="2600">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sz="14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139700"/>
            <a:ext cx="15875000" cy="396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p>
            <a:pPr/>
            <a:r>
              <a:t>Title Text</a:t>
            </a:r>
          </a:p>
        </p:txBody>
      </p:sp>
      <p:sp>
        <p:nvSpPr>
          <p:cNvPr id="3" name="Body Level One…"/>
          <p:cNvSpPr txBox="1"/>
          <p:nvPr>
            <p:ph type="body" idx="1"/>
          </p:nvPr>
        </p:nvSpPr>
        <p:spPr>
          <a:xfrm>
            <a:off x="469900" y="4432300"/>
            <a:ext cx="14236700" cy="353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a:defRPr b="0">
                <a:latin typeface="Gill Sans Light"/>
                <a:ea typeface="Gill Sans Light"/>
                <a:cs typeface="Gill Sans Light"/>
                <a:sym typeface="Gill Sans Light"/>
              </a:defRPr>
            </a:lvl2pPr>
            <a:lvl3pPr>
              <a:defRPr b="0"/>
            </a:lvl3pPr>
            <a:lvl4pPr>
              <a:defRPr b="0" i="1" sz="2600"/>
            </a:lvl4pPr>
            <a:lvl5pPr>
              <a:defRPr b="0" sz="3200"/>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950200" y="8674100"/>
            <a:ext cx="317500" cy="342900"/>
          </a:xfrm>
          <a:prstGeom prst="rect">
            <a:avLst/>
          </a:prstGeom>
          <a:ln w="12700">
            <a:miter lim="400000"/>
          </a:ln>
        </p:spPr>
        <p:txBody>
          <a:bodyPr wrap="none" lIns="50800" tIns="50800" rIns="50800" bIns="50800">
            <a:spAutoFit/>
          </a:bodyPr>
          <a:lstStyle>
            <a:lvl1pPr>
              <a:defRPr sz="16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1pPr>
      <a:lvl2pPr marL="0" marR="0" indent="22860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2pPr>
      <a:lvl3pPr marL="0" marR="0" indent="45720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3pPr>
      <a:lvl4pPr marL="0" marR="0" indent="68580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4pPr>
      <a:lvl5pPr marL="0" marR="0" indent="91440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5pPr>
      <a:lvl6pPr marL="0" marR="0" indent="114300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6pPr>
      <a:lvl7pPr marL="0" marR="0" indent="137160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7pPr>
      <a:lvl8pPr marL="0" marR="0" indent="160020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8pPr>
      <a:lvl9pPr marL="0" marR="0" indent="1828800" algn="l" defTabSz="546100" rtl="0" latinLnBrk="0">
        <a:lnSpc>
          <a:spcPct val="100000"/>
        </a:lnSpc>
        <a:spcBef>
          <a:spcPts val="0"/>
        </a:spcBef>
        <a:spcAft>
          <a:spcPts val="0"/>
        </a:spcAft>
        <a:buClrTx/>
        <a:buSzTx/>
        <a:buFontTx/>
        <a:buNone/>
        <a:tabLst/>
        <a:defRPr b="0" baseline="0" cap="none" i="0" spc="0" strike="noStrike" sz="7200" u="none">
          <a:solidFill>
            <a:srgbClr val="011993"/>
          </a:solidFill>
          <a:uFillTx/>
          <a:latin typeface="+mn-lt"/>
          <a:ea typeface="+mn-ea"/>
          <a:cs typeface="+mn-cs"/>
          <a:sym typeface="Rockwell"/>
        </a:defRPr>
      </a:lvl9pPr>
    </p:titleStyle>
    <p:bodyStyle>
      <a:lvl1pPr marL="0" marR="0" indent="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1pPr>
      <a:lvl2pPr marL="0" marR="0" indent="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2pPr>
      <a:lvl3pPr marL="0" marR="0" indent="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3pPr>
      <a:lvl4pPr marL="0" marR="0" indent="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4pPr>
      <a:lvl5pPr marL="0" marR="0" indent="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5pPr>
      <a:lvl6pPr marL="0" marR="0" indent="35560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6pPr>
      <a:lvl7pPr marL="0" marR="0" indent="71120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7pPr>
      <a:lvl8pPr marL="0" marR="0" indent="106680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8pPr>
      <a:lvl9pPr marL="0" marR="0" indent="1422400" algn="l" defTabSz="546100" rtl="0" latinLnBrk="0">
        <a:lnSpc>
          <a:spcPct val="100000"/>
        </a:lnSpc>
        <a:spcBef>
          <a:spcPts val="0"/>
        </a:spcBef>
        <a:spcAft>
          <a:spcPts val="0"/>
        </a:spcAft>
        <a:buClrTx/>
        <a:buSzTx/>
        <a:buFontTx/>
        <a:buNone/>
        <a:tabLst/>
        <a:defRPr b="1" baseline="0" cap="none" i="0" spc="0" strike="noStrike" sz="4200" u="none">
          <a:solidFill>
            <a:srgbClr val="000000"/>
          </a:solidFill>
          <a:uFillTx/>
          <a:latin typeface="+mj-lt"/>
          <a:ea typeface="+mj-ea"/>
          <a:cs typeface="+mj-cs"/>
          <a:sym typeface="Gill Sans"/>
        </a:defRPr>
      </a:lvl9pPr>
    </p:bodyStyle>
    <p:otherStyle>
      <a:lvl1pPr marL="0" marR="0" indent="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1pPr>
      <a:lvl2pPr marL="0" marR="0" indent="2286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2pPr>
      <a:lvl3pPr marL="0" marR="0" indent="4572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3pPr>
      <a:lvl4pPr marL="0" marR="0" indent="6858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4pPr>
      <a:lvl5pPr marL="0" marR="0" indent="9144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5pPr>
      <a:lvl6pPr marL="0" marR="0" indent="11430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6pPr>
      <a:lvl7pPr marL="0" marR="0" indent="13716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7pPr>
      <a:lvl8pPr marL="0" marR="0" indent="16002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8pPr>
      <a:lvl9pPr marL="0" marR="0" indent="18288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s.ubc.ca/~tmm/talks.html#halfdaycourse20" TargetMode="External"/><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bostock.github.com/d3/ex/force.html" TargetMode="External"/><Relationship Id="rId3" Type="http://schemas.openxmlformats.org/officeDocument/2006/relationships/image" Target="../media/image96.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hyperlink" Target="http://www.research.att.com/yifanhu/GALLERY/GRAPHS/index1.html" TargetMode="Externa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8.jpeg"/><Relationship Id="rId5" Type="http://schemas.openxmlformats.org/officeDocument/2006/relationships/image" Target="../media/image9.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 Id="rId3" Type="http://schemas.openxmlformats.org/officeDocument/2006/relationships/hyperlink" Target="http://www.michaelmcguffin.com/courses/vis/patternsInAdjacencyMatrix.png" TargetMode="Externa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bostock.github.com/d3/ex/tree.html" TargetMode="External"/><Relationship Id="rId3" Type="http://schemas.openxmlformats.org/officeDocument/2006/relationships/image" Target="../media/image101.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ulip.labri.fr/Documentation/3_7/userHandbook/html/ch06.html" TargetMode="External"/><Relationship Id="rId3" Type="http://schemas.openxmlformats.org/officeDocument/2006/relationships/image" Target="../media/image102.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reevis.net"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0.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6.png"/><Relationship Id="rId3" Type="http://schemas.openxmlformats.org/officeDocument/2006/relationships/image" Target="../media/image44.png"/><Relationship Id="rId4" Type="http://schemas.openxmlformats.org/officeDocument/2006/relationships/image" Target="../media/image45.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08.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08.png"/><Relationship Id="rId5" Type="http://schemas.openxmlformats.org/officeDocument/2006/relationships/image" Target="../media/image109.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0.png"/><Relationship Id="rId4" Type="http://schemas.openxmlformats.org/officeDocument/2006/relationships/hyperlink" Target="http://win.vergari.com/acquariofilia/salmastro02.asp"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12.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2.jpeg"/><Relationship Id="rId4" Type="http://schemas.openxmlformats.org/officeDocument/2006/relationships/hyperlink" Target="http://win.vergari.com/acquariofilia/salmastro02.asp" TargetMode="External"/><Relationship Id="rId5" Type="http://schemas.openxmlformats.org/officeDocument/2006/relationships/image" Target="../media/image113.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3.jpeg"/><Relationship Id="rId4" Type="http://schemas.openxmlformats.org/officeDocument/2006/relationships/image" Target="../media/image12.jpeg"/><Relationship Id="rId5" Type="http://schemas.openxmlformats.org/officeDocument/2006/relationships/hyperlink" Target="http://win.vergari.com/acquariofilia/salmastro02.asp" TargetMode="External"/><Relationship Id="rId6" Type="http://schemas.openxmlformats.org/officeDocument/2006/relationships/image" Target="../media/image113.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3.jpeg"/><Relationship Id="rId4" Type="http://schemas.openxmlformats.org/officeDocument/2006/relationships/image" Target="../media/image12.jpeg"/><Relationship Id="rId5" Type="http://schemas.openxmlformats.org/officeDocument/2006/relationships/hyperlink" Target="http://win.vergari.com/acquariofilia/salmastro02.asp" TargetMode="External"/><Relationship Id="rId6" Type="http://schemas.openxmlformats.org/officeDocument/2006/relationships/image" Target="../media/image113.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hyperlink" Target="http://win.vergari.com/acquariofilia/salmastro02.asp" TargetMode="External"/><Relationship Id="rId4" Type="http://schemas.openxmlformats.org/officeDocument/2006/relationships/image" Target="../media/image13.jpeg"/><Relationship Id="rId5" Type="http://schemas.openxmlformats.org/officeDocument/2006/relationships/image" Target="../media/image12.jpeg"/><Relationship Id="rId6" Type="http://schemas.openxmlformats.org/officeDocument/2006/relationships/image" Target="../media/image113.png"/><Relationship Id="rId7" Type="http://schemas.openxmlformats.org/officeDocument/2006/relationships/image" Target="../media/image118.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hyperlink" Target="http://win.vergari.com/acquariofilia/salmastro02.asp" TargetMode="Externa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hyperlink" Target="http://win.vergari.com/acquariofilia/salmastro02.asp" TargetMode="Externa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in.vergari.com/acquariofilia/salmastro02.asp" TargetMode="External"/><Relationship Id="rId4" Type="http://schemas.openxmlformats.org/officeDocument/2006/relationships/image" Target="../media/image119.png"/><Relationship Id="rId5" Type="http://schemas.openxmlformats.org/officeDocument/2006/relationships/image" Target="../media/image1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lorbrewer2.org" TargetMode="External"/><Relationship Id="rId3" Type="http://schemas.openxmlformats.org/officeDocument/2006/relationships/hyperlink" Target="Http://www.stonesc.com/Vis06" TargetMode="External"/><Relationship Id="rId4" Type="http://schemas.openxmlformats.org/officeDocument/2006/relationships/hyperlink" Target="http://www.r-bloggers.com/using-the-new-viridis-colormap-in-r-thanks-to-simon-garnier/" TargetMode="Externa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22.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 Id="rId3" Type="http://schemas.openxmlformats.org/officeDocument/2006/relationships/image" Target="../media/image35.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23.png"/><Relationship Id="rId4" Type="http://schemas.openxmlformats.org/officeDocument/2006/relationships/image" Target="../media/image124.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bl.ocks.org/mbostock/3885705" TargetMode="External"/><Relationship Id="rId3" Type="http://schemas.openxmlformats.org/officeDocument/2006/relationships/image" Target="../media/image125.png"/><Relationship Id="rId4" Type="http://schemas.openxmlformats.org/officeDocument/2006/relationships/image" Target="../media/image126.pn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carlmanaster.github.io/datastripes/" TargetMode="External"/><Relationship Id="rId3" Type="http://schemas.openxmlformats.org/officeDocument/2006/relationships/image" Target="../media/image127.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8.png"/><Relationship Id="rId4" Type="http://schemas.openxmlformats.org/officeDocument/2006/relationships/image" Target="../media/image129.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2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23.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3.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4.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0.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tif"/></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1.pn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2.pn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 Id="rId3" Type="http://schemas.openxmlformats.org/officeDocument/2006/relationships/hyperlink" Target="http://www.stonesc.com/wordpress/2010/03/get-it-right-in-black-" TargetMode="External"/></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6.png"/><Relationship Id="rId4" Type="http://schemas.openxmlformats.org/officeDocument/2006/relationships/hyperlink" Target="http://www.stonesc.com/wordpress/2010/03/get-it-right-in-black-"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8.pn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mariandoerk.de/edgemaps/demo/" TargetMode="External"/><Relationship Id="rId3" Type="http://schemas.openxmlformats.org/officeDocument/2006/relationships/image" Target="../media/image149.png"/><Relationship Id="rId4" Type="http://schemas.openxmlformats.org/officeDocument/2006/relationships/hyperlink" Target="http://mbostock.github.io/d3/talk/20111116/airports.html" TargetMode="External"/><Relationship Id="rId5" Type="http://schemas.openxmlformats.org/officeDocument/2006/relationships/image" Target="../media/image150.pn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quare.github.io/crossfilter/" TargetMode="External"/><Relationship Id="rId3" Type="http://schemas.openxmlformats.org/officeDocument/2006/relationships/image" Target="../media/image152.pn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 Id="rId3" Type="http://schemas.openxmlformats.org/officeDocument/2006/relationships/image" Target="../media/image155.png"/><Relationship Id="rId4" Type="http://schemas.openxmlformats.org/officeDocument/2006/relationships/hyperlink" Target="http://www.win.tue.nl/~selzen/paper/InfoVis2014.pdf" TargetMode="External"/><Relationship Id="rId5" Type="http://schemas.openxmlformats.org/officeDocument/2006/relationships/image" Target="../media/image156.png"/><Relationship Id="rId6" Type="http://schemas.openxmlformats.org/officeDocument/2006/relationships/image" Target="../media/image157.pn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hyperlink" Target="http://www.e-education.psu/edu/geog486/l4_p7.html" TargetMode="External"/><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hyperlink" Target="https://blog.cartographica.com/blog/2011/5/19/the-modifiable-areal-unit-problem-in-gis.html" TargetMode="Externa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 Id="rId4" Type="http://schemas.openxmlformats.org/officeDocument/2006/relationships/image" Target="../media/image170.pn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1.pn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15.pn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bc.ca/~tmm/talks.html#halfdaycourse20" TargetMode="External"/><Relationship Id="rId3" Type="http://schemas.openxmlformats.org/officeDocument/2006/relationships/hyperlink" Target="http://www.cs.ubc.ca/~tmm/vadbook" TargetMode="External"/><Relationship Id="rId4" Type="http://schemas.openxmlformats.org/officeDocument/2006/relationships/hyperlink" Target="http://www.crcpress.com/product/isbn/9781466508910" TargetMode="External"/><Relationship Id="rId5" Type="http://schemas.openxmlformats.org/officeDocument/2006/relationships/hyperlink" Target="http://www.cs.ubc.ca/group/infovis" TargetMode="External"/><Relationship Id="rId6" Type="http://schemas.openxmlformats.org/officeDocument/2006/relationships/hyperlink" Target="http://www.cs.ubc.ca/~tmm" TargetMode="External"/><Relationship Id="rId7" Type="http://schemas.openxmlformats.org/officeDocument/2006/relationships/image" Target="../media/image17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20.png"/><Relationship Id="rId5" Type="http://schemas.openxmlformats.org/officeDocument/2006/relationships/image" Target="../media/image2.tif"/><Relationship Id="rId6" Type="http://schemas.openxmlformats.org/officeDocument/2006/relationships/image" Target="../media/image1.jpeg"/><Relationship Id="rId7" Type="http://schemas.openxmlformats.org/officeDocument/2006/relationships/image" Target="../media/image2.jpeg"/><Relationship Id="rId8" Type="http://schemas.openxmlformats.org/officeDocument/2006/relationships/image" Target="../media/image3.tif"/><Relationship Id="rId9" Type="http://schemas.openxmlformats.org/officeDocument/2006/relationships/image" Target="../media/image4.tif"/><Relationship Id="rId10" Type="http://schemas.openxmlformats.org/officeDocument/2006/relationships/image" Target="../media/image5.tif"/><Relationship Id="rId11" Type="http://schemas.openxmlformats.org/officeDocument/2006/relationships/image" Target="../media/image6.tif"/><Relationship Id="rId12" Type="http://schemas.openxmlformats.org/officeDocument/2006/relationships/image" Target="../media/image3.jpeg"/><Relationship Id="rId13" Type="http://schemas.openxmlformats.org/officeDocument/2006/relationships/image" Target="../media/image4.jpeg"/><Relationship Id="rId14" Type="http://schemas.openxmlformats.org/officeDocument/2006/relationships/image" Target="../media/image7.tif"/><Relationship Id="rId15" Type="http://schemas.openxmlformats.org/officeDocument/2006/relationships/image" Target="../media/image8.tif"/><Relationship Id="rId16" Type="http://schemas.openxmlformats.org/officeDocument/2006/relationships/image" Target="../media/image9.tif"/><Relationship Id="rId17" Type="http://schemas.openxmlformats.org/officeDocument/2006/relationships/image" Target="../media/image5.jpeg"/><Relationship Id="rId18" Type="http://schemas.openxmlformats.org/officeDocument/2006/relationships/image" Target="../media/image6.jpeg"/><Relationship Id="rId19" Type="http://schemas.openxmlformats.org/officeDocument/2006/relationships/image" Target="../media/image7.jpeg"/><Relationship Id="rId20" Type="http://schemas.openxmlformats.org/officeDocument/2006/relationships/image" Target="../media/image21.png"/><Relationship Id="rId21" Type="http://schemas.openxmlformats.org/officeDocument/2006/relationships/image" Target="../media/image10.tif"/><Relationship Id="rId22" Type="http://schemas.openxmlformats.org/officeDocument/2006/relationships/image" Target="../media/image11.tif"/><Relationship Id="rId23"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4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4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3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profs.etsmtl.ca/mmcguffin/" TargetMode="External"/><Relationship Id="rId3" Type="http://schemas.openxmlformats.org/officeDocument/2006/relationships/image" Target="../media/image5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 Id="rId3" Type="http://schemas.openxmlformats.org/officeDocument/2006/relationships/hyperlink" Target="http://win.vergari.com/acquariofilia/salmastro02.asp" TargetMode="Externa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4.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4.png"/><Relationship Id="rId4" Type="http://schemas.openxmlformats.org/officeDocument/2006/relationships/image" Target="../media/image55.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0.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61.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6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c.ncsu.edu/faculty/healey/PP" TargetMode="External"/></Relationships>

</file>

<file path=ppt/slides/_rels/slide7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63.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5.png"/><Relationship Id="rId4" Type="http://schemas.openxmlformats.org/officeDocument/2006/relationships/image" Target="../media/image64.png"/><Relationship Id="rId5" Type="http://schemas.openxmlformats.org/officeDocument/2006/relationships/image" Target="../media/image31.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66.png"/><Relationship Id="rId4" Type="http://schemas.openxmlformats.org/officeDocument/2006/relationships/image" Target="../media/image64.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8.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www.cs.ubc.ca/labs/imager/tr/2008/cerebral/" TargetMode="External"/><Relationship Id="rId5" Type="http://schemas.openxmlformats.org/officeDocument/2006/relationships/hyperlink" Target="http://www.cs.ubc.ca/~barskya" TargetMode="External"/><Relationship Id="rId6" Type="http://schemas.openxmlformats.org/officeDocument/2006/relationships/hyperlink" Target="http://www.cs.ubc.ca/~tmm" TargetMode="External"/><Relationship Id="rId7" Type="http://schemas.openxmlformats.org/officeDocument/2006/relationships/hyperlink" Target="http://www.cmdr.ubc.ca/~jennifer/" TargetMode="External"/><Relationship Id="rId8" Type="http://schemas.openxmlformats.org/officeDocument/2006/relationships/hyperlink" Target="http://rkincaid.net/" TargetMode="External"/></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1.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65.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ichaelmcguffin.com/courses/vis/" TargetMode="External"/><Relationship Id="rId3" Type="http://schemas.openxmlformats.org/officeDocument/2006/relationships/image" Target="../media/image74.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66.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cks.org/mbostock/3887235" TargetMode="External"/><Relationship Id="rId3" Type="http://schemas.openxmlformats.org/officeDocument/2006/relationships/hyperlink" Target="http://bl.ocks.org/mbostock/3886208" TargetMode="External"/><Relationship Id="rId4" Type="http://schemas.openxmlformats.org/officeDocument/2006/relationships/hyperlink" Target="http://bl.ocks.org/mbostock/3886394" TargetMode="External"/><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64.png"/><Relationship Id="rId5" Type="http://schemas.openxmlformats.org/officeDocument/2006/relationships/image" Target="../media/image84.png"/><Relationship Id="rId6" Type="http://schemas.openxmlformats.org/officeDocument/2006/relationships/image" Target="../media/image85.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www.cs.ubc.ca/labs/imager/tr/2008/cerebral/" TargetMode="External"/><Relationship Id="rId5" Type="http://schemas.openxmlformats.org/officeDocument/2006/relationships/hyperlink" Target="http://www.cs.ubc.ca/~barskya" TargetMode="External"/><Relationship Id="rId6" Type="http://schemas.openxmlformats.org/officeDocument/2006/relationships/hyperlink" Target="http://www.cs.ubc.ca/~tmm" TargetMode="External"/><Relationship Id="rId7" Type="http://schemas.openxmlformats.org/officeDocument/2006/relationships/hyperlink" Target="http://www.cmdr.ubc.ca/~jennifer/" TargetMode="External"/><Relationship Id="rId8" Type="http://schemas.openxmlformats.org/officeDocument/2006/relationships/hyperlink" Target="http://rkincaid.net/" TargetMode="External"/><Relationship Id="rId9" Type="http://schemas.openxmlformats.org/officeDocument/2006/relationships/image" Target="../media/image8.png"/><Relationship Id="rId10" Type="http://schemas.openxmlformats.org/officeDocument/2006/relationships/image" Target="../media/image9.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atavis.ca/milestones" TargetMode="External"/></Relationships>

</file>

<file path=ppt/slides/_rels/slide9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halfdaycourse20" TargetMode="External"/></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86.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hyperlink" Target="http://bl.ocks.org/mbostock/4060606" TargetMode="External"/></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xkcd.com/1138" TargetMode="External"/><Relationship Id="rId3" Type="http://schemas.openxmlformats.org/officeDocument/2006/relationships/image" Target="../media/image88.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cks.org/mbostock/4060606" TargetMode="External"/><Relationship Id="rId3" Type="http://schemas.openxmlformats.org/officeDocument/2006/relationships/image" Target="../media/image89.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hyperlink" Target="http://bl.ocks.org/mbostock/4060606" TargetMode="External"/><Relationship Id="rId4" Type="http://schemas.openxmlformats.org/officeDocument/2006/relationships/image" Target="../media/image91.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2.png"/><Relationship Id="rId4" Type="http://schemas.openxmlformats.org/officeDocument/2006/relationships/image" Target="../media/image93.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4.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http://www.cs.ubc.ca/~tmm/talks.html#halfdaycourse20"/>
          <p:cNvSpPr txBox="1"/>
          <p:nvPr>
            <p:ph type="body" idx="21"/>
          </p:nvPr>
        </p:nvSpPr>
        <p:spPr>
          <a:xfrm>
            <a:off x="431800" y="8140700"/>
            <a:ext cx="10477500" cy="482600"/>
          </a:xfrm>
          <a:prstGeom prst="rect">
            <a:avLst/>
          </a:prstGeom>
        </p:spPr>
        <p:txBody>
          <a:bodyPr/>
          <a:lstStyle>
            <a:lvl1pPr>
              <a:defRPr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111" name="Visualization Analysis &amp; Design Half-Day Tutorial"/>
          <p:cNvSpPr txBox="1"/>
          <p:nvPr>
            <p:ph type="ctrTitle"/>
          </p:nvPr>
        </p:nvSpPr>
        <p:spPr>
          <a:xfrm>
            <a:off x="457200" y="139700"/>
            <a:ext cx="15875000" cy="3136900"/>
          </a:xfrm>
          <a:prstGeom prst="rect">
            <a:avLst/>
          </a:prstGeom>
        </p:spPr>
        <p:txBody>
          <a:bodyPr/>
          <a:lstStyle/>
          <a:p>
            <a:pPr/>
            <a:r>
              <a:t>Visualization Analysis &amp; Design</a:t>
            </a:r>
          </a:p>
          <a:p>
            <a:pPr>
              <a:defRPr>
                <a:latin typeface="Rockwell Italic"/>
                <a:ea typeface="Rockwell Italic"/>
                <a:cs typeface="Rockwell Italic"/>
                <a:sym typeface="Rockwell Italic"/>
              </a:defRPr>
            </a:pPr>
            <a:r>
              <a:t>Half-Day Tutorial</a:t>
            </a:r>
          </a:p>
        </p:txBody>
      </p:sp>
      <p:sp>
        <p:nvSpPr>
          <p:cNvPr id="112" name="Tamara Munzner…"/>
          <p:cNvSpPr txBox="1"/>
          <p:nvPr>
            <p:ph type="subTitle" sz="half" idx="1"/>
          </p:nvPr>
        </p:nvSpPr>
        <p:spPr>
          <a:prstGeom prst="rect">
            <a:avLst/>
          </a:prstGeom>
        </p:spPr>
        <p:txBody>
          <a:bodyPr/>
          <a:lstStyle/>
          <a:p>
            <a:pPr/>
            <a:r>
              <a:t>Tamara Munzner</a:t>
            </a:r>
          </a:p>
          <a:p>
            <a:pPr lvl="1"/>
            <a:r>
              <a:t>Department of Computer Science</a:t>
            </a:r>
          </a:p>
          <a:p>
            <a:pPr lvl="2"/>
            <a:r>
              <a:t>University of British Columbia</a:t>
            </a:r>
          </a:p>
          <a:p>
            <a:pPr lvl="2"/>
          </a:p>
          <a:p>
            <a:pPr lvl="3"/>
            <a:r>
              <a:t>IEEE VIS 2020 Tutorial</a:t>
            </a:r>
          </a:p>
          <a:p>
            <a:pPr lvl="3"/>
            <a:r>
              <a:t>October 2020, Salt Lake City UT (online)</a:t>
            </a:r>
          </a:p>
        </p:txBody>
      </p:sp>
      <p:pic>
        <p:nvPicPr>
          <p:cNvPr id="113" name="frontcover-final.med.png" descr="frontcover-final.med.png"/>
          <p:cNvPicPr>
            <a:picLocks noChangeAspect="1"/>
          </p:cNvPicPr>
          <p:nvPr/>
        </p:nvPicPr>
        <p:blipFill>
          <a:blip r:embed="rId3">
            <a:extLst/>
          </a:blip>
          <a:stretch>
            <a:fillRect/>
          </a:stretch>
        </p:blipFill>
        <p:spPr>
          <a:xfrm>
            <a:off x="10477500" y="2362200"/>
            <a:ext cx="3150270" cy="3830116"/>
          </a:xfrm>
          <a:prstGeom prst="rect">
            <a:avLst/>
          </a:prstGeom>
          <a:ln w="12700">
            <a:miter lim="400000"/>
          </a:ln>
        </p:spPr>
      </p:pic>
      <p:sp>
        <p:nvSpPr>
          <p:cNvPr id="114" name="@tamaramunzner"/>
          <p:cNvSpPr txBox="1"/>
          <p:nvPr/>
        </p:nvSpPr>
        <p:spPr>
          <a:xfrm>
            <a:off x="10477500" y="62693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Why represent all the data?"/>
          <p:cNvSpPr txBox="1"/>
          <p:nvPr>
            <p:ph type="title"/>
          </p:nvPr>
        </p:nvSpPr>
        <p:spPr>
          <a:prstGeom prst="rect">
            <a:avLst/>
          </a:prstGeom>
        </p:spPr>
        <p:txBody>
          <a:bodyPr/>
          <a:lstStyle/>
          <a:p>
            <a:pPr/>
            <a:r>
              <a:t>Why represent all the data?</a:t>
            </a:r>
          </a:p>
        </p:txBody>
      </p:sp>
      <p:sp>
        <p:nvSpPr>
          <p:cNvPr id="179" name="summaries lose information, details matter…"/>
          <p:cNvSpPr txBox="1"/>
          <p:nvPr>
            <p:ph type="body" sz="half" idx="1"/>
          </p:nvPr>
        </p:nvSpPr>
        <p:spPr>
          <a:xfrm>
            <a:off x="419100" y="2235200"/>
            <a:ext cx="15849600" cy="2054398"/>
          </a:xfrm>
          <a:prstGeom prst="rect">
            <a:avLst/>
          </a:prstGeom>
        </p:spPr>
        <p:txBody>
          <a:bodyPr/>
          <a:lstStyle/>
          <a:p>
            <a:pPr/>
            <a:r>
              <a:t>summaries lose information, details matter </a:t>
            </a:r>
          </a:p>
          <a:p>
            <a:pPr lvl="1"/>
            <a:r>
              <a:t>confirm expected and find unexpected patterns</a:t>
            </a:r>
          </a:p>
          <a:p>
            <a:pPr lvl="1"/>
            <a:r>
              <a:t>assess validity of statistical model</a:t>
            </a:r>
          </a:p>
        </p:txBody>
      </p:sp>
      <p:sp>
        <p:nvSpPr>
          <p:cNvPr id="1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83" name="Group"/>
          <p:cNvGrpSpPr/>
          <p:nvPr/>
        </p:nvGrpSpPr>
        <p:grpSpPr>
          <a:xfrm>
            <a:off x="10342130" y="2653017"/>
            <a:ext cx="5740401" cy="3903532"/>
            <a:chOff x="0" y="0"/>
            <a:chExt cx="5740400" cy="3903530"/>
          </a:xfrm>
        </p:grpSpPr>
        <p:graphicFrame>
          <p:nvGraphicFramePr>
            <p:cNvPr id="181" name="Table"/>
            <p:cNvGraphicFramePr/>
            <p:nvPr/>
          </p:nvGraphicFramePr>
          <p:xfrm>
            <a:off x="139700" y="855530"/>
            <a:ext cx="5257800" cy="304800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628900"/>
                  <a:gridCol w="2628900"/>
                </a:tblGrid>
                <a:tr h="501650">
                  <a:tc gridSpan="2">
                    <a:txBody>
                      <a:bodyPr/>
                      <a:lstStyle/>
                      <a:p>
                        <a:pPr algn="l" defTabSz="609600">
                          <a:tabLst>
                            <a:tab pos="1219200" algn="l"/>
                          </a:tabLst>
                          <a:defRPr b="0" sz="1800">
                            <a:solidFill>
                              <a:srgbClr val="000000"/>
                            </a:solidFill>
                          </a:defRPr>
                        </a:pPr>
                        <a:r>
                          <a:rPr b="1" sz="2800">
                            <a:uFill>
                              <a:solidFill>
                                <a:srgbClr val="000000"/>
                              </a:solidFill>
                            </a:uFill>
                            <a:latin typeface="Arial"/>
                            <a:ea typeface="Arial"/>
                            <a:cs typeface="Arial"/>
                            <a:sym typeface="Arial"/>
                          </a:rPr>
                          <a:t>Identical statistics</a:t>
                        </a:r>
                      </a:p>
                    </a:txBody>
                    <a:tcPr marL="50800" marR="50800" marT="50800" marB="50800" anchor="ctr" anchorCtr="0" horzOverflow="overflow">
                      <a:lnL w="0">
                        <a:miter lim="400000"/>
                      </a:lnL>
                      <a:lnR w="0">
                        <a:miter lim="400000"/>
                      </a:lnR>
                      <a:lnT w="0">
                        <a:miter lim="400000"/>
                      </a:lnT>
                      <a:lnB w="12700">
                        <a:solidFill>
                          <a:srgbClr val="5E5E5E"/>
                        </a:solidFill>
                      </a:lnB>
                      <a:solidFill>
                        <a:srgbClr val="D6D6D6"/>
                      </a:solidFill>
                    </a:tcPr>
                  </a:tc>
                  <a:tc hMerge="1">
                    <a:tcPr/>
                  </a:tc>
                </a:tr>
                <a:tr h="514350">
                  <a:tc>
                    <a:txBody>
                      <a:bodyPr/>
                      <a:lstStyle/>
                      <a:p>
                        <a:pPr algn="l" defTabSz="609600">
                          <a:tabLst>
                            <a:tab pos="1219200" algn="l"/>
                          </a:tabLst>
                          <a:defRPr sz="1800"/>
                        </a:pPr>
                        <a:r>
                          <a:rPr sz="2800">
                            <a:uFill>
                              <a:solidFill>
                                <a:srgbClr val="000000"/>
                              </a:solidFill>
                            </a:uFill>
                            <a:latin typeface="Arial"/>
                            <a:ea typeface="Arial"/>
                            <a:cs typeface="Arial"/>
                            <a:sym typeface="Arial"/>
                          </a:rPr>
                          <a:t>x mean</a:t>
                        </a:r>
                      </a:p>
                    </a:txBody>
                    <a:tcPr marL="50800" marR="50800" marT="50800" marB="50800" anchor="ctr" anchorCtr="0" horzOverflow="overflow">
                      <a:lnL w="0">
                        <a:miter lim="400000"/>
                      </a:lnL>
                      <a:lnR w="12700">
                        <a:solidFill>
                          <a:srgbClr val="5E5E5E"/>
                        </a:solidFill>
                      </a:lnR>
                      <a:lnT w="12700">
                        <a:solidFill>
                          <a:srgbClr val="5E5E5E"/>
                        </a:solidFill>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9</a:t>
                        </a:r>
                      </a:p>
                    </a:txBody>
                    <a:tcPr marL="50800" marR="50800" marT="50800" marB="50800" anchor="ctr" anchorCtr="0" horzOverflow="overflow">
                      <a:lnL w="12700">
                        <a:solidFill>
                          <a:srgbClr val="5E5E5E"/>
                        </a:solidFill>
                      </a:lnL>
                      <a:lnR w="0">
                        <a:miter lim="400000"/>
                      </a:lnR>
                      <a:lnT w="12700">
                        <a:solidFill>
                          <a:srgbClr val="5E5E5E"/>
                        </a:solidFill>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10</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mean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3.75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x/y correlation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0.816</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bl>
            </a:graphicData>
          </a:graphic>
        </p:graphicFrame>
        <p:sp>
          <p:nvSpPr>
            <p:cNvPr id="182" name="Anscombe’s Quartet"/>
            <p:cNvSpPr txBox="1"/>
            <p:nvPr/>
          </p:nvSpPr>
          <p:spPr>
            <a:xfrm>
              <a:off x="0" y="0"/>
              <a:ext cx="574040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2" indent="0" algn="l" defTabSz="1219200">
                <a:defRPr b="1" sz="3400">
                  <a:uFill>
                    <a:solidFill>
                      <a:srgbClr val="000000"/>
                    </a:solidFill>
                  </a:uFill>
                </a:defRPr>
              </a:pPr>
              <a:r>
                <a:t> Anscombe’s Quartet</a:t>
              </a:r>
            </a:p>
          </p:txBody>
        </p:sp>
      </p:grpSp>
      <p:sp>
        <p:nvSpPr>
          <p:cNvPr id="184"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85" name="Rectangle Rectangle" descr="Rectangle Rectangle"/>
          <p:cNvPicPr>
            <a:picLocks noChangeAspect="0"/>
          </p:cNvPicPr>
          <p:nvPr/>
        </p:nvPicPr>
        <p:blipFill>
          <a:blip r:embed="rId2">
            <a:extLst/>
          </a:blip>
          <a:stretch>
            <a:fillRect/>
          </a:stretch>
        </p:blipFill>
        <p:spPr>
          <a:xfrm>
            <a:off x="9639300" y="1079500"/>
            <a:ext cx="5257800" cy="812800"/>
          </a:xfrm>
          <a:prstGeom prst="rect">
            <a:avLst/>
          </a:prstGeom>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8"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969"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r>
              <a:t> </a:t>
            </a:r>
          </a:p>
          <a:p>
            <a:pPr lvl="1">
              <a:spcBef>
                <a:spcPts val="1000"/>
              </a:spcBef>
            </a:pPr>
            <a:r>
              <a:t>Analysis:  What, Why, How</a:t>
            </a:r>
          </a:p>
          <a:p>
            <a:pPr lvl="1">
              <a:spcBef>
                <a:spcPts val="1000"/>
              </a:spcBef>
            </a:pPr>
            <a:r>
              <a:t>Marks and Channels</a:t>
            </a:r>
          </a:p>
          <a:p>
            <a:pPr lvl="1">
              <a:buClr>
                <a:srgbClr val="000000"/>
              </a:buClr>
            </a:pPr>
            <a:r>
              <a:t>Arrange Tables</a:t>
            </a:r>
          </a:p>
          <a:p>
            <a:pPr lvl="1">
              <a:buClr>
                <a:srgbClr val="000000"/>
              </a:buClr>
            </a:pPr>
            <a:r>
              <a:t>Arrange Spatial Data </a:t>
            </a: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a:t>
            </a:r>
          </a:p>
          <a:p>
            <a:pPr lvl="1">
              <a:buClr>
                <a:srgbClr val="000000"/>
              </a:buClr>
              <a:defRPr>
                <a:solidFill>
                  <a:srgbClr val="FF2600"/>
                </a:solidFill>
              </a:defRPr>
            </a:pPr>
            <a:r>
              <a:t>Arrange Networks and Trees</a:t>
            </a:r>
          </a:p>
          <a:p>
            <a:pPr lvl="1">
              <a:buClr>
                <a:srgbClr val="000000"/>
              </a:buClr>
            </a:pPr>
            <a:r>
              <a:t>Map Color and Other Channels</a:t>
            </a:r>
          </a:p>
          <a:p>
            <a:pPr lvl="1">
              <a:buClr>
                <a:srgbClr val="000000"/>
              </a:buClr>
            </a:pPr>
            <a:r>
              <a:t>Manipulate: Change, Select, Navigate</a:t>
            </a:r>
          </a:p>
          <a:p>
            <a:pPr lvl="1" marL="703580" indent="-259080"/>
            <a:r>
              <a:t>Facet: Juxtapose, Partition, Superimpose</a:t>
            </a:r>
          </a:p>
          <a:p>
            <a:pPr lvl="1" marL="703580" indent="-259080"/>
            <a:r>
              <a:t>Reduce: Filter, Aggregate</a:t>
            </a:r>
          </a:p>
        </p:txBody>
      </p:sp>
      <p:sp>
        <p:nvSpPr>
          <p:cNvPr id="9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1"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972"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Arrange networks and trees"/>
          <p:cNvSpPr txBox="1"/>
          <p:nvPr>
            <p:ph type="title"/>
          </p:nvPr>
        </p:nvSpPr>
        <p:spPr>
          <a:prstGeom prst="rect">
            <a:avLst/>
          </a:prstGeom>
        </p:spPr>
        <p:txBody>
          <a:bodyPr/>
          <a:lstStyle/>
          <a:p>
            <a:pPr/>
            <a:r>
              <a:t>Arrange networks and trees</a:t>
            </a:r>
          </a:p>
        </p:txBody>
      </p:sp>
      <p:sp>
        <p:nvSpPr>
          <p:cNvPr id="97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6" name="fig9.1.pdf" descr="fig9.1.pdf"/>
          <p:cNvPicPr>
            <a:picLocks noChangeAspect="1"/>
          </p:cNvPicPr>
          <p:nvPr/>
        </p:nvPicPr>
        <p:blipFill>
          <a:blip r:embed="rId2">
            <a:extLst/>
          </a:blip>
          <a:srcRect l="2332" t="10850" r="21845" b="5815"/>
          <a:stretch>
            <a:fillRect/>
          </a:stretch>
        </p:blipFill>
        <p:spPr>
          <a:xfrm>
            <a:off x="381000" y="1473200"/>
            <a:ext cx="9080500" cy="70231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Idiom: force-directed placement"/>
          <p:cNvSpPr txBox="1"/>
          <p:nvPr>
            <p:ph type="title"/>
          </p:nvPr>
        </p:nvSpPr>
        <p:spPr>
          <a:prstGeom prst="rect">
            <a:avLst/>
          </a:prstGeom>
        </p:spPr>
        <p:txBody>
          <a:bodyPr/>
          <a:lstStyle/>
          <a:p>
            <a:pPr/>
            <a:r>
              <a:t>Idiom: </a:t>
            </a:r>
            <a:r>
              <a:rPr>
                <a:latin typeface="Rockwell Bold"/>
                <a:ea typeface="Rockwell Bold"/>
                <a:cs typeface="Rockwell Bold"/>
                <a:sym typeface="Rockwell Bold"/>
              </a:rPr>
              <a:t>force-directed placement</a:t>
            </a:r>
          </a:p>
        </p:txBody>
      </p:sp>
      <p:sp>
        <p:nvSpPr>
          <p:cNvPr id="979" name="visual encoding: node-link diagram…"/>
          <p:cNvSpPr txBox="1"/>
          <p:nvPr>
            <p:ph type="body" idx="1"/>
          </p:nvPr>
        </p:nvSpPr>
        <p:spPr>
          <a:prstGeom prst="rect">
            <a:avLst/>
          </a:prstGeom>
        </p:spPr>
        <p:txBody>
          <a:bodyPr/>
          <a:lstStyle/>
          <a:p>
            <a:pPr/>
            <a:r>
              <a:t>visual encoding: node-link diagram</a:t>
            </a:r>
          </a:p>
          <a:p>
            <a:pPr lvl="1"/>
            <a:r>
              <a:t>link connection marks, node point marks</a:t>
            </a:r>
          </a:p>
          <a:p>
            <a:pPr/>
            <a:r>
              <a:t>algorithm: energy minimization</a:t>
            </a:r>
          </a:p>
          <a:p>
            <a:pPr lvl="1"/>
            <a:r>
              <a:t>analogy: nodes repel, links draw together like springs</a:t>
            </a:r>
          </a:p>
          <a:p>
            <a:pPr lvl="1"/>
            <a:r>
              <a:t>optimization problem: minimize crossings </a:t>
            </a:r>
          </a:p>
          <a:p>
            <a:pPr/>
            <a:r>
              <a:t>spatial position: no meaning directly encoded</a:t>
            </a:r>
          </a:p>
          <a:p>
            <a:pPr lvl="2"/>
            <a:r>
              <a:t>sometimes proximity meaningful</a:t>
            </a:r>
          </a:p>
          <a:p>
            <a:pPr lvl="2"/>
            <a:r>
              <a:t>sometimes proximity arbitrary, artifact of layout algorithm</a:t>
            </a:r>
          </a:p>
          <a:p>
            <a:pPr/>
            <a:r>
              <a:t>tasks</a:t>
            </a:r>
          </a:p>
          <a:p>
            <a:pPr lvl="1"/>
            <a:r>
              <a:t>explore topology; locate paths, clusters</a:t>
            </a:r>
          </a:p>
          <a:p>
            <a:pPr/>
            <a:r>
              <a:t>scalability</a:t>
            </a:r>
          </a:p>
          <a:p>
            <a:pPr lvl="1"/>
            <a:r>
              <a:t>node/edge density E &lt; 4N</a:t>
            </a:r>
          </a:p>
        </p:txBody>
      </p:sp>
      <p:sp>
        <p:nvSpPr>
          <p:cNvPr id="98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1" name="http://mbostock.github.com/d3/ex/force.html"/>
          <p:cNvSpPr txBox="1"/>
          <p:nvPr/>
        </p:nvSpPr>
        <p:spPr>
          <a:xfrm>
            <a:off x="11177860" y="6433583"/>
            <a:ext cx="7005433"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2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http://mbostock.github.com/d3/ex/force.html</a:t>
            </a:r>
          </a:p>
        </p:txBody>
      </p:sp>
      <p:pic>
        <p:nvPicPr>
          <p:cNvPr id="982" name="force-d3.pdf" descr="force-d3.pdf"/>
          <p:cNvPicPr>
            <a:picLocks noChangeAspect="1"/>
          </p:cNvPicPr>
          <p:nvPr/>
        </p:nvPicPr>
        <p:blipFill>
          <a:blip r:embed="rId3">
            <a:extLst/>
          </a:blip>
          <a:stretch>
            <a:fillRect/>
          </a:stretch>
        </p:blipFill>
        <p:spPr>
          <a:xfrm>
            <a:off x="11552371" y="1104900"/>
            <a:ext cx="4487730" cy="50546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Idiom: sfdp (multi-level force-directed placement)"/>
          <p:cNvSpPr txBox="1"/>
          <p:nvPr>
            <p:ph type="title"/>
          </p:nvPr>
        </p:nvSpPr>
        <p:spPr>
          <a:prstGeom prst="rect">
            <a:avLst/>
          </a:prstGeom>
        </p:spPr>
        <p:txBody>
          <a:bodyPr/>
          <a:lstStyle/>
          <a:p>
            <a:pPr/>
            <a:r>
              <a:t>Idiom: </a:t>
            </a:r>
            <a:r>
              <a:rPr>
                <a:latin typeface="Rockwell Bold"/>
                <a:ea typeface="Rockwell Bold"/>
                <a:cs typeface="Rockwell Bold"/>
                <a:sym typeface="Rockwell Bold"/>
              </a:rPr>
              <a:t>sfdp</a:t>
            </a:r>
            <a:r>
              <a:t> (multi-level force-directed placement)</a:t>
            </a:r>
          </a:p>
        </p:txBody>
      </p:sp>
      <p:sp>
        <p:nvSpPr>
          <p:cNvPr id="985" name="data…"/>
          <p:cNvSpPr txBox="1"/>
          <p:nvPr>
            <p:ph type="body" idx="1"/>
          </p:nvPr>
        </p:nvSpPr>
        <p:spPr>
          <a:xfrm>
            <a:off x="419100" y="1104900"/>
            <a:ext cx="8012892" cy="8039100"/>
          </a:xfrm>
          <a:prstGeom prst="rect">
            <a:avLst/>
          </a:prstGeom>
        </p:spPr>
        <p:txBody>
          <a:bodyPr/>
          <a:lstStyle/>
          <a:p>
            <a:pPr/>
            <a:r>
              <a:t>data</a:t>
            </a:r>
          </a:p>
          <a:p>
            <a:pPr lvl="1"/>
            <a:r>
              <a:t>original: network</a:t>
            </a:r>
          </a:p>
          <a:p>
            <a:pPr lvl="1"/>
            <a:r>
              <a:t>derived: cluster hierarchy atop it</a:t>
            </a:r>
          </a:p>
          <a:p>
            <a:pPr/>
            <a:r>
              <a:t>considerations</a:t>
            </a:r>
          </a:p>
          <a:p>
            <a:pPr lvl="1"/>
            <a:r>
              <a:t>better algorithm for same encoding technique</a:t>
            </a:r>
          </a:p>
          <a:p>
            <a:pPr lvl="2"/>
            <a:r>
              <a:t>same: fundamental use of space</a:t>
            </a:r>
          </a:p>
          <a:p>
            <a:pPr lvl="2"/>
            <a:r>
              <a:t>hierarchy used for algorithm speed/quality but not shown explicitly</a:t>
            </a:r>
          </a:p>
          <a:p>
            <a:pPr/>
            <a:r>
              <a:t>scalability</a:t>
            </a:r>
          </a:p>
          <a:p>
            <a:pPr lvl="1"/>
            <a:r>
              <a:t>nodes, edges: 1K-10K</a:t>
            </a:r>
          </a:p>
          <a:p>
            <a:pPr lvl="1"/>
            <a:r>
              <a:t>hairball problem still hits eventually</a:t>
            </a:r>
          </a:p>
        </p:txBody>
      </p:sp>
      <p:sp>
        <p:nvSpPr>
          <p:cNvPr id="98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7" name="JGD_Homology@cis-n4c6-b14.png" descr="JGD_Homology@cis-n4c6-b14.png"/>
          <p:cNvPicPr>
            <a:picLocks noChangeAspect="1"/>
          </p:cNvPicPr>
          <p:nvPr/>
        </p:nvPicPr>
        <p:blipFill>
          <a:blip r:embed="rId3">
            <a:extLst/>
          </a:blip>
          <a:stretch>
            <a:fillRect/>
          </a:stretch>
        </p:blipFill>
        <p:spPr>
          <a:xfrm>
            <a:off x="9309100" y="1079500"/>
            <a:ext cx="4762500" cy="4524375"/>
          </a:xfrm>
          <a:prstGeom prst="rect">
            <a:avLst/>
          </a:prstGeom>
          <a:ln w="12700">
            <a:miter lim="400000"/>
          </a:ln>
        </p:spPr>
      </p:pic>
      <p:sp>
        <p:nvSpPr>
          <p:cNvPr id="988" name="[Efficient and high quality force-directed graph drawing. Hu. The Mathematica Journal 10:37–71, 2005.]"/>
          <p:cNvSpPr txBox="1"/>
          <p:nvPr/>
        </p:nvSpPr>
        <p:spPr>
          <a:xfrm>
            <a:off x="9220200" y="5651500"/>
            <a:ext cx="6997700" cy="83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600">
                <a:uFill>
                  <a:solidFill>
                    <a:srgbClr val="000000"/>
                  </a:solidFill>
                </a:uFill>
              </a:defRPr>
            </a:lvl1pPr>
          </a:lstStyle>
          <a:p>
            <a:pPr>
              <a:defRPr i="0" sz="3400"/>
            </a:pPr>
            <a:r>
              <a:rPr i="1" sz="2600"/>
              <a:t>[Efficient and high quality force-directed graph drawing. Hu. The Mathematica Journal 10:37–71, 2005.]</a:t>
            </a:r>
          </a:p>
        </p:txBody>
      </p:sp>
      <p:pic>
        <p:nvPicPr>
          <p:cNvPr id="989" name="JGD_Homology@cis-n4c6-b4.png" descr="JGD_Homology@cis-n4c6-b4.png"/>
          <p:cNvPicPr>
            <a:picLocks noChangeAspect="1"/>
          </p:cNvPicPr>
          <p:nvPr/>
        </p:nvPicPr>
        <p:blipFill>
          <a:blip r:embed="rId4">
            <a:extLst/>
          </a:blip>
          <a:stretch>
            <a:fillRect/>
          </a:stretch>
        </p:blipFill>
        <p:spPr>
          <a:xfrm>
            <a:off x="9296400" y="6730553"/>
            <a:ext cx="1892300" cy="1930848"/>
          </a:xfrm>
          <a:prstGeom prst="rect">
            <a:avLst/>
          </a:prstGeom>
          <a:ln w="12700">
            <a:miter lim="400000"/>
          </a:ln>
        </p:spPr>
      </p:pic>
      <p:sp>
        <p:nvSpPr>
          <p:cNvPr id="990" name="http://www.research.att.com/yifanhu/GALLERY/GRAPHS/index1.html"/>
          <p:cNvSpPr txBox="1"/>
          <p:nvPr/>
        </p:nvSpPr>
        <p:spPr>
          <a:xfrm>
            <a:off x="6707216" y="8680450"/>
            <a:ext cx="5283201" cy="29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sz="1400" u="sng">
                <a:uFill>
                  <a:solidFill>
                    <a:srgbClr val="000000"/>
                  </a:solidFill>
                </a:uFill>
                <a:hlinkClick r:id="rId5" invalidUrl="" action="" tgtFrame="" tooltip="" history="1" highlightClick="0" endSnd="0"/>
              </a:defRPr>
            </a:lvl1pPr>
          </a:lstStyle>
          <a:p>
            <a:pPr>
              <a:defRPr u="none"/>
            </a:pPr>
            <a:r>
              <a:rPr u="sng">
                <a:hlinkClick r:id="rId5" invalidUrl="" action="" tgtFrame="" tooltip="" history="1" highlightClick="0" endSnd="0"/>
              </a:rPr>
              <a:t> http://www.research.att.com/yifanhu/GALLERY/GRAPHS/index1.html</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Idiom: adjacency matrix view"/>
          <p:cNvSpPr txBox="1"/>
          <p:nvPr>
            <p:ph type="title"/>
          </p:nvPr>
        </p:nvSpPr>
        <p:spPr>
          <a:prstGeom prst="rect">
            <a:avLst/>
          </a:prstGeom>
        </p:spPr>
        <p:txBody>
          <a:bodyPr/>
          <a:lstStyle/>
          <a:p>
            <a:pPr/>
            <a:r>
              <a:t>Idiom: </a:t>
            </a:r>
            <a:r>
              <a:rPr>
                <a:latin typeface="Rockwell Bold"/>
                <a:ea typeface="Rockwell Bold"/>
                <a:cs typeface="Rockwell Bold"/>
                <a:sym typeface="Rockwell Bold"/>
              </a:rPr>
              <a:t>adjacency matrix view</a:t>
            </a:r>
          </a:p>
        </p:txBody>
      </p:sp>
      <p:sp>
        <p:nvSpPr>
          <p:cNvPr id="995" name="data: network…"/>
          <p:cNvSpPr txBox="1"/>
          <p:nvPr>
            <p:ph type="body" idx="1"/>
          </p:nvPr>
        </p:nvSpPr>
        <p:spPr>
          <a:prstGeom prst="rect">
            <a:avLst/>
          </a:prstGeom>
        </p:spPr>
        <p:txBody>
          <a:bodyPr/>
          <a:lstStyle/>
          <a:p>
            <a:pPr/>
            <a:r>
              <a:t>data: network</a:t>
            </a:r>
          </a:p>
          <a:p>
            <a:pPr lvl="1"/>
            <a:r>
              <a:t>transform into same data/encoding as heatmap</a:t>
            </a:r>
          </a:p>
          <a:p>
            <a:pPr/>
            <a:r>
              <a:t>derived data: table from network</a:t>
            </a:r>
          </a:p>
          <a:p>
            <a:pPr lvl="1"/>
            <a:r>
              <a:t>1 quant attrib</a:t>
            </a:r>
          </a:p>
          <a:p>
            <a:pPr lvl="2"/>
            <a:r>
              <a:t>weighted edge between nodes </a:t>
            </a:r>
          </a:p>
          <a:p>
            <a:pPr lvl="1"/>
            <a:r>
              <a:t>2 categ attribs: node list x 2</a:t>
            </a:r>
          </a:p>
          <a:p>
            <a:pPr/>
            <a:r>
              <a:t>visual encoding</a:t>
            </a:r>
          </a:p>
          <a:p>
            <a:pPr lvl="1"/>
            <a:r>
              <a:t>cell shows presence/absence of edge</a:t>
            </a:r>
          </a:p>
          <a:p>
            <a:pPr/>
            <a:r>
              <a:t>scalability</a:t>
            </a:r>
          </a:p>
          <a:p>
            <a:pPr lvl="1"/>
            <a:r>
              <a:t>1K nodes, 1M edges</a:t>
            </a:r>
          </a:p>
        </p:txBody>
      </p:sp>
      <p:sp>
        <p:nvSpPr>
          <p:cNvPr id="99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7" name="nodetrix-fig3b.png" descr="nodetrix-fig3b.png"/>
          <p:cNvPicPr>
            <a:picLocks noChangeAspect="1"/>
          </p:cNvPicPr>
          <p:nvPr/>
        </p:nvPicPr>
        <p:blipFill>
          <a:blip r:embed="rId2">
            <a:extLst/>
          </a:blip>
          <a:stretch>
            <a:fillRect/>
          </a:stretch>
        </p:blipFill>
        <p:spPr>
          <a:xfrm>
            <a:off x="10391488" y="225505"/>
            <a:ext cx="2185013" cy="2159001"/>
          </a:xfrm>
          <a:prstGeom prst="rect">
            <a:avLst/>
          </a:prstGeom>
          <a:ln w="12700">
            <a:miter lim="400000"/>
          </a:ln>
        </p:spPr>
      </p:pic>
      <p:pic>
        <p:nvPicPr>
          <p:cNvPr id="998" name="droppedImage.pdf" descr="droppedImage.pdf"/>
          <p:cNvPicPr>
            <a:picLocks noChangeAspect="1"/>
          </p:cNvPicPr>
          <p:nvPr/>
        </p:nvPicPr>
        <p:blipFill>
          <a:blip r:embed="rId3">
            <a:extLst/>
          </a:blip>
          <a:stretch>
            <a:fillRect/>
          </a:stretch>
        </p:blipFill>
        <p:spPr>
          <a:xfrm>
            <a:off x="13276540" y="301705"/>
            <a:ext cx="1740082" cy="1765301"/>
          </a:xfrm>
          <a:prstGeom prst="rect">
            <a:avLst/>
          </a:prstGeom>
          <a:ln w="12700">
            <a:miter lim="400000"/>
          </a:ln>
        </p:spPr>
      </p:pic>
      <p:sp>
        <p:nvSpPr>
          <p:cNvPr id="999" name="[NodeTrix: a Hybrid Visualization of Social Networks. Henry, Fekete, and McGuffin. IEEE TVCG (Proc. InfoVis) 13(6):1302-1309, 2007.]"/>
          <p:cNvSpPr txBox="1"/>
          <p:nvPr/>
        </p:nvSpPr>
        <p:spPr>
          <a:xfrm>
            <a:off x="10321837" y="2540000"/>
            <a:ext cx="5936636"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defRPr i="0" sz="2600"/>
            </a:pPr>
            <a:r>
              <a:rPr i="1" sz="1700"/>
              <a:t>[NodeTrix: a Hybrid Visualization of Social Networks. Henry, Fekete, and McGuffin. IEEE TVCG (Proc. InfoVis) 13(6):1302-1309, 2007.]</a:t>
            </a:r>
          </a:p>
        </p:txBody>
      </p:sp>
      <p:pic>
        <p:nvPicPr>
          <p:cNvPr id="1000" name="nmeth-1862-F2.jpg" descr="nmeth-1862-F2.jpg"/>
          <p:cNvPicPr>
            <a:picLocks noChangeAspect="1"/>
          </p:cNvPicPr>
          <p:nvPr/>
        </p:nvPicPr>
        <p:blipFill>
          <a:blip r:embed="rId4">
            <a:extLst/>
          </a:blip>
          <a:srcRect l="51282" t="42" r="0" b="0"/>
          <a:stretch>
            <a:fillRect/>
          </a:stretch>
        </p:blipFill>
        <p:spPr>
          <a:xfrm>
            <a:off x="9316101" y="3287752"/>
            <a:ext cx="3378201" cy="3429001"/>
          </a:xfrm>
          <a:prstGeom prst="rect">
            <a:avLst/>
          </a:prstGeom>
          <a:ln w="12700">
            <a:miter lim="400000"/>
          </a:ln>
        </p:spPr>
      </p:pic>
      <p:grpSp>
        <p:nvGrpSpPr>
          <p:cNvPr id="1003" name="Group"/>
          <p:cNvGrpSpPr/>
          <p:nvPr/>
        </p:nvGrpSpPr>
        <p:grpSpPr>
          <a:xfrm>
            <a:off x="13100701" y="3287752"/>
            <a:ext cx="2933701" cy="3657601"/>
            <a:chOff x="0" y="0"/>
            <a:chExt cx="2933700" cy="3657600"/>
          </a:xfrm>
        </p:grpSpPr>
        <p:pic>
          <p:nvPicPr>
            <p:cNvPr id="1001" name="nmeth-1862-F1c.jpg" descr="nmeth-1862-F1c.jpg"/>
            <p:cNvPicPr>
              <a:picLocks noChangeAspect="1"/>
            </p:cNvPicPr>
            <p:nvPr/>
          </p:nvPicPr>
          <p:blipFill>
            <a:blip r:embed="rId5">
              <a:extLst/>
            </a:blip>
            <a:srcRect l="2118" t="2909" r="0" b="0"/>
            <a:stretch>
              <a:fillRect/>
            </a:stretch>
          </p:blipFill>
          <p:spPr>
            <a:xfrm>
              <a:off x="0" y="0"/>
              <a:ext cx="2933701" cy="3657600"/>
            </a:xfrm>
            <a:prstGeom prst="rect">
              <a:avLst/>
            </a:prstGeom>
            <a:ln w="12700" cap="flat">
              <a:noFill/>
              <a:miter lim="400000"/>
            </a:ln>
            <a:effectLst/>
          </p:spPr>
        </p:pic>
        <p:sp>
          <p:nvSpPr>
            <p:cNvPr id="1002" name="Rectangle"/>
            <p:cNvSpPr/>
            <p:nvPr/>
          </p:nvSpPr>
          <p:spPr>
            <a:xfrm>
              <a:off x="0" y="0"/>
              <a:ext cx="723900" cy="41910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sp>
        <p:nvSpPr>
          <p:cNvPr id="1004" name="[Points of view: Networks. Gehlenborg and Wong. Nature Methods 9:115.]"/>
          <p:cNvSpPr txBox="1"/>
          <p:nvPr/>
        </p:nvSpPr>
        <p:spPr>
          <a:xfrm>
            <a:off x="9393603" y="7108414"/>
            <a:ext cx="2371226" cy="116278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defRPr i="0" sz="2600"/>
            </a:pPr>
            <a:r>
              <a:rPr i="1" sz="1700"/>
              <a:t>[Points of view: Networks. Gehlenborg and Wong. Nature Methods 9:115.]</a:t>
            </a:r>
            <a:endParaRPr i="1" sz="1700"/>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Connection vs. adjacency comparison"/>
          <p:cNvSpPr txBox="1"/>
          <p:nvPr>
            <p:ph type="title"/>
          </p:nvPr>
        </p:nvSpPr>
        <p:spPr>
          <a:prstGeom prst="rect">
            <a:avLst/>
          </a:prstGeom>
        </p:spPr>
        <p:txBody>
          <a:bodyPr/>
          <a:lstStyle/>
          <a:p>
            <a:pPr/>
            <a:r>
              <a:t>Connection vs. adjacency comparison</a:t>
            </a:r>
          </a:p>
        </p:txBody>
      </p:sp>
      <p:sp>
        <p:nvSpPr>
          <p:cNvPr id="1007" name="adjacency matrix strengths…"/>
          <p:cNvSpPr txBox="1"/>
          <p:nvPr>
            <p:ph type="body" idx="1"/>
          </p:nvPr>
        </p:nvSpPr>
        <p:spPr>
          <a:prstGeom prst="rect">
            <a:avLst/>
          </a:prstGeom>
        </p:spPr>
        <p:txBody>
          <a:bodyPr/>
          <a:lstStyle/>
          <a:p>
            <a:pPr/>
            <a:r>
              <a:t>adjacency matrix strengths</a:t>
            </a:r>
          </a:p>
          <a:p>
            <a:pPr lvl="1"/>
            <a:r>
              <a:t>predictability, scalability, supports reordering</a:t>
            </a:r>
          </a:p>
          <a:p>
            <a:pPr lvl="1"/>
            <a:r>
              <a:t>some topology tasks trainable</a:t>
            </a:r>
          </a:p>
          <a:p>
            <a:pPr/>
            <a:r>
              <a:t>node-link diagram strengths</a:t>
            </a:r>
          </a:p>
          <a:p>
            <a:pPr lvl="1"/>
            <a:r>
              <a:t>topology understanding, path tracing</a:t>
            </a:r>
          </a:p>
          <a:p>
            <a:pPr lvl="1"/>
            <a:r>
              <a:t>intuitive, no training needed</a:t>
            </a:r>
          </a:p>
          <a:p>
            <a:pPr/>
            <a:r>
              <a:t>empirical study</a:t>
            </a:r>
          </a:p>
          <a:p>
            <a:pPr lvl="1"/>
            <a:r>
              <a:t>node-link best for small networks</a:t>
            </a:r>
          </a:p>
          <a:p>
            <a:pPr lvl="1"/>
            <a:r>
              <a:t>matrix best for large networks</a:t>
            </a:r>
          </a:p>
          <a:p>
            <a:pPr lvl="2"/>
            <a:r>
              <a:t>if tasks don’t involve topological structure!</a:t>
            </a:r>
          </a:p>
        </p:txBody>
      </p:sp>
      <p:sp>
        <p:nvSpPr>
          <p:cNvPr id="100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09" name="[On the readability of graphs using node-link and matrix-based representations: a controlled experiment and statistical analysis. Ghoniem, Fekete, and Castagliola. Information Visualization 4:2 (2005), 114–135.]"/>
          <p:cNvSpPr txBox="1"/>
          <p:nvPr/>
        </p:nvSpPr>
        <p:spPr>
          <a:xfrm>
            <a:off x="500018" y="7913570"/>
            <a:ext cx="10785962" cy="110439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100">
                <a:uFill>
                  <a:solidFill>
                    <a:srgbClr val="000000"/>
                  </a:solidFill>
                </a:uFill>
              </a:defRPr>
            </a:lvl1pPr>
          </a:lstStyle>
          <a:p>
            <a:pPr>
              <a:defRPr i="0" sz="2900"/>
            </a:pPr>
            <a:r>
              <a:rPr i="1" sz="2100"/>
              <a:t>[On the readability of graphs using node-link and matrix-based representations: a controlled experiment and statistical analysis. Ghoniem, Fekete, and Castagliola. Information Visualization 4:2 (2005), 114–135.]</a:t>
            </a:r>
            <a:endParaRPr i="1" sz="2100"/>
          </a:p>
        </p:txBody>
      </p:sp>
      <p:pic>
        <p:nvPicPr>
          <p:cNvPr id="1010" name="patternsInAdjacencyMatrix.tiff" descr="patternsInAdjacencyMatrix.tiff"/>
          <p:cNvPicPr>
            <a:picLocks noChangeAspect="1"/>
          </p:cNvPicPr>
          <p:nvPr/>
        </p:nvPicPr>
        <p:blipFill>
          <a:blip r:embed="rId2">
            <a:extLst/>
          </a:blip>
          <a:stretch>
            <a:fillRect/>
          </a:stretch>
        </p:blipFill>
        <p:spPr>
          <a:xfrm>
            <a:off x="9652000" y="1102228"/>
            <a:ext cx="6375401" cy="3218996"/>
          </a:xfrm>
          <a:prstGeom prst="rect">
            <a:avLst/>
          </a:prstGeom>
          <a:ln w="12700">
            <a:miter lim="400000"/>
          </a:ln>
        </p:spPr>
      </p:pic>
      <p:sp>
        <p:nvSpPr>
          <p:cNvPr id="1011" name="http://www.michaelmcguffin.com/courses/vis/patternsInAdjacencyMatrix.png"/>
          <p:cNvSpPr txBox="1"/>
          <p:nvPr/>
        </p:nvSpPr>
        <p:spPr>
          <a:xfrm>
            <a:off x="9271000" y="4508500"/>
            <a:ext cx="7124700" cy="723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1900" u="sng">
                <a:uFill>
                  <a:solidFill>
                    <a:srgbClr val="000000"/>
                  </a:solidFill>
                </a:uFill>
                <a:hlinkClick r:id="rId3" invalidUrl="" action="" tgtFrame="" tooltip="" history="1" highlightClick="0" endSnd="0"/>
              </a:defRPr>
            </a:lvl1pPr>
          </a:lstStyle>
          <a:p>
            <a:pPr>
              <a:defRPr i="0" sz="2700" u="none"/>
            </a:pPr>
            <a:r>
              <a:rPr i="1" sz="1900" u="sng">
                <a:hlinkClick r:id="rId3" invalidUrl="" action="" tgtFrame="" tooltip="" history="1" highlightClick="0" endSnd="0"/>
              </a:rPr>
              <a:t>http://www.michaelmcguffin.com/courses/vis/patternsInAdjacencyMatrix.png</a:t>
            </a:r>
            <a:endParaRPr i="1" sz="1900"/>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Idiom: radial node-link tree"/>
          <p:cNvSpPr txBox="1"/>
          <p:nvPr>
            <p:ph type="title"/>
          </p:nvPr>
        </p:nvSpPr>
        <p:spPr>
          <a:prstGeom prst="rect">
            <a:avLst/>
          </a:prstGeom>
        </p:spPr>
        <p:txBody>
          <a:bodyPr/>
          <a:lstStyle/>
          <a:p>
            <a:pPr/>
            <a:r>
              <a:t>Idiom: </a:t>
            </a:r>
            <a:r>
              <a:rPr>
                <a:latin typeface="Rockwell Bold"/>
                <a:ea typeface="Rockwell Bold"/>
                <a:cs typeface="Rockwell Bold"/>
                <a:sym typeface="Rockwell Bold"/>
              </a:rPr>
              <a:t>radial node-link tree</a:t>
            </a:r>
          </a:p>
        </p:txBody>
      </p:sp>
      <p:sp>
        <p:nvSpPr>
          <p:cNvPr id="1014" name="data…"/>
          <p:cNvSpPr txBox="1"/>
          <p:nvPr>
            <p:ph type="body" idx="1"/>
          </p:nvPr>
        </p:nvSpPr>
        <p:spPr>
          <a:prstGeom prst="rect">
            <a:avLst/>
          </a:prstGeom>
        </p:spPr>
        <p:txBody>
          <a:bodyPr/>
          <a:lstStyle/>
          <a:p>
            <a:pPr/>
            <a:r>
              <a:t>data</a:t>
            </a:r>
          </a:p>
          <a:p>
            <a:pPr lvl="1"/>
            <a:r>
              <a:t>tree</a:t>
            </a:r>
          </a:p>
          <a:p>
            <a:pPr/>
            <a:r>
              <a:t>encoding</a:t>
            </a:r>
          </a:p>
          <a:p>
            <a:pPr lvl="1"/>
            <a:r>
              <a:t>link connection marks</a:t>
            </a:r>
          </a:p>
          <a:p>
            <a:pPr lvl="1"/>
            <a:r>
              <a:t>point node marks</a:t>
            </a:r>
          </a:p>
          <a:p>
            <a:pPr lvl="1"/>
            <a:r>
              <a:t>radial axis orientation</a:t>
            </a:r>
          </a:p>
          <a:p>
            <a:pPr lvl="2"/>
            <a:r>
              <a:t>angular proximity: siblings</a:t>
            </a:r>
          </a:p>
          <a:p>
            <a:pPr lvl="2"/>
            <a:r>
              <a:t>distance from center: depth in tree </a:t>
            </a:r>
          </a:p>
          <a:p>
            <a:pPr/>
            <a:r>
              <a:t>tasks</a:t>
            </a:r>
          </a:p>
          <a:p>
            <a:pPr lvl="1"/>
            <a:r>
              <a:t>understanding topology,  following paths</a:t>
            </a:r>
          </a:p>
          <a:p>
            <a:pPr/>
            <a:r>
              <a:t>scalability</a:t>
            </a:r>
          </a:p>
          <a:p>
            <a:pPr lvl="1"/>
            <a:r>
              <a:t>1K - 10K nodes</a:t>
            </a:r>
          </a:p>
        </p:txBody>
      </p:sp>
      <p:sp>
        <p:nvSpPr>
          <p:cNvPr id="101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16" name="http://mbostock.github.com/d3/ex/tree.html"/>
          <p:cNvSpPr txBox="1"/>
          <p:nvPr/>
        </p:nvSpPr>
        <p:spPr>
          <a:xfrm>
            <a:off x="6996214" y="8623300"/>
            <a:ext cx="6568123" cy="40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http://mbostock.github.com/d3/ex/tree.html</a:t>
            </a:r>
          </a:p>
        </p:txBody>
      </p:sp>
      <p:pic>
        <p:nvPicPr>
          <p:cNvPr id="1017" name="radialtree-d3.pdf" descr="radialtree-d3.pdf"/>
          <p:cNvPicPr>
            <a:picLocks noChangeAspect="1"/>
          </p:cNvPicPr>
          <p:nvPr/>
        </p:nvPicPr>
        <p:blipFill>
          <a:blip r:embed="rId3">
            <a:extLst/>
          </a:blip>
          <a:stretch>
            <a:fillRect/>
          </a:stretch>
        </p:blipFill>
        <p:spPr>
          <a:xfrm>
            <a:off x="9248417" y="238184"/>
            <a:ext cx="6159584" cy="6760013"/>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Idiom: treemap"/>
          <p:cNvSpPr txBox="1"/>
          <p:nvPr>
            <p:ph type="title"/>
          </p:nvPr>
        </p:nvSpPr>
        <p:spPr>
          <a:prstGeom prst="rect">
            <a:avLst/>
          </a:prstGeom>
        </p:spPr>
        <p:txBody>
          <a:bodyPr/>
          <a:lstStyle/>
          <a:p>
            <a:pPr/>
            <a:r>
              <a:t>Idiom: </a:t>
            </a:r>
            <a:r>
              <a:rPr>
                <a:latin typeface="Rockwell Bold"/>
                <a:ea typeface="Rockwell Bold"/>
                <a:cs typeface="Rockwell Bold"/>
                <a:sym typeface="Rockwell Bold"/>
              </a:rPr>
              <a:t>treemap</a:t>
            </a:r>
          </a:p>
        </p:txBody>
      </p:sp>
      <p:sp>
        <p:nvSpPr>
          <p:cNvPr id="1020" name="data…"/>
          <p:cNvSpPr txBox="1"/>
          <p:nvPr>
            <p:ph type="body" idx="1"/>
          </p:nvPr>
        </p:nvSpPr>
        <p:spPr>
          <a:prstGeom prst="rect">
            <a:avLst/>
          </a:prstGeom>
        </p:spPr>
        <p:txBody>
          <a:bodyPr/>
          <a:lstStyle/>
          <a:p>
            <a:pPr/>
            <a:r>
              <a:t>data</a:t>
            </a:r>
          </a:p>
          <a:p>
            <a:pPr lvl="1"/>
            <a:r>
              <a:t>tree</a:t>
            </a:r>
          </a:p>
          <a:p>
            <a:pPr lvl="1"/>
            <a:r>
              <a:t>1 quant attrib at leaf nodes</a:t>
            </a:r>
          </a:p>
          <a:p>
            <a:pPr/>
            <a:r>
              <a:t>encoding</a:t>
            </a:r>
          </a:p>
          <a:p>
            <a:pPr lvl="1"/>
            <a:r>
              <a:t>area containment marks for hierarchical structure</a:t>
            </a:r>
          </a:p>
          <a:p>
            <a:pPr lvl="1"/>
            <a:r>
              <a:t>rectilinear orientation</a:t>
            </a:r>
          </a:p>
          <a:p>
            <a:pPr lvl="1"/>
            <a:r>
              <a:t>size encodes quant attrib</a:t>
            </a:r>
          </a:p>
          <a:p>
            <a:pPr/>
            <a:r>
              <a:t>tasks</a:t>
            </a:r>
          </a:p>
          <a:p>
            <a:pPr lvl="1"/>
            <a:r>
              <a:t>query attribute at leaf nodes</a:t>
            </a:r>
          </a:p>
          <a:p>
            <a:pPr/>
            <a:r>
              <a:t>scalability</a:t>
            </a:r>
          </a:p>
          <a:p>
            <a:pPr lvl="1"/>
            <a:r>
              <a:t>1M leaf nodes</a:t>
            </a:r>
          </a:p>
        </p:txBody>
      </p:sp>
      <p:sp>
        <p:nvSpPr>
          <p:cNvPr id="102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2" name="http://tulip.labri.fr/Documentation/3_7/userHandbook/html/ch06.html"/>
          <p:cNvSpPr txBox="1"/>
          <p:nvPr/>
        </p:nvSpPr>
        <p:spPr>
          <a:xfrm>
            <a:off x="10185400" y="6121400"/>
            <a:ext cx="68707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http://tulip.labri.fr/Documentation/3_7/userHandbook/html/ch06.html</a:t>
            </a:r>
          </a:p>
        </p:txBody>
      </p:sp>
      <p:pic>
        <p:nvPicPr>
          <p:cNvPr id="1023" name="tutorials_improvelayout_treemap_1.png" descr="tutorials_improvelayout_treemap_1.png"/>
          <p:cNvPicPr>
            <a:picLocks noChangeAspect="1"/>
          </p:cNvPicPr>
          <p:nvPr/>
        </p:nvPicPr>
        <p:blipFill>
          <a:blip r:embed="rId3">
            <a:extLst/>
          </a:blip>
          <a:srcRect l="13664" t="11224" r="14906" b="10204"/>
          <a:stretch>
            <a:fillRect/>
          </a:stretch>
        </p:blipFill>
        <p:spPr>
          <a:xfrm>
            <a:off x="10883900" y="838199"/>
            <a:ext cx="4953000" cy="4974536"/>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Link marks: Connection and containment"/>
          <p:cNvSpPr txBox="1"/>
          <p:nvPr>
            <p:ph type="title"/>
          </p:nvPr>
        </p:nvSpPr>
        <p:spPr>
          <a:prstGeom prst="rect">
            <a:avLst/>
          </a:prstGeom>
        </p:spPr>
        <p:txBody>
          <a:bodyPr/>
          <a:lstStyle/>
          <a:p>
            <a:pPr/>
            <a:r>
              <a:t>Link marks: Connection and containment</a:t>
            </a:r>
          </a:p>
        </p:txBody>
      </p:sp>
      <p:sp>
        <p:nvSpPr>
          <p:cNvPr id="1026" name="marks as links (vs. nodes)…"/>
          <p:cNvSpPr txBox="1"/>
          <p:nvPr>
            <p:ph type="body" idx="1"/>
          </p:nvPr>
        </p:nvSpPr>
        <p:spPr>
          <a:prstGeom prst="rect">
            <a:avLst/>
          </a:prstGeom>
        </p:spPr>
        <p:txBody>
          <a:bodyPr/>
          <a:lstStyle/>
          <a:p>
            <a:pPr/>
            <a:r>
              <a:t>marks as links (vs. nodes)</a:t>
            </a:r>
          </a:p>
          <a:p>
            <a:pPr lvl="1"/>
            <a:r>
              <a:t>common case in network drawing</a:t>
            </a:r>
          </a:p>
          <a:p>
            <a:pPr lvl="1"/>
            <a:r>
              <a:t>1D case: connection</a:t>
            </a:r>
          </a:p>
          <a:p>
            <a:pPr lvl="2"/>
            <a:r>
              <a:t>ex: all node-link diagrams</a:t>
            </a:r>
          </a:p>
          <a:p>
            <a:pPr lvl="2"/>
            <a:r>
              <a:t>emphasizes topology, path tracing</a:t>
            </a:r>
          </a:p>
          <a:p>
            <a:pPr lvl="2"/>
            <a:r>
              <a:t>networks and trees</a:t>
            </a:r>
          </a:p>
          <a:p>
            <a:pPr lvl="1"/>
            <a:r>
              <a:t>2D case: containment</a:t>
            </a:r>
          </a:p>
          <a:p>
            <a:pPr lvl="2"/>
            <a:r>
              <a:t>ex: all treemap variants</a:t>
            </a:r>
          </a:p>
          <a:p>
            <a:pPr lvl="2"/>
            <a:r>
              <a:t>emphasizes attribute values at leaves (size coding)</a:t>
            </a:r>
          </a:p>
          <a:p>
            <a:pPr lvl="2"/>
            <a:r>
              <a:t>only trees</a:t>
            </a:r>
          </a:p>
        </p:txBody>
      </p:sp>
      <p:sp>
        <p:nvSpPr>
          <p:cNvPr id="10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8" name="droppedImage.pdf" descr="droppedImage.pdf"/>
          <p:cNvPicPr>
            <a:picLocks noChangeAspect="1"/>
          </p:cNvPicPr>
          <p:nvPr/>
        </p:nvPicPr>
        <p:blipFill>
          <a:blip r:embed="rId3">
            <a:extLst/>
          </a:blip>
          <a:srcRect l="0" t="0" r="33494" b="0"/>
          <a:stretch>
            <a:fillRect/>
          </a:stretch>
        </p:blipFill>
        <p:spPr>
          <a:xfrm>
            <a:off x="10299700" y="4394200"/>
            <a:ext cx="5422900" cy="2527300"/>
          </a:xfrm>
          <a:prstGeom prst="rect">
            <a:avLst/>
          </a:prstGeom>
          <a:ln w="12700">
            <a:miter lim="400000"/>
          </a:ln>
        </p:spPr>
      </p:pic>
      <p:pic>
        <p:nvPicPr>
          <p:cNvPr id="1029" name="droppedImage.pdf" descr="droppedImage.pdf"/>
          <p:cNvPicPr>
            <a:picLocks noChangeAspect="1"/>
          </p:cNvPicPr>
          <p:nvPr/>
        </p:nvPicPr>
        <p:blipFill>
          <a:blip r:embed="rId4">
            <a:extLst/>
          </a:blip>
          <a:srcRect l="0" t="13432" r="75191" b="23880"/>
          <a:stretch>
            <a:fillRect/>
          </a:stretch>
        </p:blipFill>
        <p:spPr>
          <a:xfrm>
            <a:off x="10718800" y="2565400"/>
            <a:ext cx="1846621" cy="1600200"/>
          </a:xfrm>
          <a:prstGeom prst="rect">
            <a:avLst/>
          </a:prstGeom>
          <a:ln w="12700">
            <a:miter lim="400000"/>
          </a:ln>
        </p:spPr>
      </p:pic>
      <p:sp>
        <p:nvSpPr>
          <p:cNvPr id="1030" name="[Elastic Hierarchies: Combining Treemaps and Node-Link Diagrams. Dong, McGuffin, and Chignell. Proc. InfoVis 2005, p. 57-64.]"/>
          <p:cNvSpPr txBox="1"/>
          <p:nvPr/>
        </p:nvSpPr>
        <p:spPr>
          <a:xfrm>
            <a:off x="547146" y="8222767"/>
            <a:ext cx="10398812" cy="71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200">
                <a:uFill>
                  <a:solidFill>
                    <a:srgbClr val="000000"/>
                  </a:solidFill>
                </a:uFill>
              </a:defRPr>
            </a:lvl1pPr>
          </a:lstStyle>
          <a:p>
            <a:pPr>
              <a:defRPr i="0" sz="3000"/>
            </a:pPr>
            <a:r>
              <a:rPr i="1" sz="2200"/>
              <a:t>[Elastic Hierarchies: Combining Treemaps and Node-Link Diagrams. Dong, McGuffin, and Chignell. Proc. InfoVis 2005, p. 57-64.]</a:t>
            </a:r>
          </a:p>
        </p:txBody>
      </p:sp>
      <p:pic>
        <p:nvPicPr>
          <p:cNvPr id="1031" name="fig5.5.pdf" descr="fig5.5.pdf"/>
          <p:cNvPicPr>
            <a:picLocks noChangeAspect="1"/>
          </p:cNvPicPr>
          <p:nvPr/>
        </p:nvPicPr>
        <p:blipFill>
          <a:blip r:embed="rId5">
            <a:extLst/>
          </a:blip>
          <a:srcRect l="0" t="70308" r="75171" b="0"/>
          <a:stretch>
            <a:fillRect/>
          </a:stretch>
        </p:blipFill>
        <p:spPr>
          <a:xfrm>
            <a:off x="12953999" y="927100"/>
            <a:ext cx="2476501" cy="1346201"/>
          </a:xfrm>
          <a:prstGeom prst="rect">
            <a:avLst/>
          </a:prstGeom>
          <a:ln w="12700">
            <a:miter lim="400000"/>
          </a:ln>
        </p:spPr>
      </p:pic>
      <p:pic>
        <p:nvPicPr>
          <p:cNvPr id="1032" name="fig5.5.pdf" descr="fig5.5.pdf"/>
          <p:cNvPicPr>
            <a:picLocks noChangeAspect="1"/>
          </p:cNvPicPr>
          <p:nvPr/>
        </p:nvPicPr>
        <p:blipFill>
          <a:blip r:embed="rId5">
            <a:extLst/>
          </a:blip>
          <a:srcRect l="31448" t="68907" r="44486" b="0"/>
          <a:stretch>
            <a:fillRect/>
          </a:stretch>
        </p:blipFill>
        <p:spPr>
          <a:xfrm>
            <a:off x="10299700" y="927100"/>
            <a:ext cx="2400300" cy="1409701"/>
          </a:xfrm>
          <a:prstGeom prst="rect">
            <a:avLst/>
          </a:prstGeom>
          <a:ln w="12700">
            <a:miter lim="400000"/>
          </a:ln>
        </p:spPr>
      </p:pic>
      <p:pic>
        <p:nvPicPr>
          <p:cNvPr id="1033" name="droppedImage.pdf" descr="droppedImage.pdf"/>
          <p:cNvPicPr>
            <a:picLocks noChangeAspect="1"/>
          </p:cNvPicPr>
          <p:nvPr/>
        </p:nvPicPr>
        <p:blipFill>
          <a:blip r:embed="rId4">
            <a:extLst/>
          </a:blip>
          <a:srcRect l="27811" t="13432" r="43278" b="23880"/>
          <a:stretch>
            <a:fillRect/>
          </a:stretch>
        </p:blipFill>
        <p:spPr>
          <a:xfrm>
            <a:off x="13278642" y="2533650"/>
            <a:ext cx="2151868" cy="16002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Further reading"/>
          <p:cNvSpPr txBox="1"/>
          <p:nvPr>
            <p:ph type="title"/>
          </p:nvPr>
        </p:nvSpPr>
        <p:spPr>
          <a:prstGeom prst="rect">
            <a:avLst/>
          </a:prstGeom>
        </p:spPr>
        <p:txBody>
          <a:bodyPr/>
          <a:lstStyle/>
          <a:p>
            <a:pPr/>
            <a:r>
              <a:t>Further reading</a:t>
            </a:r>
          </a:p>
        </p:txBody>
      </p:sp>
      <p:sp>
        <p:nvSpPr>
          <p:cNvPr id="1038" name="Visualization Analysis and Design. Munzner.  AK Peters Visualization Series, CRC Press, Nov 2014.…"/>
          <p:cNvSpPr txBox="1"/>
          <p:nvPr>
            <p:ph type="body" idx="1"/>
          </p:nvPr>
        </p:nvSpPr>
        <p:spPr>
          <a:xfrm>
            <a:off x="419100" y="1104900"/>
            <a:ext cx="15849600" cy="5945667"/>
          </a:xfrm>
          <a:prstGeom prst="rect">
            <a:avLst/>
          </a:prstGeom>
        </p:spPr>
        <p:txBody>
          <a:bodyPr>
            <a:normAutofit fontScale="100000" lnSpcReduction="0"/>
          </a:bodyPr>
          <a:lstStyle/>
          <a:p>
            <a:pPr marL="264032" indent="-264032" defTabSz="938783">
              <a:spcBef>
                <a:spcPts val="700"/>
              </a:spcBef>
              <a:defRPr sz="3080"/>
            </a:pPr>
            <a:r>
              <a:t>Visualization Analysis and Design. Munzner.  AK Peters Visualization Series, CRC Press, Nov 2014.</a:t>
            </a:r>
          </a:p>
          <a:p>
            <a:pPr lvl="1" marL="572071" indent="-220027" defTabSz="938783">
              <a:spcBef>
                <a:spcPts val="600"/>
              </a:spcBef>
              <a:defRPr i="1" sz="2618"/>
            </a:pPr>
            <a:r>
              <a:t>Chap 9: Arrange Networks and Trees</a:t>
            </a:r>
          </a:p>
          <a:p>
            <a:pPr marL="264032" indent="-264032" defTabSz="938783">
              <a:spcBef>
                <a:spcPts val="700"/>
              </a:spcBef>
              <a:defRPr sz="3080"/>
            </a:pPr>
            <a:r>
              <a:t>Visual Analysis of Large Graphs: State-of-the-Art and Future Research Challenges. von Landesberger et al. Computer Graphics Forum 30:6 (2011), 1719–1749.</a:t>
            </a:r>
          </a:p>
          <a:p>
            <a:pPr marL="264032" indent="-264032" defTabSz="938783">
              <a:spcBef>
                <a:spcPts val="700"/>
              </a:spcBef>
              <a:defRPr sz="3080"/>
            </a:pPr>
            <a:r>
              <a:t>Simple Algorithms for Network Visualization: A Tutorial. McGuffin. Tsinghua Science and Technology (Special Issue on Visualization and Computer Graphics) 17:4 (2012), 383–398.</a:t>
            </a:r>
          </a:p>
          <a:p>
            <a:pPr marL="264032" indent="-264032" defTabSz="938783">
              <a:spcBef>
                <a:spcPts val="700"/>
              </a:spcBef>
              <a:defRPr sz="3080"/>
            </a:pPr>
            <a:r>
              <a:t>Drawing on Physical Analogies. Brandes. In Drawing Graphs: Methods and Models, LNCS Tutorial, 2025, edited by M. Kaufmann and D. Wagner, LNCS Tutorial, 2025, pp. 71–86. Springer-Verlag, 2001.</a:t>
            </a:r>
          </a:p>
          <a:p>
            <a:pPr marL="264032" indent="-264032" defTabSz="938783">
              <a:spcBef>
                <a:spcPts val="700"/>
              </a:spcBef>
              <a:defRPr sz="3080"/>
            </a:pPr>
            <a:r>
              <a:rPr>
                <a:hlinkClick r:id="rId2" invalidUrl="" action="" tgtFrame="" tooltip="" history="1" highlightClick="0" endSnd="0"/>
              </a:rPr>
              <a:t>http://www.treevis.net</a:t>
            </a:r>
            <a:r>
              <a:t> Treevis.net: A Tree Visualization Reference. Schulz. IEEE Computer Graphics and Applications 31:6 (2011), 11–15.</a:t>
            </a:r>
          </a:p>
          <a:p>
            <a:pPr marL="264032" indent="-264032" defTabSz="938783">
              <a:spcBef>
                <a:spcPts val="700"/>
              </a:spcBef>
              <a:defRPr sz="3080"/>
            </a:pPr>
            <a:r>
              <a:t>Perceptual Guidelines for Creating Rectangular Treemaps. Kong, Heer, and Agrawala.  IEEE Trans. Visualization and Computer Graphics (Proc. InfoVis) 16:6 (2010), 990–998.</a:t>
            </a:r>
          </a:p>
        </p:txBody>
      </p:sp>
      <p:sp>
        <p:nvSpPr>
          <p:cNvPr id="103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Why represent all the data?"/>
          <p:cNvSpPr txBox="1"/>
          <p:nvPr>
            <p:ph type="title"/>
          </p:nvPr>
        </p:nvSpPr>
        <p:spPr>
          <a:prstGeom prst="rect">
            <a:avLst/>
          </a:prstGeom>
        </p:spPr>
        <p:txBody>
          <a:bodyPr/>
          <a:lstStyle/>
          <a:p>
            <a:pPr/>
            <a:r>
              <a:t>Why represent all the data?</a:t>
            </a:r>
          </a:p>
        </p:txBody>
      </p:sp>
      <p:sp>
        <p:nvSpPr>
          <p:cNvPr id="189" name="summaries lose information, details matter…"/>
          <p:cNvSpPr txBox="1"/>
          <p:nvPr>
            <p:ph type="body" sz="half" idx="1"/>
          </p:nvPr>
        </p:nvSpPr>
        <p:spPr>
          <a:xfrm>
            <a:off x="419100" y="2235200"/>
            <a:ext cx="15849600" cy="2054398"/>
          </a:xfrm>
          <a:prstGeom prst="rect">
            <a:avLst/>
          </a:prstGeom>
        </p:spPr>
        <p:txBody>
          <a:bodyPr/>
          <a:lstStyle/>
          <a:p>
            <a:pPr/>
            <a:r>
              <a:t>summaries lose information, details matter </a:t>
            </a:r>
          </a:p>
          <a:p>
            <a:pPr lvl="1"/>
            <a:r>
              <a:t>confirm expected and find unexpected patterns</a:t>
            </a:r>
          </a:p>
          <a:p>
            <a:pPr lvl="1"/>
            <a:r>
              <a:t>assess validity of statistical model</a:t>
            </a:r>
          </a:p>
        </p:txBody>
      </p:sp>
      <p:sp>
        <p:nvSpPr>
          <p:cNvPr id="1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93" name="Group"/>
          <p:cNvGrpSpPr/>
          <p:nvPr/>
        </p:nvGrpSpPr>
        <p:grpSpPr>
          <a:xfrm>
            <a:off x="10342130" y="2653017"/>
            <a:ext cx="5740401" cy="3903532"/>
            <a:chOff x="0" y="0"/>
            <a:chExt cx="5740400" cy="3903530"/>
          </a:xfrm>
        </p:grpSpPr>
        <p:graphicFrame>
          <p:nvGraphicFramePr>
            <p:cNvPr id="191" name="Table"/>
            <p:cNvGraphicFramePr/>
            <p:nvPr/>
          </p:nvGraphicFramePr>
          <p:xfrm>
            <a:off x="139700" y="855530"/>
            <a:ext cx="5257800" cy="304800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628900"/>
                  <a:gridCol w="2628900"/>
                </a:tblGrid>
                <a:tr h="501650">
                  <a:tc gridSpan="2">
                    <a:txBody>
                      <a:bodyPr/>
                      <a:lstStyle/>
                      <a:p>
                        <a:pPr algn="l" defTabSz="609600">
                          <a:tabLst>
                            <a:tab pos="1219200" algn="l"/>
                          </a:tabLst>
                          <a:defRPr b="0" sz="1800">
                            <a:solidFill>
                              <a:srgbClr val="000000"/>
                            </a:solidFill>
                          </a:defRPr>
                        </a:pPr>
                        <a:r>
                          <a:rPr b="1" sz="2800">
                            <a:uFill>
                              <a:solidFill>
                                <a:srgbClr val="000000"/>
                              </a:solidFill>
                            </a:uFill>
                            <a:latin typeface="Arial"/>
                            <a:ea typeface="Arial"/>
                            <a:cs typeface="Arial"/>
                            <a:sym typeface="Arial"/>
                          </a:rPr>
                          <a:t>Identical statistics</a:t>
                        </a:r>
                      </a:p>
                    </a:txBody>
                    <a:tcPr marL="50800" marR="50800" marT="50800" marB="50800" anchor="ctr" anchorCtr="0" horzOverflow="overflow">
                      <a:lnL w="0">
                        <a:miter lim="400000"/>
                      </a:lnL>
                      <a:lnR w="0">
                        <a:miter lim="400000"/>
                      </a:lnR>
                      <a:lnT w="0">
                        <a:miter lim="400000"/>
                      </a:lnT>
                      <a:lnB w="12700">
                        <a:solidFill>
                          <a:srgbClr val="5E5E5E"/>
                        </a:solidFill>
                      </a:lnB>
                      <a:solidFill>
                        <a:srgbClr val="D6D6D6"/>
                      </a:solidFill>
                    </a:tcPr>
                  </a:tc>
                  <a:tc hMerge="1">
                    <a:tcPr/>
                  </a:tc>
                </a:tr>
                <a:tr h="514350">
                  <a:tc>
                    <a:txBody>
                      <a:bodyPr/>
                      <a:lstStyle/>
                      <a:p>
                        <a:pPr algn="l" defTabSz="609600">
                          <a:tabLst>
                            <a:tab pos="1219200" algn="l"/>
                          </a:tabLst>
                          <a:defRPr sz="1800"/>
                        </a:pPr>
                        <a:r>
                          <a:rPr sz="2800">
                            <a:uFill>
                              <a:solidFill>
                                <a:srgbClr val="000000"/>
                              </a:solidFill>
                            </a:uFill>
                            <a:latin typeface="Arial"/>
                            <a:ea typeface="Arial"/>
                            <a:cs typeface="Arial"/>
                            <a:sym typeface="Arial"/>
                          </a:rPr>
                          <a:t>x mean</a:t>
                        </a:r>
                      </a:p>
                    </a:txBody>
                    <a:tcPr marL="50800" marR="50800" marT="50800" marB="50800" anchor="ctr" anchorCtr="0" horzOverflow="overflow">
                      <a:lnL w="0">
                        <a:miter lim="400000"/>
                      </a:lnL>
                      <a:lnR w="12700">
                        <a:solidFill>
                          <a:srgbClr val="5E5E5E"/>
                        </a:solidFill>
                      </a:lnR>
                      <a:lnT w="12700">
                        <a:solidFill>
                          <a:srgbClr val="5E5E5E"/>
                        </a:solidFill>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9</a:t>
                        </a:r>
                      </a:p>
                    </a:txBody>
                    <a:tcPr marL="50800" marR="50800" marT="50800" marB="50800" anchor="ctr" anchorCtr="0" horzOverflow="overflow">
                      <a:lnL w="12700">
                        <a:solidFill>
                          <a:srgbClr val="5E5E5E"/>
                        </a:solidFill>
                      </a:lnL>
                      <a:lnR w="0">
                        <a:miter lim="400000"/>
                      </a:lnR>
                      <a:lnT w="12700">
                        <a:solidFill>
                          <a:srgbClr val="5E5E5E"/>
                        </a:solidFill>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10</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mean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3.75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x/y correlation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0.816</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bl>
            </a:graphicData>
          </a:graphic>
        </p:graphicFrame>
        <p:sp>
          <p:nvSpPr>
            <p:cNvPr id="192" name="Anscombe’s Quartet"/>
            <p:cNvSpPr txBox="1"/>
            <p:nvPr/>
          </p:nvSpPr>
          <p:spPr>
            <a:xfrm>
              <a:off x="0" y="0"/>
              <a:ext cx="574040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2" indent="0" algn="l" defTabSz="1219200">
                <a:defRPr b="1" sz="3400">
                  <a:uFill>
                    <a:solidFill>
                      <a:srgbClr val="000000"/>
                    </a:solidFill>
                  </a:uFill>
                </a:defRPr>
              </a:pPr>
              <a:r>
                <a:t> Anscombe’s Quartet</a:t>
              </a:r>
            </a:p>
          </p:txBody>
        </p:sp>
      </p:grpSp>
      <p:pic>
        <p:nvPicPr>
          <p:cNvPr id="194" name="fig1.3.pdf" descr="fig1.3.pdf"/>
          <p:cNvPicPr>
            <a:picLocks noChangeAspect="1"/>
          </p:cNvPicPr>
          <p:nvPr/>
        </p:nvPicPr>
        <p:blipFill>
          <a:blip r:embed="rId2">
            <a:extLst/>
          </a:blip>
          <a:srcRect l="0" t="50980" r="0" b="0"/>
          <a:stretch>
            <a:fillRect/>
          </a:stretch>
        </p:blipFill>
        <p:spPr>
          <a:xfrm>
            <a:off x="535104" y="4232304"/>
            <a:ext cx="7045629" cy="5032602"/>
          </a:xfrm>
          <a:prstGeom prst="rect">
            <a:avLst/>
          </a:prstGeom>
          <a:ln w="12700">
            <a:miter lim="400000"/>
          </a:ln>
        </p:spPr>
      </p:pic>
      <p:sp>
        <p:nvSpPr>
          <p:cNvPr id="195"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96" name="Rectangle Rectangle" descr="Rectangle Rectangle"/>
          <p:cNvPicPr>
            <a:picLocks noChangeAspect="0"/>
          </p:cNvPicPr>
          <p:nvPr/>
        </p:nvPicPr>
        <p:blipFill>
          <a:blip r:embed="rId3">
            <a:extLst/>
          </a:blip>
          <a:stretch>
            <a:fillRect/>
          </a:stretch>
        </p:blipFill>
        <p:spPr>
          <a:xfrm>
            <a:off x="9639300" y="1079500"/>
            <a:ext cx="5257800" cy="812800"/>
          </a:xfrm>
          <a:prstGeom prst="rect">
            <a:avLst/>
          </a:prstGeom>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1"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1042"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r>
              <a:t> </a:t>
            </a:r>
          </a:p>
          <a:p>
            <a:pPr lvl="1">
              <a:spcBef>
                <a:spcPts val="1000"/>
              </a:spcBef>
            </a:pPr>
            <a:r>
              <a:t>Analysis:  What, Why, How</a:t>
            </a:r>
          </a:p>
          <a:p>
            <a:pPr lvl="1">
              <a:spcBef>
                <a:spcPts val="1000"/>
              </a:spcBef>
            </a:pPr>
            <a:r>
              <a:t>Marks and Channels</a:t>
            </a:r>
          </a:p>
          <a:p>
            <a:pPr lvl="1">
              <a:buClr>
                <a:srgbClr val="000000"/>
              </a:buClr>
            </a:pPr>
            <a:r>
              <a:t>Arrange Tables</a:t>
            </a:r>
          </a:p>
          <a:p>
            <a:pPr lvl="1">
              <a:buClr>
                <a:srgbClr val="000000"/>
              </a:buClr>
            </a:pPr>
            <a:r>
              <a:t>Arrange Spatial Data </a:t>
            </a: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a:t>
            </a:r>
          </a:p>
          <a:p>
            <a:pPr lvl="1">
              <a:buClr>
                <a:srgbClr val="000000"/>
              </a:buClr>
            </a:pPr>
            <a:r>
              <a:t>Arrange Networks and Trees</a:t>
            </a:r>
          </a:p>
          <a:p>
            <a:pPr lvl="1">
              <a:buClr>
                <a:srgbClr val="000000"/>
              </a:buClr>
              <a:defRPr>
                <a:solidFill>
                  <a:srgbClr val="FF2600"/>
                </a:solidFill>
              </a:defRPr>
            </a:pPr>
            <a:r>
              <a:t>Map Color and Other Channels</a:t>
            </a:r>
          </a:p>
          <a:p>
            <a:pPr lvl="1">
              <a:buClr>
                <a:srgbClr val="000000"/>
              </a:buClr>
            </a:pPr>
            <a:r>
              <a:t>Manipulate: Change, Select, Navigate</a:t>
            </a:r>
          </a:p>
          <a:p>
            <a:pPr lvl="1" marL="703580" indent="-259080"/>
            <a:r>
              <a:t>Facet: Juxtapose, Partition, Superimpose</a:t>
            </a:r>
          </a:p>
          <a:p>
            <a:pPr lvl="1" marL="703580" indent="-259080"/>
            <a:r>
              <a:t>Reduce: Filter, Aggregate</a:t>
            </a:r>
          </a:p>
        </p:txBody>
      </p:sp>
      <p:sp>
        <p:nvSpPr>
          <p:cNvPr id="104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44"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1045"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Idiom design choices: First half"/>
          <p:cNvSpPr txBox="1"/>
          <p:nvPr>
            <p:ph type="title"/>
          </p:nvPr>
        </p:nvSpPr>
        <p:spPr>
          <a:prstGeom prst="rect">
            <a:avLst/>
          </a:prstGeom>
        </p:spPr>
        <p:txBody>
          <a:bodyPr/>
          <a:lstStyle/>
          <a:p>
            <a:pPr/>
            <a:r>
              <a:t>Idiom design choices: First half</a:t>
            </a:r>
          </a:p>
        </p:txBody>
      </p:sp>
      <p:sp>
        <p:nvSpPr>
          <p:cNvPr id="104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9" name="fig3.7.pdf" descr="fig3.7.pdf"/>
          <p:cNvPicPr>
            <a:picLocks noChangeAspect="1"/>
          </p:cNvPicPr>
          <p:nvPr/>
        </p:nvPicPr>
        <p:blipFill>
          <a:blip r:embed="rId2">
            <a:extLst/>
          </a:blip>
          <a:srcRect l="81785" t="78722" r="0" b="455"/>
          <a:stretch>
            <a:fillRect/>
          </a:stretch>
        </p:blipFill>
        <p:spPr>
          <a:xfrm>
            <a:off x="-81087" y="6180210"/>
            <a:ext cx="2819708" cy="2882901"/>
          </a:xfrm>
          <a:prstGeom prst="rect">
            <a:avLst/>
          </a:prstGeom>
          <a:ln w="12700">
            <a:miter lim="400000"/>
          </a:ln>
        </p:spPr>
      </p:pic>
      <p:sp>
        <p:nvSpPr>
          <p:cNvPr id="1050" name="Line"/>
          <p:cNvSpPr/>
          <p:nvPr/>
        </p:nvSpPr>
        <p:spPr>
          <a:xfrm flipV="1">
            <a:off x="8025173" y="1602480"/>
            <a:ext cx="5291590" cy="42"/>
          </a:xfrm>
          <a:prstGeom prst="line">
            <a:avLst/>
          </a:prstGeom>
          <a:ln w="31750">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1051" name="fig3.7.pdf" descr="fig3.7.pdf"/>
          <p:cNvPicPr>
            <a:picLocks noChangeAspect="1"/>
          </p:cNvPicPr>
          <p:nvPr/>
        </p:nvPicPr>
        <p:blipFill>
          <a:blip r:embed="rId3">
            <a:extLst/>
          </a:blip>
          <a:srcRect l="0" t="4527" r="63679" b="51620"/>
          <a:stretch>
            <a:fillRect/>
          </a:stretch>
        </p:blipFill>
        <p:spPr>
          <a:xfrm>
            <a:off x="1959071" y="966992"/>
            <a:ext cx="6075618" cy="6775113"/>
          </a:xfrm>
          <a:prstGeom prst="rect">
            <a:avLst/>
          </a:prstGeom>
          <a:ln w="12700">
            <a:miter lim="400000"/>
          </a:ln>
        </p:spPr>
      </p:pic>
      <p:pic>
        <p:nvPicPr>
          <p:cNvPr id="1052" name="fig3.7.pdf" descr="fig3.7.pdf"/>
          <p:cNvPicPr>
            <a:picLocks noChangeAspect="1"/>
          </p:cNvPicPr>
          <p:nvPr/>
        </p:nvPicPr>
        <p:blipFill>
          <a:blip r:embed="rId4">
            <a:extLst/>
          </a:blip>
          <a:srcRect l="0" t="46171" r="59430" b="0"/>
          <a:stretch>
            <a:fillRect/>
          </a:stretch>
        </p:blipFill>
        <p:spPr>
          <a:xfrm>
            <a:off x="7624157" y="1414501"/>
            <a:ext cx="6093621" cy="7411332"/>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Decomposing color"/>
          <p:cNvSpPr txBox="1"/>
          <p:nvPr>
            <p:ph type="title"/>
          </p:nvPr>
        </p:nvSpPr>
        <p:spPr>
          <a:prstGeom prst="rect">
            <a:avLst/>
          </a:prstGeom>
        </p:spPr>
        <p:txBody>
          <a:bodyPr/>
          <a:lstStyle/>
          <a:p>
            <a:pPr/>
            <a:r>
              <a:t>Decomposing color</a:t>
            </a:r>
          </a:p>
        </p:txBody>
      </p:sp>
      <p:sp>
        <p:nvSpPr>
          <p:cNvPr id="1055" name="first rule of color: do not talk about color!…"/>
          <p:cNvSpPr txBox="1"/>
          <p:nvPr>
            <p:ph type="body" idx="1"/>
          </p:nvPr>
        </p:nvSpPr>
        <p:spPr>
          <a:xfrm>
            <a:off x="419100" y="1104900"/>
            <a:ext cx="13125089" cy="8039100"/>
          </a:xfrm>
          <a:prstGeom prst="rect">
            <a:avLst/>
          </a:prstGeom>
        </p:spPr>
        <p:txBody>
          <a:bodyPr/>
          <a:lstStyle/>
          <a:p>
            <a:pPr/>
            <a:r>
              <a:t>first rule of color: do not talk about color!</a:t>
            </a:r>
          </a:p>
          <a:p>
            <a:pPr lvl="1"/>
            <a:r>
              <a:t>color is confusing if treated as monolithic</a:t>
            </a:r>
          </a:p>
        </p:txBody>
      </p:sp>
      <p:sp>
        <p:nvSpPr>
          <p:cNvPr id="105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Decomposing color"/>
          <p:cNvSpPr txBox="1"/>
          <p:nvPr>
            <p:ph type="title"/>
          </p:nvPr>
        </p:nvSpPr>
        <p:spPr>
          <a:prstGeom prst="rect">
            <a:avLst/>
          </a:prstGeom>
        </p:spPr>
        <p:txBody>
          <a:bodyPr/>
          <a:lstStyle/>
          <a:p>
            <a:pPr/>
            <a:r>
              <a:t>Decomposing color</a:t>
            </a:r>
          </a:p>
        </p:txBody>
      </p:sp>
      <p:sp>
        <p:nvSpPr>
          <p:cNvPr id="1059" name="first rule of color: do not talk about color!…"/>
          <p:cNvSpPr txBox="1"/>
          <p:nvPr>
            <p:ph type="body" idx="1"/>
          </p:nvPr>
        </p:nvSpPr>
        <p:spPr>
          <a:xfrm>
            <a:off x="419100" y="1104900"/>
            <a:ext cx="13125089" cy="8039100"/>
          </a:xfrm>
          <a:prstGeom prst="rect">
            <a:avLst/>
          </a:prstGeom>
        </p:spPr>
        <p:txBody>
          <a:bodyPr/>
          <a:lstStyle/>
          <a:p>
            <a:pPr/>
            <a:r>
              <a:t>first rule of color: do not talk about color!</a:t>
            </a:r>
          </a:p>
          <a:p>
            <a:pPr lvl="1"/>
            <a:r>
              <a:t>color is confusing if treated as monolithic</a:t>
            </a:r>
          </a:p>
          <a:p>
            <a:pPr lvl="1"/>
          </a:p>
          <a:p>
            <a:pPr/>
            <a:r>
              <a:t>decompose into three channels</a:t>
            </a:r>
          </a:p>
        </p:txBody>
      </p:sp>
      <p:sp>
        <p:nvSpPr>
          <p:cNvPr id="106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1" name="fig10.5.pdf" descr="fig10.5.pdf"/>
          <p:cNvPicPr>
            <a:picLocks noChangeAspect="1"/>
          </p:cNvPicPr>
          <p:nvPr/>
        </p:nvPicPr>
        <p:blipFill>
          <a:blip r:embed="rId2">
            <a:extLst/>
          </a:blip>
          <a:srcRect l="36313" t="0" r="0" b="0"/>
          <a:stretch>
            <a:fillRect/>
          </a:stretch>
        </p:blipFill>
        <p:spPr>
          <a:xfrm>
            <a:off x="10108802" y="3600450"/>
            <a:ext cx="5931351" cy="2540004"/>
          </a:xfrm>
          <a:prstGeom prst="rect">
            <a:avLst/>
          </a:prstGeom>
          <a:ln w="12700">
            <a:miter lim="400000"/>
          </a:ln>
        </p:spPr>
      </p:pic>
      <p:pic>
        <p:nvPicPr>
          <p:cNvPr id="1062" name="fig10.5.pdf" descr="fig10.5.pdf"/>
          <p:cNvPicPr>
            <a:picLocks noChangeAspect="1"/>
          </p:cNvPicPr>
          <p:nvPr/>
        </p:nvPicPr>
        <p:blipFill>
          <a:blip r:embed="rId2">
            <a:extLst/>
          </a:blip>
          <a:srcRect l="0" t="0" r="82931" b="4584"/>
          <a:stretch>
            <a:fillRect/>
          </a:stretch>
        </p:blipFill>
        <p:spPr>
          <a:xfrm>
            <a:off x="8518955" y="3600450"/>
            <a:ext cx="1589679" cy="2423568"/>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Decomposing color"/>
          <p:cNvSpPr txBox="1"/>
          <p:nvPr>
            <p:ph type="title"/>
          </p:nvPr>
        </p:nvSpPr>
        <p:spPr>
          <a:prstGeom prst="rect">
            <a:avLst/>
          </a:prstGeom>
        </p:spPr>
        <p:txBody>
          <a:bodyPr/>
          <a:lstStyle/>
          <a:p>
            <a:pPr/>
            <a:r>
              <a:t>Decomposing color</a:t>
            </a:r>
          </a:p>
        </p:txBody>
      </p:sp>
      <p:sp>
        <p:nvSpPr>
          <p:cNvPr id="1065" name="first rule of color: do not talk about color!…"/>
          <p:cNvSpPr txBox="1"/>
          <p:nvPr>
            <p:ph type="body" idx="1"/>
          </p:nvPr>
        </p:nvSpPr>
        <p:spPr>
          <a:xfrm>
            <a:off x="419100" y="1104900"/>
            <a:ext cx="13125089" cy="8039100"/>
          </a:xfrm>
          <a:prstGeom prst="rect">
            <a:avLst/>
          </a:prstGeom>
        </p:spPr>
        <p:txBody>
          <a:bodyPr/>
          <a:lstStyle/>
          <a:p>
            <a:pPr/>
            <a:r>
              <a:t>first rule of color: do not talk about color!</a:t>
            </a:r>
          </a:p>
          <a:p>
            <a:pPr lvl="1"/>
            <a:r>
              <a:t>color is confusing if treated as monolithic</a:t>
            </a:r>
          </a:p>
          <a:p>
            <a:pPr lvl="1"/>
          </a:p>
          <a:p>
            <a:pPr/>
            <a:r>
              <a:t>decompose into three channels</a:t>
            </a:r>
          </a:p>
          <a:p>
            <a:pPr lvl="1"/>
            <a:r>
              <a:t>ordered can show magnitude</a:t>
            </a:r>
          </a:p>
          <a:p>
            <a:pPr lvl="2"/>
            <a:r>
              <a:t>luminance</a:t>
            </a:r>
          </a:p>
          <a:p>
            <a:pPr lvl="2"/>
            <a:r>
              <a:t>saturation </a:t>
            </a:r>
          </a:p>
          <a:p>
            <a:pPr lvl="1"/>
            <a:r>
              <a:t>categorical can show identity</a:t>
            </a:r>
          </a:p>
          <a:p>
            <a:pPr lvl="2"/>
            <a:r>
              <a:t>hue</a:t>
            </a:r>
          </a:p>
        </p:txBody>
      </p:sp>
      <p:sp>
        <p:nvSpPr>
          <p:cNvPr id="106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7" name="fig10.5.pdf" descr="fig10.5.pdf"/>
          <p:cNvPicPr>
            <a:picLocks noChangeAspect="1"/>
          </p:cNvPicPr>
          <p:nvPr/>
        </p:nvPicPr>
        <p:blipFill>
          <a:blip r:embed="rId2">
            <a:extLst/>
          </a:blip>
          <a:srcRect l="36313" t="0" r="0" b="0"/>
          <a:stretch>
            <a:fillRect/>
          </a:stretch>
        </p:blipFill>
        <p:spPr>
          <a:xfrm>
            <a:off x="10108802" y="3600450"/>
            <a:ext cx="5931351" cy="2540004"/>
          </a:xfrm>
          <a:prstGeom prst="rect">
            <a:avLst/>
          </a:prstGeom>
          <a:ln w="12700">
            <a:miter lim="400000"/>
          </a:ln>
        </p:spPr>
      </p:pic>
      <p:pic>
        <p:nvPicPr>
          <p:cNvPr id="1068" name="fig10.5.pdf" descr="fig10.5.pdf"/>
          <p:cNvPicPr>
            <a:picLocks noChangeAspect="1"/>
          </p:cNvPicPr>
          <p:nvPr/>
        </p:nvPicPr>
        <p:blipFill>
          <a:blip r:embed="rId2">
            <a:extLst/>
          </a:blip>
          <a:srcRect l="0" t="0" r="82931" b="4584"/>
          <a:stretch>
            <a:fillRect/>
          </a:stretch>
        </p:blipFill>
        <p:spPr>
          <a:xfrm>
            <a:off x="8518955" y="3600450"/>
            <a:ext cx="1589679" cy="2423568"/>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Decomposing color"/>
          <p:cNvSpPr txBox="1"/>
          <p:nvPr>
            <p:ph type="title"/>
          </p:nvPr>
        </p:nvSpPr>
        <p:spPr>
          <a:prstGeom prst="rect">
            <a:avLst/>
          </a:prstGeom>
        </p:spPr>
        <p:txBody>
          <a:bodyPr/>
          <a:lstStyle/>
          <a:p>
            <a:pPr/>
            <a:r>
              <a:t>Decomposing color</a:t>
            </a:r>
          </a:p>
        </p:txBody>
      </p:sp>
      <p:sp>
        <p:nvSpPr>
          <p:cNvPr id="1071" name="first rule of color: do not talk about color!…"/>
          <p:cNvSpPr txBox="1"/>
          <p:nvPr>
            <p:ph type="body" idx="1"/>
          </p:nvPr>
        </p:nvSpPr>
        <p:spPr>
          <a:xfrm>
            <a:off x="419100" y="1104900"/>
            <a:ext cx="13125089" cy="8039100"/>
          </a:xfrm>
          <a:prstGeom prst="rect">
            <a:avLst/>
          </a:prstGeom>
        </p:spPr>
        <p:txBody>
          <a:bodyPr/>
          <a:lstStyle/>
          <a:p>
            <a:pPr/>
            <a:r>
              <a:t>first rule of color: do not talk about color!</a:t>
            </a:r>
          </a:p>
          <a:p>
            <a:pPr lvl="1"/>
            <a:r>
              <a:t>color is confusing if treated as monolithic</a:t>
            </a:r>
          </a:p>
          <a:p>
            <a:pPr lvl="1"/>
          </a:p>
          <a:p>
            <a:pPr/>
            <a:r>
              <a:t>decompose into three channels</a:t>
            </a:r>
          </a:p>
          <a:p>
            <a:pPr lvl="1"/>
            <a:r>
              <a:t>ordered can show magnitude</a:t>
            </a:r>
          </a:p>
          <a:p>
            <a:pPr lvl="2"/>
            <a:r>
              <a:t>luminance</a:t>
            </a:r>
          </a:p>
          <a:p>
            <a:pPr lvl="2"/>
            <a:r>
              <a:t>saturation </a:t>
            </a:r>
          </a:p>
          <a:p>
            <a:pPr lvl="1"/>
            <a:r>
              <a:t>categorical can show identity</a:t>
            </a:r>
          </a:p>
          <a:p>
            <a:pPr lvl="2"/>
            <a:r>
              <a:t>hue</a:t>
            </a:r>
          </a:p>
          <a:p>
            <a:pPr lvl="2"/>
          </a:p>
          <a:p>
            <a:pPr/>
            <a:r>
              <a:t>perceptual colorspace, in contrast to three channels of RGB</a:t>
            </a:r>
          </a:p>
        </p:txBody>
      </p:sp>
      <p:sp>
        <p:nvSpPr>
          <p:cNvPr id="107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3" name="fig10.5.pdf" descr="fig10.5.pdf"/>
          <p:cNvPicPr>
            <a:picLocks noChangeAspect="1"/>
          </p:cNvPicPr>
          <p:nvPr/>
        </p:nvPicPr>
        <p:blipFill>
          <a:blip r:embed="rId2">
            <a:extLst/>
          </a:blip>
          <a:srcRect l="36313" t="0" r="0" b="0"/>
          <a:stretch>
            <a:fillRect/>
          </a:stretch>
        </p:blipFill>
        <p:spPr>
          <a:xfrm>
            <a:off x="10108802" y="3600450"/>
            <a:ext cx="5931351" cy="2540004"/>
          </a:xfrm>
          <a:prstGeom prst="rect">
            <a:avLst/>
          </a:prstGeom>
          <a:ln w="12700">
            <a:miter lim="400000"/>
          </a:ln>
        </p:spPr>
      </p:pic>
      <p:pic>
        <p:nvPicPr>
          <p:cNvPr id="1074" name="fig10.5.pdf" descr="fig10.5.pdf"/>
          <p:cNvPicPr>
            <a:picLocks noChangeAspect="1"/>
          </p:cNvPicPr>
          <p:nvPr/>
        </p:nvPicPr>
        <p:blipFill>
          <a:blip r:embed="rId2">
            <a:extLst/>
          </a:blip>
          <a:srcRect l="0" t="0" r="82931" b="4584"/>
          <a:stretch>
            <a:fillRect/>
          </a:stretch>
        </p:blipFill>
        <p:spPr>
          <a:xfrm>
            <a:off x="8518955" y="3600450"/>
            <a:ext cx="1589679" cy="2423568"/>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Decomposing color"/>
          <p:cNvSpPr txBox="1"/>
          <p:nvPr>
            <p:ph type="title"/>
          </p:nvPr>
        </p:nvSpPr>
        <p:spPr>
          <a:prstGeom prst="rect">
            <a:avLst/>
          </a:prstGeom>
        </p:spPr>
        <p:txBody>
          <a:bodyPr/>
          <a:lstStyle/>
          <a:p>
            <a:pPr/>
            <a:r>
              <a:t>Decomposing color</a:t>
            </a:r>
          </a:p>
        </p:txBody>
      </p:sp>
      <p:sp>
        <p:nvSpPr>
          <p:cNvPr id="1077" name="first rule of color: do not talk about color!…"/>
          <p:cNvSpPr txBox="1"/>
          <p:nvPr>
            <p:ph type="body" idx="1"/>
          </p:nvPr>
        </p:nvSpPr>
        <p:spPr>
          <a:xfrm>
            <a:off x="419100" y="1104900"/>
            <a:ext cx="13125089" cy="8039100"/>
          </a:xfrm>
          <a:prstGeom prst="rect">
            <a:avLst/>
          </a:prstGeom>
        </p:spPr>
        <p:txBody>
          <a:bodyPr/>
          <a:lstStyle/>
          <a:p>
            <a:pPr/>
            <a:r>
              <a:t>first rule of color: do not talk about color!</a:t>
            </a:r>
          </a:p>
          <a:p>
            <a:pPr lvl="1"/>
            <a:r>
              <a:t>color is confusing if treated as monolithic</a:t>
            </a:r>
          </a:p>
          <a:p>
            <a:pPr lvl="1"/>
          </a:p>
          <a:p>
            <a:pPr/>
            <a:r>
              <a:t>decompose into three channels</a:t>
            </a:r>
          </a:p>
          <a:p>
            <a:pPr lvl="1"/>
            <a:r>
              <a:t>ordered can show magnitude</a:t>
            </a:r>
          </a:p>
          <a:p>
            <a:pPr lvl="2"/>
            <a:r>
              <a:t>luminance</a:t>
            </a:r>
          </a:p>
          <a:p>
            <a:pPr lvl="2"/>
            <a:r>
              <a:t>saturation </a:t>
            </a:r>
          </a:p>
          <a:p>
            <a:pPr lvl="1"/>
            <a:r>
              <a:t>categorical can show identity</a:t>
            </a:r>
          </a:p>
          <a:p>
            <a:pPr lvl="2"/>
            <a:r>
              <a:t>hue</a:t>
            </a:r>
          </a:p>
          <a:p>
            <a:pPr lvl="2"/>
          </a:p>
          <a:p>
            <a:pPr/>
            <a:r>
              <a:t>perceptual colorspace, in contrast to three channels of RGB</a:t>
            </a:r>
          </a:p>
        </p:txBody>
      </p:sp>
      <p:sp>
        <p:nvSpPr>
          <p:cNvPr id="10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9" name="fig10.5.pdf" descr="fig10.5.pdf"/>
          <p:cNvPicPr>
            <a:picLocks noChangeAspect="1"/>
          </p:cNvPicPr>
          <p:nvPr/>
        </p:nvPicPr>
        <p:blipFill>
          <a:blip r:embed="rId2">
            <a:extLst/>
          </a:blip>
          <a:srcRect l="36313" t="0" r="0" b="0"/>
          <a:stretch>
            <a:fillRect/>
          </a:stretch>
        </p:blipFill>
        <p:spPr>
          <a:xfrm>
            <a:off x="10108802" y="3600450"/>
            <a:ext cx="5931351" cy="2540004"/>
          </a:xfrm>
          <a:prstGeom prst="rect">
            <a:avLst/>
          </a:prstGeom>
          <a:ln w="12700">
            <a:miter lim="400000"/>
          </a:ln>
        </p:spPr>
      </p:pic>
      <p:pic>
        <p:nvPicPr>
          <p:cNvPr id="1080" name="fig10.5.pdf" descr="fig10.5.pdf"/>
          <p:cNvPicPr>
            <a:picLocks noChangeAspect="1"/>
          </p:cNvPicPr>
          <p:nvPr/>
        </p:nvPicPr>
        <p:blipFill>
          <a:blip r:embed="rId2">
            <a:extLst/>
          </a:blip>
          <a:srcRect l="0" t="0" r="82931" b="4584"/>
          <a:stretch>
            <a:fillRect/>
          </a:stretch>
        </p:blipFill>
        <p:spPr>
          <a:xfrm>
            <a:off x="8518955" y="3600450"/>
            <a:ext cx="1589679" cy="2423568"/>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Luminance"/>
          <p:cNvSpPr txBox="1"/>
          <p:nvPr>
            <p:ph type="title"/>
          </p:nvPr>
        </p:nvSpPr>
        <p:spPr>
          <a:prstGeom prst="rect">
            <a:avLst/>
          </a:prstGeom>
        </p:spPr>
        <p:txBody>
          <a:bodyPr/>
          <a:lstStyle/>
          <a:p>
            <a:pPr/>
            <a:r>
              <a:t>Luminance</a:t>
            </a:r>
          </a:p>
        </p:txBody>
      </p:sp>
      <p:sp>
        <p:nvSpPr>
          <p:cNvPr id="1083" name="need luminance for edge detection…"/>
          <p:cNvSpPr txBox="1"/>
          <p:nvPr>
            <p:ph type="body" sz="half" idx="1"/>
          </p:nvPr>
        </p:nvSpPr>
        <p:spPr>
          <a:xfrm>
            <a:off x="419100" y="1104900"/>
            <a:ext cx="7964088" cy="5079895"/>
          </a:xfrm>
          <a:prstGeom prst="rect">
            <a:avLst/>
          </a:prstGeom>
        </p:spPr>
        <p:txBody>
          <a:bodyPr/>
          <a:lstStyle/>
          <a:p>
            <a:pPr/>
            <a:r>
              <a:t>need luminance for edge detection</a:t>
            </a:r>
          </a:p>
          <a:p>
            <a:pPr lvl="1"/>
            <a:r>
              <a:t>fine-grained detail only visible through luminance contrast</a:t>
            </a:r>
          </a:p>
          <a:p>
            <a:pPr lvl="1"/>
            <a:r>
              <a:t>legible text requires luminance contrast!</a:t>
            </a:r>
          </a:p>
        </p:txBody>
      </p:sp>
      <p:sp>
        <p:nvSpPr>
          <p:cNvPr id="108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94" name="Group"/>
          <p:cNvGrpSpPr/>
          <p:nvPr/>
        </p:nvGrpSpPr>
        <p:grpSpPr>
          <a:xfrm>
            <a:off x="8766997" y="240151"/>
            <a:ext cx="7401896" cy="6319927"/>
            <a:chOff x="0" y="0"/>
            <a:chExt cx="7401894" cy="6319925"/>
          </a:xfrm>
        </p:grpSpPr>
        <p:pic>
          <p:nvPicPr>
            <p:cNvPr id="1085" name="image18.jpg" descr="image18.jpg"/>
            <p:cNvPicPr>
              <a:picLocks noChangeAspect="1"/>
            </p:cNvPicPr>
            <p:nvPr/>
          </p:nvPicPr>
          <p:blipFill>
            <a:blip r:embed="rId2">
              <a:extLst/>
            </a:blip>
            <a:stretch>
              <a:fillRect/>
            </a:stretch>
          </p:blipFill>
          <p:spPr>
            <a:xfrm>
              <a:off x="1854255" y="0"/>
              <a:ext cx="3302001" cy="2463800"/>
            </a:xfrm>
            <a:prstGeom prst="rect">
              <a:avLst/>
            </a:prstGeom>
            <a:ln w="12700" cap="flat">
              <a:noFill/>
              <a:round/>
            </a:ln>
            <a:effectLst/>
          </p:spPr>
        </p:pic>
        <p:grpSp>
          <p:nvGrpSpPr>
            <p:cNvPr id="1088" name="Group"/>
            <p:cNvGrpSpPr/>
            <p:nvPr/>
          </p:nvGrpSpPr>
          <p:grpSpPr>
            <a:xfrm>
              <a:off x="0" y="3389094"/>
              <a:ext cx="3352800" cy="2930831"/>
              <a:chOff x="0" y="0"/>
              <a:chExt cx="3352800" cy="2930829"/>
            </a:xfrm>
          </p:grpSpPr>
          <p:sp>
            <p:nvSpPr>
              <p:cNvPr id="1086" name="Luminance information"/>
              <p:cNvSpPr txBox="1"/>
              <p:nvPr/>
            </p:nvSpPr>
            <p:spPr>
              <a:xfrm>
                <a:off x="0" y="0"/>
                <a:ext cx="33528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Luminance information</a:t>
                </a:r>
              </a:p>
            </p:txBody>
          </p:sp>
          <p:pic>
            <p:nvPicPr>
              <p:cNvPr id="1087" name="image19.jpg" descr="image19.jpg"/>
              <p:cNvPicPr>
                <a:picLocks noChangeAspect="1"/>
              </p:cNvPicPr>
              <p:nvPr/>
            </p:nvPicPr>
            <p:blipFill>
              <a:blip r:embed="rId3">
                <a:extLst/>
              </a:blip>
              <a:stretch>
                <a:fillRect/>
              </a:stretch>
            </p:blipFill>
            <p:spPr>
              <a:xfrm>
                <a:off x="119" y="441939"/>
                <a:ext cx="3335627" cy="2488891"/>
              </a:xfrm>
              <a:prstGeom prst="rect">
                <a:avLst/>
              </a:prstGeom>
              <a:ln w="12700" cap="flat">
                <a:noFill/>
                <a:round/>
              </a:ln>
              <a:effectLst/>
            </p:spPr>
          </p:pic>
        </p:grpSp>
        <p:grpSp>
          <p:nvGrpSpPr>
            <p:cNvPr id="1091" name="Group"/>
            <p:cNvGrpSpPr/>
            <p:nvPr/>
          </p:nvGrpSpPr>
          <p:grpSpPr>
            <a:xfrm>
              <a:off x="4061794" y="3383343"/>
              <a:ext cx="3340101" cy="2936583"/>
              <a:chOff x="0" y="0"/>
              <a:chExt cx="3340100" cy="2936582"/>
            </a:xfrm>
          </p:grpSpPr>
          <p:sp>
            <p:nvSpPr>
              <p:cNvPr id="1089" name="Color information"/>
              <p:cNvSpPr txBox="1"/>
              <p:nvPr/>
            </p:nvSpPr>
            <p:spPr>
              <a:xfrm>
                <a:off x="0" y="0"/>
                <a:ext cx="33401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Color information</a:t>
                </a:r>
              </a:p>
            </p:txBody>
          </p:sp>
          <p:pic>
            <p:nvPicPr>
              <p:cNvPr id="1090" name="image20.png" descr="image20.png"/>
              <p:cNvPicPr>
                <a:picLocks noChangeAspect="1"/>
              </p:cNvPicPr>
              <p:nvPr/>
            </p:nvPicPr>
            <p:blipFill>
              <a:blip r:embed="rId4">
                <a:extLst/>
              </a:blip>
              <a:stretch>
                <a:fillRect/>
              </a:stretch>
            </p:blipFill>
            <p:spPr>
              <a:xfrm>
                <a:off x="2323" y="447693"/>
                <a:ext cx="3314287" cy="2488890"/>
              </a:xfrm>
              <a:prstGeom prst="rect">
                <a:avLst/>
              </a:prstGeom>
              <a:ln w="12700" cap="flat">
                <a:noFill/>
                <a:round/>
              </a:ln>
              <a:effectLst/>
            </p:spPr>
          </p:pic>
        </p:grpSp>
        <p:sp>
          <p:nvSpPr>
            <p:cNvPr id="1092" name="Line"/>
            <p:cNvSpPr/>
            <p:nvPr/>
          </p:nvSpPr>
          <p:spPr>
            <a:xfrm flipH="1">
              <a:off x="1716426" y="2636560"/>
              <a:ext cx="829734" cy="609361"/>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1093" name="Line"/>
            <p:cNvSpPr/>
            <p:nvPr/>
          </p:nvSpPr>
          <p:spPr>
            <a:xfrm>
              <a:off x="4141129" y="2617773"/>
              <a:ext cx="1015127" cy="628150"/>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sp>
        <p:nvSpPr>
          <p:cNvPr id="1095" name="[Seriously Colorful:  Advanced Color Principles &amp; Practices. Stone.Tableau Customer Conference 2014.]"/>
          <p:cNvSpPr txBox="1"/>
          <p:nvPr/>
        </p:nvSpPr>
        <p:spPr>
          <a:xfrm>
            <a:off x="7946937" y="7753350"/>
            <a:ext cx="435818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0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Luminance"/>
          <p:cNvSpPr txBox="1"/>
          <p:nvPr>
            <p:ph type="title"/>
          </p:nvPr>
        </p:nvSpPr>
        <p:spPr>
          <a:prstGeom prst="rect">
            <a:avLst/>
          </a:prstGeom>
        </p:spPr>
        <p:txBody>
          <a:bodyPr/>
          <a:lstStyle/>
          <a:p>
            <a:pPr/>
            <a:r>
              <a:t>Luminance</a:t>
            </a:r>
          </a:p>
        </p:txBody>
      </p:sp>
      <p:sp>
        <p:nvSpPr>
          <p:cNvPr id="1098" name="need luminance for edge detection…"/>
          <p:cNvSpPr txBox="1"/>
          <p:nvPr>
            <p:ph type="body" sz="half" idx="1"/>
          </p:nvPr>
        </p:nvSpPr>
        <p:spPr>
          <a:xfrm>
            <a:off x="419100" y="1104900"/>
            <a:ext cx="7964088" cy="5079895"/>
          </a:xfrm>
          <a:prstGeom prst="rect">
            <a:avLst/>
          </a:prstGeom>
        </p:spPr>
        <p:txBody>
          <a:bodyPr/>
          <a:lstStyle/>
          <a:p>
            <a:pPr/>
            <a:r>
              <a:t>need luminance for edge detection</a:t>
            </a:r>
          </a:p>
          <a:p>
            <a:pPr lvl="1"/>
            <a:r>
              <a:t>fine-grained detail only visible through luminance contrast</a:t>
            </a:r>
          </a:p>
          <a:p>
            <a:pPr lvl="1"/>
            <a:r>
              <a:t>legible text requires luminance contrast!</a:t>
            </a:r>
          </a:p>
          <a:p>
            <a:pPr lvl="1"/>
          </a:p>
          <a:p>
            <a:pPr/>
            <a:r>
              <a:t>HLS better than RGB for encoding but beware</a:t>
            </a:r>
          </a:p>
          <a:p>
            <a:pPr lvl="1"/>
            <a:r>
              <a:t>L lightness ≠ L* luminance</a:t>
            </a:r>
          </a:p>
        </p:txBody>
      </p:sp>
      <p:sp>
        <p:nvSpPr>
          <p:cNvPr id="10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09" name="Group"/>
          <p:cNvGrpSpPr/>
          <p:nvPr/>
        </p:nvGrpSpPr>
        <p:grpSpPr>
          <a:xfrm>
            <a:off x="8766997" y="240151"/>
            <a:ext cx="7401896" cy="6319927"/>
            <a:chOff x="0" y="0"/>
            <a:chExt cx="7401894" cy="6319925"/>
          </a:xfrm>
        </p:grpSpPr>
        <p:pic>
          <p:nvPicPr>
            <p:cNvPr id="1100" name="image18.jpg" descr="image18.jpg"/>
            <p:cNvPicPr>
              <a:picLocks noChangeAspect="1"/>
            </p:cNvPicPr>
            <p:nvPr/>
          </p:nvPicPr>
          <p:blipFill>
            <a:blip r:embed="rId2">
              <a:extLst/>
            </a:blip>
            <a:stretch>
              <a:fillRect/>
            </a:stretch>
          </p:blipFill>
          <p:spPr>
            <a:xfrm>
              <a:off x="1854255" y="0"/>
              <a:ext cx="3302001" cy="2463800"/>
            </a:xfrm>
            <a:prstGeom prst="rect">
              <a:avLst/>
            </a:prstGeom>
            <a:ln w="12700" cap="flat">
              <a:noFill/>
              <a:round/>
            </a:ln>
            <a:effectLst/>
          </p:spPr>
        </p:pic>
        <p:grpSp>
          <p:nvGrpSpPr>
            <p:cNvPr id="1103" name="Group"/>
            <p:cNvGrpSpPr/>
            <p:nvPr/>
          </p:nvGrpSpPr>
          <p:grpSpPr>
            <a:xfrm>
              <a:off x="0" y="3389094"/>
              <a:ext cx="3352800" cy="2930831"/>
              <a:chOff x="0" y="0"/>
              <a:chExt cx="3352800" cy="2930829"/>
            </a:xfrm>
          </p:grpSpPr>
          <p:sp>
            <p:nvSpPr>
              <p:cNvPr id="1101" name="Luminance information"/>
              <p:cNvSpPr txBox="1"/>
              <p:nvPr/>
            </p:nvSpPr>
            <p:spPr>
              <a:xfrm>
                <a:off x="0" y="0"/>
                <a:ext cx="33528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Luminance information</a:t>
                </a:r>
              </a:p>
            </p:txBody>
          </p:sp>
          <p:pic>
            <p:nvPicPr>
              <p:cNvPr id="1102" name="image19.jpg" descr="image19.jpg"/>
              <p:cNvPicPr>
                <a:picLocks noChangeAspect="1"/>
              </p:cNvPicPr>
              <p:nvPr/>
            </p:nvPicPr>
            <p:blipFill>
              <a:blip r:embed="rId3">
                <a:extLst/>
              </a:blip>
              <a:stretch>
                <a:fillRect/>
              </a:stretch>
            </p:blipFill>
            <p:spPr>
              <a:xfrm>
                <a:off x="119" y="441939"/>
                <a:ext cx="3335627" cy="2488891"/>
              </a:xfrm>
              <a:prstGeom prst="rect">
                <a:avLst/>
              </a:prstGeom>
              <a:ln w="12700" cap="flat">
                <a:noFill/>
                <a:round/>
              </a:ln>
              <a:effectLst/>
            </p:spPr>
          </p:pic>
        </p:grpSp>
        <p:grpSp>
          <p:nvGrpSpPr>
            <p:cNvPr id="1106" name="Group"/>
            <p:cNvGrpSpPr/>
            <p:nvPr/>
          </p:nvGrpSpPr>
          <p:grpSpPr>
            <a:xfrm>
              <a:off x="4061794" y="3383343"/>
              <a:ext cx="3340101" cy="2936583"/>
              <a:chOff x="0" y="0"/>
              <a:chExt cx="3340100" cy="2936582"/>
            </a:xfrm>
          </p:grpSpPr>
          <p:sp>
            <p:nvSpPr>
              <p:cNvPr id="1104" name="Color information"/>
              <p:cNvSpPr txBox="1"/>
              <p:nvPr/>
            </p:nvSpPr>
            <p:spPr>
              <a:xfrm>
                <a:off x="0" y="0"/>
                <a:ext cx="33401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Color information</a:t>
                </a:r>
              </a:p>
            </p:txBody>
          </p:sp>
          <p:pic>
            <p:nvPicPr>
              <p:cNvPr id="1105" name="image20.png" descr="image20.png"/>
              <p:cNvPicPr>
                <a:picLocks noChangeAspect="1"/>
              </p:cNvPicPr>
              <p:nvPr/>
            </p:nvPicPr>
            <p:blipFill>
              <a:blip r:embed="rId4">
                <a:extLst/>
              </a:blip>
              <a:stretch>
                <a:fillRect/>
              </a:stretch>
            </p:blipFill>
            <p:spPr>
              <a:xfrm>
                <a:off x="2323" y="447693"/>
                <a:ext cx="3314287" cy="2488890"/>
              </a:xfrm>
              <a:prstGeom prst="rect">
                <a:avLst/>
              </a:prstGeom>
              <a:ln w="12700" cap="flat">
                <a:noFill/>
                <a:round/>
              </a:ln>
              <a:effectLst/>
            </p:spPr>
          </p:pic>
        </p:grpSp>
        <p:sp>
          <p:nvSpPr>
            <p:cNvPr id="1107" name="Line"/>
            <p:cNvSpPr/>
            <p:nvPr/>
          </p:nvSpPr>
          <p:spPr>
            <a:xfrm flipH="1">
              <a:off x="1716426" y="2636560"/>
              <a:ext cx="829734" cy="609361"/>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1108" name="Line"/>
            <p:cNvSpPr/>
            <p:nvPr/>
          </p:nvSpPr>
          <p:spPr>
            <a:xfrm>
              <a:off x="4141129" y="2617773"/>
              <a:ext cx="1015127" cy="628150"/>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sp>
        <p:nvSpPr>
          <p:cNvPr id="1110" name="[Seriously Colorful:  Advanced Color Principles &amp; Practices. Stone.Tableau Customer Conference 2014.]"/>
          <p:cNvSpPr txBox="1"/>
          <p:nvPr/>
        </p:nvSpPr>
        <p:spPr>
          <a:xfrm>
            <a:off x="7946937" y="7753350"/>
            <a:ext cx="435818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000">
                <a:uFill>
                  <a:solidFill>
                    <a:srgbClr val="000000"/>
                  </a:solidFill>
                </a:uFill>
              </a:defRPr>
            </a:pPr>
            <a:r>
              <a:t>[Seriously Colorful:  Advanced Color Principles &amp; Practices. Stone.Tableau Customer Conference 2014.] </a:t>
            </a:r>
          </a:p>
        </p:txBody>
      </p:sp>
      <p:grpSp>
        <p:nvGrpSpPr>
          <p:cNvPr id="1113" name="Group"/>
          <p:cNvGrpSpPr/>
          <p:nvPr/>
        </p:nvGrpSpPr>
        <p:grpSpPr>
          <a:xfrm>
            <a:off x="714162" y="6221660"/>
            <a:ext cx="7070984" cy="3451295"/>
            <a:chOff x="295062" y="274802"/>
            <a:chExt cx="7070983" cy="3451293"/>
          </a:xfrm>
        </p:grpSpPr>
        <p:pic>
          <p:nvPicPr>
            <p:cNvPr id="1111" name="fig10.3_black.pdf" descr="fig10.3_black.pdf"/>
            <p:cNvPicPr>
              <a:picLocks noChangeAspect="1"/>
            </p:cNvPicPr>
            <p:nvPr/>
          </p:nvPicPr>
          <p:blipFill>
            <a:blip r:embed="rId5">
              <a:extLst/>
            </a:blip>
            <a:srcRect l="0" t="0" r="8311" b="20935"/>
            <a:stretch>
              <a:fillRect/>
            </a:stretch>
          </p:blipFill>
          <p:spPr>
            <a:xfrm>
              <a:off x="295062" y="415762"/>
              <a:ext cx="7070984" cy="2407889"/>
            </a:xfrm>
            <a:prstGeom prst="rect">
              <a:avLst/>
            </a:prstGeom>
            <a:ln w="12700" cap="flat">
              <a:noFill/>
              <a:miter lim="400000"/>
            </a:ln>
            <a:effectLst/>
          </p:spPr>
        </p:pic>
        <p:sp>
          <p:nvSpPr>
            <p:cNvPr id="1112" name="Rectangle"/>
            <p:cNvSpPr/>
            <p:nvPr/>
          </p:nvSpPr>
          <p:spPr>
            <a:xfrm>
              <a:off x="2307683" y="274802"/>
              <a:ext cx="780506" cy="3451295"/>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Categorical color: Discriminability constraints"/>
          <p:cNvSpPr txBox="1"/>
          <p:nvPr>
            <p:ph type="title"/>
          </p:nvPr>
        </p:nvSpPr>
        <p:spPr>
          <a:prstGeom prst="rect">
            <a:avLst/>
          </a:prstGeom>
        </p:spPr>
        <p:txBody>
          <a:bodyPr/>
          <a:lstStyle/>
          <a:p>
            <a:pPr/>
            <a:r>
              <a:t>Categorical color: Discriminability constraints</a:t>
            </a:r>
          </a:p>
        </p:txBody>
      </p:sp>
      <p:sp>
        <p:nvSpPr>
          <p:cNvPr id="1116" name="noncontiguous small regions of color: only 6-12 bins"/>
          <p:cNvSpPr txBox="1"/>
          <p:nvPr>
            <p:ph type="body" idx="1"/>
          </p:nvPr>
        </p:nvSpPr>
        <p:spPr>
          <a:prstGeom prst="rect">
            <a:avLst/>
          </a:prstGeom>
        </p:spPr>
        <p:txBody>
          <a:bodyPr/>
          <a:lstStyle>
            <a:lvl1pPr marL="793376" indent="-336176"/>
          </a:lstStyle>
          <a:p>
            <a:pPr/>
            <a:r>
              <a:t>noncontiguous small regions of color: only 6-12 bins</a:t>
            </a:r>
          </a:p>
        </p:txBody>
      </p:sp>
      <p:sp>
        <p:nvSpPr>
          <p:cNvPr id="111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8" name="Picture 6.png" descr="Picture 6.png"/>
          <p:cNvPicPr>
            <a:picLocks noChangeAspect="1"/>
          </p:cNvPicPr>
          <p:nvPr/>
        </p:nvPicPr>
        <p:blipFill>
          <a:blip r:embed="rId3">
            <a:extLst/>
          </a:blip>
          <a:stretch>
            <a:fillRect/>
          </a:stretch>
        </p:blipFill>
        <p:spPr>
          <a:xfrm>
            <a:off x="951354" y="1942629"/>
            <a:ext cx="8560594" cy="6061942"/>
          </a:xfrm>
          <a:prstGeom prst="rect">
            <a:avLst/>
          </a:prstGeom>
          <a:ln w="12700">
            <a:solidFill>
              <a:srgbClr val="000000"/>
            </a:solidFill>
            <a:miter lim="400000"/>
          </a:ln>
        </p:spPr>
      </p:pic>
      <p:sp>
        <p:nvSpPr>
          <p:cNvPr id="1119" name="[Cinteny: flexible analysis and visualization of synteny and genome rearrangements in multiple organisms. Sinha and Meller. BMC Bioinformatics, 8:82, 2007.]"/>
          <p:cNvSpPr txBox="1"/>
          <p:nvPr/>
        </p:nvSpPr>
        <p:spPr>
          <a:xfrm>
            <a:off x="904040" y="8158153"/>
            <a:ext cx="8655223" cy="8110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100">
                <a:hlinkClick r:id="rId4" invalidUrl="" action="" tgtFrame="" tooltip="" history="1" highlightClick="0" endSnd="0"/>
              </a:defRPr>
            </a:lvl1pPr>
          </a:lstStyle>
          <a:p>
            <a:pPr>
              <a:defRPr i="0"/>
            </a:pPr>
            <a:r>
              <a:rPr i="1">
                <a:hlinkClick r:id="rId4" invalidUrl="" action="" tgtFrame="" tooltip="" history="1" highlightClick="0" endSnd="0"/>
              </a:rPr>
              <a:t>[Cinteny: flexible analysis and visualization of synteny and genome rearrangements in multiple organisms. Sinha and Meller. BMC Bioinformatics, 8:82, 2007.]</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Why analyze?"/>
          <p:cNvSpPr txBox="1"/>
          <p:nvPr>
            <p:ph type="title"/>
          </p:nvPr>
        </p:nvSpPr>
        <p:spPr>
          <a:prstGeom prst="rect">
            <a:avLst/>
          </a:prstGeom>
        </p:spPr>
        <p:txBody>
          <a:bodyPr/>
          <a:lstStyle/>
          <a:p>
            <a:pPr/>
            <a:r>
              <a:t>Why analyze?</a:t>
            </a:r>
          </a:p>
        </p:txBody>
      </p:sp>
      <p:sp>
        <p:nvSpPr>
          <p:cNvPr id="200" name="imposes structure on huge design space…"/>
          <p:cNvSpPr txBox="1"/>
          <p:nvPr>
            <p:ph type="body" idx="1"/>
          </p:nvPr>
        </p:nvSpPr>
        <p:spPr>
          <a:xfrm>
            <a:off x="419100" y="762000"/>
            <a:ext cx="7826500" cy="8039100"/>
          </a:xfrm>
          <a:prstGeom prst="rect">
            <a:avLst/>
          </a:prstGeom>
        </p:spPr>
        <p:txBody>
          <a:bodyPr/>
          <a:lstStyle/>
          <a:p>
            <a:pPr marL="793376" indent="-336176"/>
            <a:r>
              <a:t>imposes structure on huge design space</a:t>
            </a:r>
          </a:p>
          <a:p>
            <a:pPr lvl="1" marL="1173480" indent="-259080"/>
            <a:r>
              <a:t>scaffold to help you think systematically about choices</a:t>
            </a:r>
          </a:p>
          <a:p>
            <a:pPr lvl="1" marL="1173480" indent="-259080"/>
            <a:r>
              <a:t>analyzing existing as stepping stone to designing new</a:t>
            </a:r>
          </a:p>
          <a:p>
            <a:pPr lvl="1" marL="1173480" indent="-259080"/>
            <a:r>
              <a:t>most possibilities ineffective for particular task/data combination</a:t>
            </a:r>
          </a:p>
        </p:txBody>
      </p:sp>
      <p:sp>
        <p:nvSpPr>
          <p:cNvPr id="2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08" name="Group"/>
          <p:cNvGrpSpPr/>
          <p:nvPr/>
        </p:nvGrpSpPr>
        <p:grpSpPr>
          <a:xfrm>
            <a:off x="8076874" y="379094"/>
            <a:ext cx="7515906" cy="5422139"/>
            <a:chOff x="0" y="0"/>
            <a:chExt cx="7515904" cy="5422138"/>
          </a:xfrm>
        </p:grpSpPr>
        <p:pic>
          <p:nvPicPr>
            <p:cNvPr id="202" name="spacetree-kangaroo-crop.png" descr="spacetree-kangaroo-crop.png"/>
            <p:cNvPicPr>
              <a:picLocks noChangeAspect="1"/>
            </p:cNvPicPr>
            <p:nvPr/>
          </p:nvPicPr>
          <p:blipFill>
            <a:blip r:embed="rId2">
              <a:extLst/>
            </a:blip>
            <a:stretch>
              <a:fillRect/>
            </a:stretch>
          </p:blipFill>
          <p:spPr>
            <a:xfrm>
              <a:off x="298560" y="486530"/>
              <a:ext cx="2681983" cy="3678951"/>
            </a:xfrm>
            <a:prstGeom prst="rect">
              <a:avLst/>
            </a:prstGeom>
            <a:ln w="12700" cap="flat">
              <a:noFill/>
              <a:miter lim="400000"/>
            </a:ln>
            <a:effectLst/>
          </p:spPr>
        </p:pic>
        <p:sp>
          <p:nvSpPr>
            <p:cNvPr id="203" name="[SpaceTree: Supporting Exploration in Large Node Link Tree, Design Evolution and Empirical Evaluation. Grosjean, Plaisant, and Bederson. Proc. InfoVis 2002, p 57–64.]"/>
            <p:cNvSpPr txBox="1"/>
            <p:nvPr/>
          </p:nvSpPr>
          <p:spPr>
            <a:xfrm>
              <a:off x="0" y="4317238"/>
              <a:ext cx="3263900"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[SpaceTree: Supporting Exploration in Large Node Link Tree, Design Evolution and Empirical Evaluation. Grosjean, Plaisant, and Bederson. Proc. InfoVis 2002, p 57–64.]</a:t>
              </a:r>
            </a:p>
          </p:txBody>
        </p:sp>
        <p:sp>
          <p:nvSpPr>
            <p:cNvPr id="204" name="SpaceTree"/>
            <p:cNvSpPr txBox="1"/>
            <p:nvPr/>
          </p:nvSpPr>
          <p:spPr>
            <a:xfrm>
              <a:off x="234683" y="38100"/>
              <a:ext cx="2498802" cy="6551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SpaceTree</a:t>
              </a:r>
            </a:p>
          </p:txBody>
        </p:sp>
        <p:pic>
          <p:nvPicPr>
            <p:cNvPr id="205" name="treejuxtaposer-crop.png" descr="treejuxtaposer-crop.png"/>
            <p:cNvPicPr>
              <a:picLocks noChangeAspect="1"/>
            </p:cNvPicPr>
            <p:nvPr/>
          </p:nvPicPr>
          <p:blipFill>
            <a:blip r:embed="rId3">
              <a:extLst/>
            </a:blip>
            <a:stretch>
              <a:fillRect/>
            </a:stretch>
          </p:blipFill>
          <p:spPr>
            <a:xfrm>
              <a:off x="3692495" y="501423"/>
              <a:ext cx="3650760" cy="3643459"/>
            </a:xfrm>
            <a:prstGeom prst="rect">
              <a:avLst/>
            </a:prstGeom>
            <a:ln w="12700" cap="flat">
              <a:noFill/>
              <a:miter lim="400000"/>
            </a:ln>
            <a:effectLst/>
          </p:spPr>
        </p:pic>
        <p:sp>
          <p:nvSpPr>
            <p:cNvPr id="206" name="[TreeJuxtaposer: Scalable Tree Comparison Using Focus+Context With Guaranteed Visibility. ACM Trans. on Graphics (Proc. SIGGRAPH) 22:453– 462, 2003.]"/>
            <p:cNvSpPr txBox="1"/>
            <p:nvPr/>
          </p:nvSpPr>
          <p:spPr>
            <a:xfrm>
              <a:off x="3693204" y="4368038"/>
              <a:ext cx="3822701"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[TreeJuxtaposer: Scalable Tree Comparison Using Focus+Context With Guaranteed Visibility. ACM Trans. on Graphics (Proc. SIGGRAPH) 22:453– 462, 2003.]</a:t>
              </a:r>
            </a:p>
          </p:txBody>
        </p:sp>
        <p:sp>
          <p:nvSpPr>
            <p:cNvPr id="207" name="TreeJuxtaposer"/>
            <p:cNvSpPr txBox="1"/>
            <p:nvPr/>
          </p:nvSpPr>
          <p:spPr>
            <a:xfrm>
              <a:off x="3641507" y="0"/>
              <a:ext cx="3414510" cy="770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TreeJuxtaposer</a:t>
              </a:r>
            </a:p>
          </p:txBody>
        </p:sp>
      </p:grpSp>
      <p:pic>
        <p:nvPicPr>
          <p:cNvPr id="209" name="Group" descr="Group"/>
          <p:cNvPicPr>
            <a:picLocks noChangeAspect="1"/>
          </p:cNvPicPr>
          <p:nvPr/>
        </p:nvPicPr>
        <p:blipFill>
          <a:blip r:embed="rId4">
            <a:extLst/>
          </a:blip>
          <a:stretch>
            <a:fillRect/>
          </a:stretch>
        </p:blipFill>
        <p:spPr>
          <a:xfrm>
            <a:off x="196520" y="5339698"/>
            <a:ext cx="13004801" cy="37351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 grpId="1"/>
      <p:bldP build="whole" bldLvl="1" animBg="1" rev="0" advAuto="0" spid="209" grpId="2"/>
    </p:bld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Ordered color: Rainbow is poor default"/>
          <p:cNvSpPr txBox="1"/>
          <p:nvPr>
            <p:ph type="title"/>
          </p:nvPr>
        </p:nvSpPr>
        <p:spPr>
          <a:prstGeom prst="rect">
            <a:avLst/>
          </a:prstGeom>
        </p:spPr>
        <p:txBody>
          <a:bodyPr/>
          <a:lstStyle/>
          <a:p>
            <a:pPr/>
            <a:r>
              <a:t>Ordered color: Rainbow is poor default</a:t>
            </a:r>
          </a:p>
        </p:txBody>
      </p:sp>
      <p:sp>
        <p:nvSpPr>
          <p:cNvPr id="1124" name="problems…"/>
          <p:cNvSpPr txBox="1"/>
          <p:nvPr>
            <p:ph type="body" sz="half" idx="1"/>
          </p:nvPr>
        </p:nvSpPr>
        <p:spPr>
          <a:xfrm>
            <a:off x="419100" y="1104900"/>
            <a:ext cx="6505256" cy="8039100"/>
          </a:xfrm>
          <a:prstGeom prst="rect">
            <a:avLst/>
          </a:prstGeom>
        </p:spPr>
        <p:txBody>
          <a:bodyPr/>
          <a:lstStyle/>
          <a:p>
            <a:pPr marL="342900" indent="-342900">
              <a:defRPr sz="3800"/>
            </a:pPr>
            <a:r>
              <a:t>problems</a:t>
            </a:r>
          </a:p>
          <a:p>
            <a:pPr lvl="1">
              <a:defRPr sz="3200"/>
            </a:pPr>
            <a:r>
              <a:t>perceptually unordered</a:t>
            </a:r>
          </a:p>
          <a:p>
            <a:pPr lvl="1">
              <a:defRPr sz="3200"/>
            </a:pPr>
            <a:r>
              <a:t>perceptually nonlinear</a:t>
            </a:r>
          </a:p>
        </p:txBody>
      </p:sp>
      <p:sp>
        <p:nvSpPr>
          <p:cNvPr id="112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6"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Ordered color: Rainbow is poor default"/>
          <p:cNvSpPr txBox="1"/>
          <p:nvPr>
            <p:ph type="title"/>
          </p:nvPr>
        </p:nvSpPr>
        <p:spPr>
          <a:prstGeom prst="rect">
            <a:avLst/>
          </a:prstGeom>
        </p:spPr>
        <p:txBody>
          <a:bodyPr/>
          <a:lstStyle/>
          <a:p>
            <a:pPr/>
            <a:r>
              <a:t>Ordered color: Rainbow is poor default</a:t>
            </a:r>
          </a:p>
        </p:txBody>
      </p:sp>
      <p:sp>
        <p:nvSpPr>
          <p:cNvPr id="1129" name="problems…"/>
          <p:cNvSpPr txBox="1"/>
          <p:nvPr>
            <p:ph type="body" sz="half" idx="1"/>
          </p:nvPr>
        </p:nvSpPr>
        <p:spPr>
          <a:xfrm>
            <a:off x="419100" y="1104900"/>
            <a:ext cx="6505256" cy="8039100"/>
          </a:xfrm>
          <a:prstGeom prst="rect">
            <a:avLst/>
          </a:prstGeom>
        </p:spPr>
        <p:txBody>
          <a:bodyPr/>
          <a:lstStyle/>
          <a:p>
            <a:pPr marL="342900" indent="-342900">
              <a:defRPr sz="3800"/>
            </a:pPr>
            <a:r>
              <a:t>problems</a:t>
            </a:r>
          </a:p>
          <a:p>
            <a:pPr lvl="1">
              <a:defRPr sz="3200"/>
            </a:pPr>
            <a:r>
              <a:t>perceptually unordered</a:t>
            </a:r>
          </a:p>
          <a:p>
            <a:pPr lvl="1">
              <a:defRPr sz="3200"/>
            </a:pPr>
            <a:r>
              <a:t>perceptually nonlinear</a:t>
            </a:r>
          </a:p>
        </p:txBody>
      </p:sp>
      <p:sp>
        <p:nvSpPr>
          <p:cNvPr id="113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1"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pic>
        <p:nvPicPr>
          <p:cNvPr id="1132" name="Rectangle Rectangle" descr="Rectangle Rectangle"/>
          <p:cNvPicPr>
            <a:picLocks noChangeAspect="0"/>
          </p:cNvPicPr>
          <p:nvPr/>
        </p:nvPicPr>
        <p:blipFill>
          <a:blip r:embed="rId3">
            <a:extLst/>
          </a:blip>
          <a:stretch>
            <a:fillRect/>
          </a:stretch>
        </p:blipFill>
        <p:spPr>
          <a:xfrm>
            <a:off x="7184754" y="850900"/>
            <a:ext cx="1242953" cy="1077947"/>
          </a:xfrm>
          <a:prstGeom prst="rect">
            <a:avLst/>
          </a:prstGeom>
        </p:spPr>
      </p:pic>
      <p:pic>
        <p:nvPicPr>
          <p:cNvPr id="1134" name="Rectangle Rectangle" descr="Rectangle Rectangle"/>
          <p:cNvPicPr>
            <a:picLocks noChangeAspect="0"/>
          </p:cNvPicPr>
          <p:nvPr/>
        </p:nvPicPr>
        <p:blipFill>
          <a:blip r:embed="rId3">
            <a:extLst/>
          </a:blip>
          <a:stretch>
            <a:fillRect/>
          </a:stretch>
        </p:blipFill>
        <p:spPr>
          <a:xfrm>
            <a:off x="8509823" y="850900"/>
            <a:ext cx="1242953" cy="1077947"/>
          </a:xfrm>
          <a:prstGeom prst="rect">
            <a:avLst/>
          </a:prstGeom>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7" name="Ordered color: Rainbow is poor default"/>
          <p:cNvSpPr txBox="1"/>
          <p:nvPr>
            <p:ph type="title"/>
          </p:nvPr>
        </p:nvSpPr>
        <p:spPr>
          <a:prstGeom prst="rect">
            <a:avLst/>
          </a:prstGeom>
        </p:spPr>
        <p:txBody>
          <a:bodyPr/>
          <a:lstStyle/>
          <a:p>
            <a:pPr/>
            <a:r>
              <a:t>Ordered color: Rainbow is poor default</a:t>
            </a:r>
          </a:p>
        </p:txBody>
      </p:sp>
      <p:sp>
        <p:nvSpPr>
          <p:cNvPr id="1138" name="problems…"/>
          <p:cNvSpPr txBox="1"/>
          <p:nvPr>
            <p:ph type="body" sz="half" idx="1"/>
          </p:nvPr>
        </p:nvSpPr>
        <p:spPr>
          <a:xfrm>
            <a:off x="419100" y="1104900"/>
            <a:ext cx="6303659" cy="7162997"/>
          </a:xfrm>
          <a:prstGeom prst="rect">
            <a:avLst/>
          </a:prstGeom>
        </p:spPr>
        <p:txBody>
          <a:bodyPr>
            <a:normAutofit fontScale="100000" lnSpcReduction="0"/>
          </a:bodyPr>
          <a:lstStyle/>
          <a:p>
            <a:pPr marL="322325" indent="-322325" defTabSz="1146047">
              <a:spcBef>
                <a:spcPts val="900"/>
              </a:spcBef>
              <a:defRPr sz="3759"/>
            </a:pPr>
            <a:r>
              <a:t>problems</a:t>
            </a:r>
          </a:p>
          <a:p>
            <a:pPr lvl="1" marL="698373" indent="-268604" defTabSz="1146047">
              <a:defRPr sz="3196"/>
            </a:pPr>
            <a:r>
              <a:t>perceptually unordered</a:t>
            </a:r>
          </a:p>
          <a:p>
            <a:pPr lvl="1" marL="698373" indent="-268604" defTabSz="1146047">
              <a:defRPr sz="3196"/>
            </a:pPr>
            <a:r>
              <a:t>perceptually nonlinear</a:t>
            </a:r>
          </a:p>
          <a:p>
            <a:pPr marL="322325" indent="-322325" defTabSz="1146047">
              <a:spcBef>
                <a:spcPts val="900"/>
              </a:spcBef>
              <a:defRPr sz="3759"/>
            </a:pPr>
            <a:r>
              <a:t>benefits</a:t>
            </a:r>
          </a:p>
          <a:p>
            <a:pPr lvl="1" marL="698373" indent="-268604" defTabSz="1146047">
              <a:defRPr sz="3196"/>
            </a:pPr>
            <a:r>
              <a:t>fine-grained structure visible and nameable</a:t>
            </a:r>
            <a:br/>
            <a:br/>
            <a:br/>
            <a:br/>
            <a:br/>
            <a:br/>
            <a:br/>
            <a:br/>
          </a:p>
        </p:txBody>
      </p:sp>
      <p:sp>
        <p:nvSpPr>
          <p:cNvPr id="113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0"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pic>
        <p:nvPicPr>
          <p:cNvPr id="1141" name="Group" descr="Group"/>
          <p:cNvPicPr>
            <a:picLocks noChangeAspect="1"/>
          </p:cNvPicPr>
          <p:nvPr/>
        </p:nvPicPr>
        <p:blipFill>
          <a:blip r:embed="rId3">
            <a:extLst/>
          </a:blip>
          <a:stretch>
            <a:fillRect/>
          </a:stretch>
        </p:blipFill>
        <p:spPr>
          <a:xfrm>
            <a:off x="7056232" y="1780663"/>
            <a:ext cx="3914755" cy="2194414"/>
          </a:xfrm>
          <a:prstGeom prst="rect">
            <a:avLst/>
          </a:prstGeom>
          <a:ln w="12700">
            <a:miter lim="400000"/>
          </a:ln>
        </p:spPr>
      </p:pic>
      <p:sp>
        <p:nvSpPr>
          <p:cNvPr id="1142" name="[A Rule-based Tool for Assisting Colormap Selection. Bergman,. Rogowitz, and. Treinish. Proc. IEEE Visualization (Vis), pp. 118–125, 1995.]"/>
          <p:cNvSpPr txBox="1"/>
          <p:nvPr/>
        </p:nvSpPr>
        <p:spPr>
          <a:xfrm>
            <a:off x="6989888" y="3958615"/>
            <a:ext cx="930889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[A Rule-based Tool for Assisting Colormap Selection. Bergman,. Rogowitz, and. Treinish. Proc. IEEE Visualization (Vis), pp. 118–125, 1995.] </a:t>
            </a:r>
          </a:p>
        </p:txBody>
      </p:sp>
      <p:grpSp>
        <p:nvGrpSpPr>
          <p:cNvPr id="1145" name="Group"/>
          <p:cNvGrpSpPr/>
          <p:nvPr/>
        </p:nvGrpSpPr>
        <p:grpSpPr>
          <a:xfrm>
            <a:off x="6989888" y="4515297"/>
            <a:ext cx="5005029" cy="3173386"/>
            <a:chOff x="0" y="0"/>
            <a:chExt cx="5005028" cy="3173384"/>
          </a:xfrm>
        </p:grpSpPr>
        <p:pic>
          <p:nvPicPr>
            <p:cNvPr id="1143" name="Group" descr="Group"/>
            <p:cNvPicPr>
              <a:picLocks noChangeAspect="1"/>
            </p:cNvPicPr>
            <p:nvPr/>
          </p:nvPicPr>
          <p:blipFill>
            <a:blip r:embed="rId5">
              <a:extLst/>
            </a:blip>
            <a:srcRect l="4838" t="1796" r="49875" b="1419"/>
            <a:stretch>
              <a:fillRect/>
            </a:stretch>
          </p:blipFill>
          <p:spPr>
            <a:xfrm>
              <a:off x="48347" y="0"/>
              <a:ext cx="3431338" cy="2594656"/>
            </a:xfrm>
            <a:prstGeom prst="rect">
              <a:avLst/>
            </a:prstGeom>
            <a:ln w="12700" cap="flat">
              <a:noFill/>
              <a:miter lim="400000"/>
            </a:ln>
            <a:effectLst/>
          </p:spPr>
        </p:pic>
        <p:sp>
          <p:nvSpPr>
            <p:cNvPr id="1144" name="[Why Should Engineers Be Worried About Color? Treinish and Rogowitz 1998. http://www.research.ibm.com/people/l/lloydt/color/color.HTM]"/>
            <p:cNvSpPr txBox="1"/>
            <p:nvPr/>
          </p:nvSpPr>
          <p:spPr>
            <a:xfrm>
              <a:off x="0" y="2605076"/>
              <a:ext cx="5005029" cy="568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[Why Should Engineers Be Worried About Color? Treinish and Rogowitz 1998. http://www.research.ibm.com/people/l/lloydt/color/color.HTM] </a:t>
              </a:r>
            </a:p>
          </p:txBody>
        </p:sp>
      </p:gr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Ordered color: Rainbow is poor default"/>
          <p:cNvSpPr txBox="1"/>
          <p:nvPr>
            <p:ph type="title"/>
          </p:nvPr>
        </p:nvSpPr>
        <p:spPr>
          <a:prstGeom prst="rect">
            <a:avLst/>
          </a:prstGeom>
        </p:spPr>
        <p:txBody>
          <a:bodyPr/>
          <a:lstStyle/>
          <a:p>
            <a:pPr/>
            <a:r>
              <a:t>Ordered color: Rainbow is poor default</a:t>
            </a:r>
          </a:p>
        </p:txBody>
      </p:sp>
      <p:sp>
        <p:nvSpPr>
          <p:cNvPr id="1148" name="problems…"/>
          <p:cNvSpPr txBox="1"/>
          <p:nvPr>
            <p:ph type="body" sz="half" idx="1"/>
          </p:nvPr>
        </p:nvSpPr>
        <p:spPr>
          <a:xfrm>
            <a:off x="419100" y="1104900"/>
            <a:ext cx="6303659" cy="7162997"/>
          </a:xfrm>
          <a:prstGeom prst="rect">
            <a:avLst/>
          </a:prstGeom>
        </p:spPr>
        <p:txBody>
          <a:bodyPr>
            <a:normAutofit fontScale="100000" lnSpcReduction="0"/>
          </a:bodyPr>
          <a:lstStyle/>
          <a:p>
            <a:pPr marL="325754" indent="-325754" defTabSz="1158239">
              <a:spcBef>
                <a:spcPts val="900"/>
              </a:spcBef>
              <a:defRPr sz="3800"/>
            </a:pPr>
            <a:r>
              <a:t>problems</a:t>
            </a:r>
          </a:p>
          <a:p>
            <a:pPr lvl="1" marL="705802" indent="-271462" defTabSz="1158239">
              <a:defRPr sz="3230"/>
            </a:pPr>
            <a:r>
              <a:t>perceptually unordered</a:t>
            </a:r>
          </a:p>
          <a:p>
            <a:pPr lvl="1" marL="705802" indent="-271462" defTabSz="1158239">
              <a:defRPr sz="3230"/>
            </a:pPr>
            <a:r>
              <a:t>perceptually nonlinear</a:t>
            </a:r>
          </a:p>
          <a:p>
            <a:pPr marL="325754" indent="-325754" defTabSz="1158239">
              <a:spcBef>
                <a:spcPts val="900"/>
              </a:spcBef>
              <a:defRPr sz="3800"/>
            </a:pPr>
            <a:r>
              <a:t>benefits</a:t>
            </a:r>
          </a:p>
          <a:p>
            <a:pPr lvl="1" marL="705802" indent="-271462" defTabSz="1158239">
              <a:defRPr sz="3230"/>
            </a:pPr>
            <a:r>
              <a:t>fine-grained structure visible and nameable</a:t>
            </a:r>
          </a:p>
          <a:p>
            <a:pPr marL="325754" indent="-325754" defTabSz="1158239">
              <a:spcBef>
                <a:spcPts val="900"/>
              </a:spcBef>
              <a:defRPr sz="3800"/>
            </a:pPr>
            <a:r>
              <a:t>alternatives</a:t>
            </a:r>
          </a:p>
          <a:p>
            <a:pPr lvl="1" marL="705802" indent="-271462" defTabSz="1158239">
              <a:defRPr sz="3230"/>
            </a:pPr>
            <a:r>
              <a:t>large-scale structure: fewer hues</a:t>
            </a:r>
            <a:br/>
            <a:br/>
            <a:br/>
            <a:br/>
            <a:br/>
          </a:p>
        </p:txBody>
      </p:sp>
      <p:sp>
        <p:nvSpPr>
          <p:cNvPr id="114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0"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grpSp>
        <p:nvGrpSpPr>
          <p:cNvPr id="1153" name="Group"/>
          <p:cNvGrpSpPr/>
          <p:nvPr/>
        </p:nvGrpSpPr>
        <p:grpSpPr>
          <a:xfrm>
            <a:off x="7056232" y="1780663"/>
            <a:ext cx="7896619" cy="2194414"/>
            <a:chOff x="0" y="0"/>
            <a:chExt cx="7896617" cy="2194412"/>
          </a:xfrm>
        </p:grpSpPr>
        <p:pic>
          <p:nvPicPr>
            <p:cNvPr id="1151" name="rulebased-blueyellow-fig1.jpg" descr="rulebased-blueyellow-fig1.jpg"/>
            <p:cNvPicPr>
              <a:picLocks noChangeAspect="1"/>
            </p:cNvPicPr>
            <p:nvPr/>
          </p:nvPicPr>
          <p:blipFill>
            <a:blip r:embed="rId3">
              <a:extLst/>
            </a:blip>
            <a:stretch>
              <a:fillRect/>
            </a:stretch>
          </p:blipFill>
          <p:spPr>
            <a:xfrm>
              <a:off x="3981863" y="0"/>
              <a:ext cx="3914755" cy="2190107"/>
            </a:xfrm>
            <a:prstGeom prst="rect">
              <a:avLst/>
            </a:prstGeom>
            <a:ln w="12700" cap="flat">
              <a:noFill/>
              <a:miter lim="400000"/>
            </a:ln>
            <a:effectLst/>
          </p:spPr>
        </p:pic>
        <p:pic>
          <p:nvPicPr>
            <p:cNvPr id="1152" name="rulebased-rainbow-fig5.jpg" descr="rulebased-rainbow-fig5.jpg"/>
            <p:cNvPicPr>
              <a:picLocks noChangeAspect="1"/>
            </p:cNvPicPr>
            <p:nvPr/>
          </p:nvPicPr>
          <p:blipFill>
            <a:blip r:embed="rId4">
              <a:extLst/>
            </a:blip>
            <a:stretch>
              <a:fillRect/>
            </a:stretch>
          </p:blipFill>
          <p:spPr>
            <a:xfrm>
              <a:off x="0" y="0"/>
              <a:ext cx="3914755" cy="2194413"/>
            </a:xfrm>
            <a:prstGeom prst="rect">
              <a:avLst/>
            </a:prstGeom>
            <a:ln w="12700" cap="flat">
              <a:noFill/>
              <a:miter lim="400000"/>
            </a:ln>
            <a:effectLst/>
          </p:spPr>
        </p:pic>
      </p:grpSp>
      <p:sp>
        <p:nvSpPr>
          <p:cNvPr id="1154" name="[A Rule-based Tool for Assisting Colormap Selection. Bergman,. Rogowitz, and. Treinish. Proc. IEEE Visualization (Vis), pp. 118–125, 1995.]"/>
          <p:cNvSpPr txBox="1"/>
          <p:nvPr/>
        </p:nvSpPr>
        <p:spPr>
          <a:xfrm>
            <a:off x="6989888" y="3958615"/>
            <a:ext cx="930889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5" invalidUrl="" action="" tgtFrame="" tooltip="" history="1" highlightClick="0" endSnd="0"/>
              </a:defRPr>
            </a:lvl1pPr>
          </a:lstStyle>
          <a:p>
            <a:pPr>
              <a:defRPr i="0"/>
            </a:pPr>
            <a:r>
              <a:rPr i="1">
                <a:hlinkClick r:id="rId5" invalidUrl="" action="" tgtFrame="" tooltip="" history="1" highlightClick="0" endSnd="0"/>
              </a:rPr>
              <a:t>[A Rule-based Tool for Assisting Colormap Selection. Bergman,. Rogowitz, and. Treinish. Proc. IEEE Visualization (Vis), pp. 118–125, 1995.] </a:t>
            </a:r>
          </a:p>
        </p:txBody>
      </p:sp>
      <p:grpSp>
        <p:nvGrpSpPr>
          <p:cNvPr id="1157" name="Group"/>
          <p:cNvGrpSpPr/>
          <p:nvPr/>
        </p:nvGrpSpPr>
        <p:grpSpPr>
          <a:xfrm>
            <a:off x="6989888" y="4515297"/>
            <a:ext cx="5005029" cy="3173386"/>
            <a:chOff x="0" y="0"/>
            <a:chExt cx="5005028" cy="3173384"/>
          </a:xfrm>
        </p:grpSpPr>
        <p:pic>
          <p:nvPicPr>
            <p:cNvPr id="1155" name="Group" descr="Group"/>
            <p:cNvPicPr>
              <a:picLocks noChangeAspect="1"/>
            </p:cNvPicPr>
            <p:nvPr/>
          </p:nvPicPr>
          <p:blipFill>
            <a:blip r:embed="rId6">
              <a:extLst/>
            </a:blip>
            <a:srcRect l="4838" t="1796" r="49875" b="1419"/>
            <a:stretch>
              <a:fillRect/>
            </a:stretch>
          </p:blipFill>
          <p:spPr>
            <a:xfrm>
              <a:off x="48347" y="0"/>
              <a:ext cx="3431338" cy="2594656"/>
            </a:xfrm>
            <a:prstGeom prst="rect">
              <a:avLst/>
            </a:prstGeom>
            <a:ln w="12700" cap="flat">
              <a:noFill/>
              <a:miter lim="400000"/>
            </a:ln>
            <a:effectLst/>
          </p:spPr>
        </p:pic>
        <p:sp>
          <p:nvSpPr>
            <p:cNvPr id="1156" name="[Why Should Engineers Be Worried About Color? Treinish and Rogowitz 1998. http://www.research.ibm.com/people/l/lloydt/color/color.HTM]"/>
            <p:cNvSpPr txBox="1"/>
            <p:nvPr/>
          </p:nvSpPr>
          <p:spPr>
            <a:xfrm>
              <a:off x="0" y="2605076"/>
              <a:ext cx="5005029" cy="568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5" invalidUrl="" action="" tgtFrame="" tooltip="" history="1" highlightClick="0" endSnd="0"/>
                </a:defRPr>
              </a:lvl1pPr>
            </a:lstStyle>
            <a:p>
              <a:pPr>
                <a:defRPr i="0"/>
              </a:pPr>
              <a:r>
                <a:rPr i="1">
                  <a:hlinkClick r:id="rId5" invalidUrl="" action="" tgtFrame="" tooltip="" history="1" highlightClick="0" endSnd="0"/>
                </a:rPr>
                <a:t>[Why Should Engineers Be Worried About Color? Treinish and Rogowitz 1998. http://www.research.ibm.com/people/l/lloydt/color/color.HTM] </a:t>
              </a:r>
            </a:p>
          </p:txBody>
        </p:sp>
      </p:gr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Ordered color: Rainbow is poor default"/>
          <p:cNvSpPr txBox="1"/>
          <p:nvPr>
            <p:ph type="title"/>
          </p:nvPr>
        </p:nvSpPr>
        <p:spPr>
          <a:prstGeom prst="rect">
            <a:avLst/>
          </a:prstGeom>
        </p:spPr>
        <p:txBody>
          <a:bodyPr/>
          <a:lstStyle/>
          <a:p>
            <a:pPr/>
            <a:r>
              <a:t>Ordered color: Rainbow is poor default</a:t>
            </a:r>
          </a:p>
        </p:txBody>
      </p:sp>
      <p:sp>
        <p:nvSpPr>
          <p:cNvPr id="1160" name="problems…"/>
          <p:cNvSpPr txBox="1"/>
          <p:nvPr>
            <p:ph type="body" sz="half" idx="1"/>
          </p:nvPr>
        </p:nvSpPr>
        <p:spPr>
          <a:xfrm>
            <a:off x="419100" y="1104900"/>
            <a:ext cx="6505256" cy="6342345"/>
          </a:xfrm>
          <a:prstGeom prst="rect">
            <a:avLst/>
          </a:prstGeom>
        </p:spPr>
        <p:txBody>
          <a:bodyPr>
            <a:normAutofit fontScale="100000" lnSpcReduction="0"/>
          </a:bodyPr>
          <a:lstStyle/>
          <a:p>
            <a:pPr marL="325754" indent="-325754" defTabSz="1158239">
              <a:spcBef>
                <a:spcPts val="900"/>
              </a:spcBef>
              <a:defRPr sz="3800"/>
            </a:pPr>
            <a:r>
              <a:t>problems</a:t>
            </a:r>
          </a:p>
          <a:p>
            <a:pPr lvl="1" marL="705802" indent="-271462" defTabSz="1158239">
              <a:defRPr sz="3230"/>
            </a:pPr>
            <a:r>
              <a:t>perceptually unordered</a:t>
            </a:r>
          </a:p>
          <a:p>
            <a:pPr lvl="1" marL="705802" indent="-271462" defTabSz="1158239">
              <a:defRPr sz="3230"/>
            </a:pPr>
            <a:r>
              <a:t>perceptually nonlinear</a:t>
            </a:r>
          </a:p>
          <a:p>
            <a:pPr marL="325754" indent="-325754" defTabSz="1158239">
              <a:spcBef>
                <a:spcPts val="900"/>
              </a:spcBef>
              <a:defRPr sz="3800"/>
            </a:pPr>
            <a:r>
              <a:t>benefits</a:t>
            </a:r>
          </a:p>
          <a:p>
            <a:pPr lvl="1" marL="705802" indent="-271462" defTabSz="1158239">
              <a:defRPr sz="3230"/>
            </a:pPr>
            <a:r>
              <a:t>fine-grained structure visible and nameable</a:t>
            </a:r>
          </a:p>
          <a:p>
            <a:pPr marL="325754" indent="-325754" defTabSz="1158239">
              <a:spcBef>
                <a:spcPts val="900"/>
              </a:spcBef>
              <a:defRPr sz="3800"/>
            </a:pPr>
            <a:r>
              <a:t>alternatives</a:t>
            </a:r>
          </a:p>
          <a:p>
            <a:pPr lvl="1" marL="705802" indent="-271462" defTabSz="1158239">
              <a:defRPr sz="3230"/>
            </a:pPr>
            <a:r>
              <a:t>large-scale structure: fewer hues</a:t>
            </a:r>
          </a:p>
          <a:p>
            <a:pPr lvl="1" marL="705802" indent="-271462" defTabSz="1158239">
              <a:defRPr sz="3230"/>
            </a:pPr>
            <a:r>
              <a:t>fine structure: multiple hues with monotonically increasing luminance [eg viridis]</a:t>
            </a:r>
          </a:p>
        </p:txBody>
      </p:sp>
      <p:sp>
        <p:nvSpPr>
          <p:cNvPr id="116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2"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grpSp>
        <p:nvGrpSpPr>
          <p:cNvPr id="1165" name="Group"/>
          <p:cNvGrpSpPr/>
          <p:nvPr/>
        </p:nvGrpSpPr>
        <p:grpSpPr>
          <a:xfrm>
            <a:off x="7056232" y="1780663"/>
            <a:ext cx="7896619" cy="2194414"/>
            <a:chOff x="0" y="0"/>
            <a:chExt cx="7896617" cy="2194412"/>
          </a:xfrm>
        </p:grpSpPr>
        <p:pic>
          <p:nvPicPr>
            <p:cNvPr id="1163" name="rulebased-blueyellow-fig1.jpg" descr="rulebased-blueyellow-fig1.jpg"/>
            <p:cNvPicPr>
              <a:picLocks noChangeAspect="1"/>
            </p:cNvPicPr>
            <p:nvPr/>
          </p:nvPicPr>
          <p:blipFill>
            <a:blip r:embed="rId3">
              <a:extLst/>
            </a:blip>
            <a:stretch>
              <a:fillRect/>
            </a:stretch>
          </p:blipFill>
          <p:spPr>
            <a:xfrm>
              <a:off x="3981863" y="0"/>
              <a:ext cx="3914755" cy="2190107"/>
            </a:xfrm>
            <a:prstGeom prst="rect">
              <a:avLst/>
            </a:prstGeom>
            <a:ln w="12700" cap="flat">
              <a:noFill/>
              <a:miter lim="400000"/>
            </a:ln>
            <a:effectLst/>
          </p:spPr>
        </p:pic>
        <p:pic>
          <p:nvPicPr>
            <p:cNvPr id="1164" name="rulebased-rainbow-fig5.jpg" descr="rulebased-rainbow-fig5.jpg"/>
            <p:cNvPicPr>
              <a:picLocks noChangeAspect="1"/>
            </p:cNvPicPr>
            <p:nvPr/>
          </p:nvPicPr>
          <p:blipFill>
            <a:blip r:embed="rId4">
              <a:extLst/>
            </a:blip>
            <a:stretch>
              <a:fillRect/>
            </a:stretch>
          </p:blipFill>
          <p:spPr>
            <a:xfrm>
              <a:off x="0" y="0"/>
              <a:ext cx="3914755" cy="2194413"/>
            </a:xfrm>
            <a:prstGeom prst="rect">
              <a:avLst/>
            </a:prstGeom>
            <a:ln w="12700" cap="flat">
              <a:noFill/>
              <a:miter lim="400000"/>
            </a:ln>
            <a:effectLst/>
          </p:spPr>
        </p:pic>
      </p:grpSp>
      <p:sp>
        <p:nvSpPr>
          <p:cNvPr id="1166" name="[A Rule-based Tool for Assisting Colormap Selection. Bergman,. Rogowitz, and. Treinish. Proc. IEEE Visualization (Vis), pp. 118–125, 1995.]"/>
          <p:cNvSpPr txBox="1"/>
          <p:nvPr/>
        </p:nvSpPr>
        <p:spPr>
          <a:xfrm>
            <a:off x="6989888" y="3958615"/>
            <a:ext cx="930889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5" invalidUrl="" action="" tgtFrame="" tooltip="" history="1" highlightClick="0" endSnd="0"/>
              </a:defRPr>
            </a:lvl1pPr>
          </a:lstStyle>
          <a:p>
            <a:pPr>
              <a:defRPr i="0"/>
            </a:pPr>
            <a:r>
              <a:rPr i="1">
                <a:hlinkClick r:id="rId5" invalidUrl="" action="" tgtFrame="" tooltip="" history="1" highlightClick="0" endSnd="0"/>
              </a:rPr>
              <a:t>[A Rule-based Tool for Assisting Colormap Selection. Bergman,. Rogowitz, and. Treinish. Proc. IEEE Visualization (Vis), pp. 118–125, 1995.] </a:t>
            </a:r>
          </a:p>
        </p:txBody>
      </p:sp>
      <p:grpSp>
        <p:nvGrpSpPr>
          <p:cNvPr id="1171" name="Group"/>
          <p:cNvGrpSpPr/>
          <p:nvPr/>
        </p:nvGrpSpPr>
        <p:grpSpPr>
          <a:xfrm>
            <a:off x="6989888" y="4515297"/>
            <a:ext cx="6979649" cy="3173386"/>
            <a:chOff x="0" y="0"/>
            <a:chExt cx="6979648" cy="3173384"/>
          </a:xfrm>
        </p:grpSpPr>
        <p:grpSp>
          <p:nvGrpSpPr>
            <p:cNvPr id="1169" name="Group"/>
            <p:cNvGrpSpPr/>
            <p:nvPr/>
          </p:nvGrpSpPr>
          <p:grpSpPr>
            <a:xfrm>
              <a:off x="48347" y="0"/>
              <a:ext cx="6931302" cy="2594656"/>
              <a:chOff x="0" y="0"/>
              <a:chExt cx="6931301" cy="2594655"/>
            </a:xfrm>
          </p:grpSpPr>
          <p:pic>
            <p:nvPicPr>
              <p:cNvPr id="1167" name="colorworry-fig1.png" descr="colorworry-fig1.png"/>
              <p:cNvPicPr>
                <a:picLocks noChangeAspect="1"/>
              </p:cNvPicPr>
              <p:nvPr/>
            </p:nvPicPr>
            <p:blipFill>
              <a:blip r:embed="rId6">
                <a:extLst/>
              </a:blip>
              <a:srcRect l="4838" t="1796" r="49875" b="1419"/>
              <a:stretch>
                <a:fillRect/>
              </a:stretch>
            </p:blipFill>
            <p:spPr>
              <a:xfrm>
                <a:off x="0" y="0"/>
                <a:ext cx="3431338" cy="2594656"/>
              </a:xfrm>
              <a:prstGeom prst="rect">
                <a:avLst/>
              </a:prstGeom>
              <a:ln w="12700" cap="flat">
                <a:noFill/>
                <a:miter lim="400000"/>
              </a:ln>
              <a:effectLst/>
            </p:spPr>
          </p:pic>
          <p:pic>
            <p:nvPicPr>
              <p:cNvPr id="1168" name="colorworry-fig1.png" descr="colorworry-fig1.png"/>
              <p:cNvPicPr>
                <a:picLocks noChangeAspect="1"/>
              </p:cNvPicPr>
              <p:nvPr/>
            </p:nvPicPr>
            <p:blipFill>
              <a:blip r:embed="rId6">
                <a:extLst/>
              </a:blip>
              <a:srcRect l="54094" t="1753" r="0" b="1111"/>
              <a:stretch>
                <a:fillRect/>
              </a:stretch>
            </p:blipFill>
            <p:spPr>
              <a:xfrm>
                <a:off x="3499964" y="0"/>
                <a:ext cx="3431338" cy="2568867"/>
              </a:xfrm>
              <a:prstGeom prst="rect">
                <a:avLst/>
              </a:prstGeom>
              <a:ln w="12700" cap="flat">
                <a:noFill/>
                <a:miter lim="400000"/>
              </a:ln>
              <a:effectLst/>
            </p:spPr>
          </p:pic>
        </p:grpSp>
        <p:sp>
          <p:nvSpPr>
            <p:cNvPr id="1170" name="[Why Should Engineers Be Worried About Color? Treinish and Rogowitz 1998. http://www.research.ibm.com/people/l/lloydt/color/color.HTM]"/>
            <p:cNvSpPr txBox="1"/>
            <p:nvPr/>
          </p:nvSpPr>
          <p:spPr>
            <a:xfrm>
              <a:off x="0" y="2605076"/>
              <a:ext cx="5005029" cy="568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5" invalidUrl="" action="" tgtFrame="" tooltip="" history="1" highlightClick="0" endSnd="0"/>
                </a:defRPr>
              </a:lvl1pPr>
            </a:lstStyle>
            <a:p>
              <a:pPr>
                <a:defRPr i="0"/>
              </a:pPr>
              <a:r>
                <a:rPr i="1">
                  <a:hlinkClick r:id="rId5" invalidUrl="" action="" tgtFrame="" tooltip="" history="1" highlightClick="0" endSnd="0"/>
                </a:rPr>
                <a:t>[Why Should Engineers Be Worried About Color? Treinish and Rogowitz 1998. http://www.research.ibm.com/people/l/lloydt/color/color.HTM] </a:t>
              </a:r>
            </a:p>
          </p:txBody>
        </p:sp>
      </p:gr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Viridis / Magma"/>
          <p:cNvSpPr txBox="1"/>
          <p:nvPr>
            <p:ph type="title"/>
          </p:nvPr>
        </p:nvSpPr>
        <p:spPr>
          <a:prstGeom prst="rect">
            <a:avLst/>
          </a:prstGeom>
        </p:spPr>
        <p:txBody>
          <a:bodyPr/>
          <a:lstStyle/>
          <a:p>
            <a:pPr/>
            <a:r>
              <a:t>Viridis / Magma</a:t>
            </a:r>
          </a:p>
        </p:txBody>
      </p:sp>
      <p:sp>
        <p:nvSpPr>
          <p:cNvPr id="1174" name="monotonically increasing luminance, perceptually uniform…"/>
          <p:cNvSpPr txBox="1"/>
          <p:nvPr>
            <p:ph type="body" idx="1"/>
          </p:nvPr>
        </p:nvSpPr>
        <p:spPr>
          <a:xfrm>
            <a:off x="419100" y="1104900"/>
            <a:ext cx="9026912" cy="8039100"/>
          </a:xfrm>
          <a:prstGeom prst="rect">
            <a:avLst/>
          </a:prstGeom>
        </p:spPr>
        <p:txBody>
          <a:bodyPr/>
          <a:lstStyle/>
          <a:p>
            <a:pPr>
              <a:buClr>
                <a:srgbClr val="000000"/>
              </a:buClr>
            </a:pPr>
            <a:r>
              <a:t>monotonically increasing luminance, perceptually uniform</a:t>
            </a:r>
          </a:p>
          <a:p>
            <a:pPr/>
            <a:r>
              <a:t>colorful, colourblind-safe</a:t>
            </a:r>
          </a:p>
          <a:p>
            <a:pPr lvl="1"/>
            <a:r>
              <a:t>R, python, D3</a:t>
            </a:r>
          </a:p>
        </p:txBody>
      </p:sp>
      <p:sp>
        <p:nvSpPr>
          <p:cNvPr id="117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6" name="viridis-colors.png" descr="viridis-colors.png"/>
          <p:cNvPicPr>
            <a:picLocks noChangeAspect="1"/>
          </p:cNvPicPr>
          <p:nvPr/>
        </p:nvPicPr>
        <p:blipFill>
          <a:blip r:embed="rId2">
            <a:extLst/>
          </a:blip>
          <a:stretch>
            <a:fillRect/>
          </a:stretch>
        </p:blipFill>
        <p:spPr>
          <a:xfrm>
            <a:off x="686529" y="3844882"/>
            <a:ext cx="4993064" cy="3566475"/>
          </a:xfrm>
          <a:prstGeom prst="rect">
            <a:avLst/>
          </a:prstGeom>
          <a:ln w="12700">
            <a:miter lim="400000"/>
          </a:ln>
        </p:spPr>
      </p:pic>
      <p:sp>
        <p:nvSpPr>
          <p:cNvPr id="1177" name="https://cran.r-project.org/web/packages/viridis/vignettes/intro-to-viridis.html"/>
          <p:cNvSpPr txBox="1"/>
          <p:nvPr/>
        </p:nvSpPr>
        <p:spPr>
          <a:xfrm>
            <a:off x="292100" y="7893049"/>
            <a:ext cx="7695167"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200"/>
            </a:lvl1pPr>
          </a:lstStyle>
          <a:p>
            <a:pPr/>
            <a:r>
              <a:t>https://cran.r-project.org/web/packages/viridis/vignettes/intro-to-viridis.html</a:t>
            </a:r>
          </a:p>
        </p:txBody>
      </p:sp>
      <p:pic>
        <p:nvPicPr>
          <p:cNvPr id="1178" name="Rectangle Rectangle" descr="Rectangle Rectangle"/>
          <p:cNvPicPr>
            <a:picLocks noChangeAspect="0"/>
          </p:cNvPicPr>
          <p:nvPr/>
        </p:nvPicPr>
        <p:blipFill>
          <a:blip r:embed="rId3">
            <a:extLst/>
          </a:blip>
          <a:stretch>
            <a:fillRect/>
          </a:stretch>
        </p:blipFill>
        <p:spPr>
          <a:xfrm>
            <a:off x="466054" y="6133840"/>
            <a:ext cx="5434013" cy="1497923"/>
          </a:xfrm>
          <a:prstGeom prst="rect">
            <a:avLst/>
          </a:prstGeom>
        </p:spPr>
      </p:pic>
      <p:pic>
        <p:nvPicPr>
          <p:cNvPr id="1180" name="Image" descr="Image"/>
          <p:cNvPicPr>
            <a:picLocks noChangeAspect="1"/>
          </p:cNvPicPr>
          <p:nvPr/>
        </p:nvPicPr>
        <p:blipFill>
          <a:blip r:embed="rId4">
            <a:extLst/>
          </a:blip>
          <a:stretch>
            <a:fillRect/>
          </a:stretch>
        </p:blipFill>
        <p:spPr>
          <a:xfrm>
            <a:off x="8341045" y="4086797"/>
            <a:ext cx="7364471" cy="2872144"/>
          </a:xfrm>
          <a:prstGeom prst="rect">
            <a:avLst/>
          </a:prstGeom>
          <a:ln w="12700">
            <a:miter lim="400000"/>
          </a:ln>
        </p:spPr>
      </p:pic>
      <p:pic>
        <p:nvPicPr>
          <p:cNvPr id="1181" name="Image" descr="Image"/>
          <p:cNvPicPr>
            <a:picLocks noChangeAspect="1"/>
          </p:cNvPicPr>
          <p:nvPr/>
        </p:nvPicPr>
        <p:blipFill>
          <a:blip r:embed="rId5">
            <a:extLst/>
          </a:blip>
          <a:srcRect l="21246" t="15982" r="11178" b="19643"/>
          <a:stretch>
            <a:fillRect/>
          </a:stretch>
        </p:blipFill>
        <p:spPr>
          <a:xfrm>
            <a:off x="10291321" y="246687"/>
            <a:ext cx="5434207" cy="3697777"/>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Ordered color: Rainbow is poor default"/>
          <p:cNvSpPr txBox="1"/>
          <p:nvPr>
            <p:ph type="title"/>
          </p:nvPr>
        </p:nvSpPr>
        <p:spPr>
          <a:prstGeom prst="rect">
            <a:avLst/>
          </a:prstGeom>
        </p:spPr>
        <p:txBody>
          <a:bodyPr/>
          <a:lstStyle/>
          <a:p>
            <a:pPr/>
            <a:r>
              <a:t>Ordered color: Rainbow is poor default</a:t>
            </a:r>
          </a:p>
        </p:txBody>
      </p:sp>
      <p:sp>
        <p:nvSpPr>
          <p:cNvPr id="1184" name="problems…"/>
          <p:cNvSpPr txBox="1"/>
          <p:nvPr>
            <p:ph type="body" sz="half" idx="1"/>
          </p:nvPr>
        </p:nvSpPr>
        <p:spPr>
          <a:xfrm>
            <a:off x="419100" y="1104900"/>
            <a:ext cx="6505256" cy="7213600"/>
          </a:xfrm>
          <a:prstGeom prst="rect">
            <a:avLst/>
          </a:prstGeom>
        </p:spPr>
        <p:txBody>
          <a:bodyPr>
            <a:normAutofit fontScale="100000" lnSpcReduction="0"/>
          </a:bodyPr>
          <a:lstStyle/>
          <a:p>
            <a:pPr marL="322325" indent="-322325" defTabSz="1146047">
              <a:spcBef>
                <a:spcPts val="900"/>
              </a:spcBef>
              <a:defRPr sz="3759"/>
            </a:pPr>
            <a:r>
              <a:t>problems</a:t>
            </a:r>
          </a:p>
          <a:p>
            <a:pPr lvl="1" marL="698373" indent="-268604" defTabSz="1146047">
              <a:defRPr sz="3196"/>
            </a:pPr>
            <a:r>
              <a:t>perceptually unordered</a:t>
            </a:r>
          </a:p>
          <a:p>
            <a:pPr lvl="1" marL="698373" indent="-268604" defTabSz="1146047">
              <a:defRPr sz="3196"/>
            </a:pPr>
            <a:r>
              <a:t>perceptually nonlinear</a:t>
            </a:r>
          </a:p>
          <a:p>
            <a:pPr marL="322325" indent="-322325" defTabSz="1146047">
              <a:spcBef>
                <a:spcPts val="900"/>
              </a:spcBef>
              <a:defRPr sz="3759"/>
            </a:pPr>
            <a:r>
              <a:t>benefits</a:t>
            </a:r>
          </a:p>
          <a:p>
            <a:pPr lvl="1" marL="698373" indent="-268604" defTabSz="1146047">
              <a:defRPr sz="3196"/>
            </a:pPr>
            <a:r>
              <a:t>fine-grained structure visible and nameable</a:t>
            </a:r>
          </a:p>
          <a:p>
            <a:pPr marL="322325" indent="-322325" defTabSz="1146047">
              <a:spcBef>
                <a:spcPts val="900"/>
              </a:spcBef>
              <a:defRPr sz="3759"/>
            </a:pPr>
            <a:r>
              <a:t>alternatives</a:t>
            </a:r>
          </a:p>
          <a:p>
            <a:pPr lvl="1" marL="698373" indent="-268604" defTabSz="1146047">
              <a:defRPr sz="3196"/>
            </a:pPr>
            <a:r>
              <a:t>large-scale structure: fewer hues</a:t>
            </a:r>
          </a:p>
          <a:p>
            <a:pPr lvl="1" marL="698373" indent="-268604" defTabSz="1146047">
              <a:defRPr sz="3196"/>
            </a:pPr>
            <a:r>
              <a:t>fine structure: multiple hues with monotonically increasing luminance [eg viridis]</a:t>
            </a:r>
          </a:p>
          <a:p>
            <a:pPr lvl="1" marL="698373" indent="-268604" defTabSz="1146047">
              <a:defRPr sz="3196"/>
            </a:pPr>
            <a:r>
              <a:t>categorical: segmented saturated rainbow is good!</a:t>
            </a:r>
          </a:p>
        </p:txBody>
      </p:sp>
      <p:sp>
        <p:nvSpPr>
          <p:cNvPr id="118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6"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sp>
        <p:nvSpPr>
          <p:cNvPr id="1187" name="[Transfer Functions in Direct Volume Rendering: Design, Interface, Interaction. Kindlmann. SIGGRAPH 2002 Course Notes]"/>
          <p:cNvSpPr txBox="1"/>
          <p:nvPr/>
        </p:nvSpPr>
        <p:spPr>
          <a:xfrm>
            <a:off x="6848774" y="8279776"/>
            <a:ext cx="45979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[Transfer Functions in Direct Volume Rendering: Design, Interface, Interaction. Kindlmann. SIGGRAPH 2002 Course Notes]</a:t>
            </a:r>
          </a:p>
        </p:txBody>
      </p:sp>
      <p:grpSp>
        <p:nvGrpSpPr>
          <p:cNvPr id="1190" name="Group"/>
          <p:cNvGrpSpPr/>
          <p:nvPr/>
        </p:nvGrpSpPr>
        <p:grpSpPr>
          <a:xfrm>
            <a:off x="7056232" y="1780663"/>
            <a:ext cx="7896619" cy="2194414"/>
            <a:chOff x="0" y="0"/>
            <a:chExt cx="7896617" cy="2194412"/>
          </a:xfrm>
        </p:grpSpPr>
        <p:pic>
          <p:nvPicPr>
            <p:cNvPr id="1188" name="rulebased-blueyellow-fig1.jpg" descr="rulebased-blueyellow-fig1.jpg"/>
            <p:cNvPicPr>
              <a:picLocks noChangeAspect="1"/>
            </p:cNvPicPr>
            <p:nvPr/>
          </p:nvPicPr>
          <p:blipFill>
            <a:blip r:embed="rId4">
              <a:extLst/>
            </a:blip>
            <a:stretch>
              <a:fillRect/>
            </a:stretch>
          </p:blipFill>
          <p:spPr>
            <a:xfrm>
              <a:off x="3981863" y="0"/>
              <a:ext cx="3914755" cy="2190107"/>
            </a:xfrm>
            <a:prstGeom prst="rect">
              <a:avLst/>
            </a:prstGeom>
            <a:ln w="12700" cap="flat">
              <a:noFill/>
              <a:miter lim="400000"/>
            </a:ln>
            <a:effectLst/>
          </p:spPr>
        </p:pic>
        <p:pic>
          <p:nvPicPr>
            <p:cNvPr id="1189" name="rulebased-rainbow-fig5.jpg" descr="rulebased-rainbow-fig5.jpg"/>
            <p:cNvPicPr>
              <a:picLocks noChangeAspect="1"/>
            </p:cNvPicPr>
            <p:nvPr/>
          </p:nvPicPr>
          <p:blipFill>
            <a:blip r:embed="rId5">
              <a:extLst/>
            </a:blip>
            <a:stretch>
              <a:fillRect/>
            </a:stretch>
          </p:blipFill>
          <p:spPr>
            <a:xfrm>
              <a:off x="0" y="0"/>
              <a:ext cx="3914755" cy="2194413"/>
            </a:xfrm>
            <a:prstGeom prst="rect">
              <a:avLst/>
            </a:prstGeom>
            <a:ln w="12700" cap="flat">
              <a:noFill/>
              <a:miter lim="400000"/>
            </a:ln>
            <a:effectLst/>
          </p:spPr>
        </p:pic>
      </p:grpSp>
      <p:sp>
        <p:nvSpPr>
          <p:cNvPr id="1191" name="[A Rule-based Tool for Assisting Colormap Selection. Bergman,. Rogowitz, and. Treinish. Proc. IEEE Visualization (Vis), pp. 118–125, 1995.]"/>
          <p:cNvSpPr txBox="1"/>
          <p:nvPr/>
        </p:nvSpPr>
        <p:spPr>
          <a:xfrm>
            <a:off x="6989888" y="3958615"/>
            <a:ext cx="930889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[A Rule-based Tool for Assisting Colormap Selection. Bergman,. Rogowitz, and. Treinish. Proc. IEEE Visualization (Vis), pp. 118–125, 1995.] </a:t>
            </a:r>
          </a:p>
        </p:txBody>
      </p:sp>
      <p:grpSp>
        <p:nvGrpSpPr>
          <p:cNvPr id="1196" name="Group"/>
          <p:cNvGrpSpPr/>
          <p:nvPr/>
        </p:nvGrpSpPr>
        <p:grpSpPr>
          <a:xfrm>
            <a:off x="6989888" y="4515297"/>
            <a:ext cx="6979649" cy="3173386"/>
            <a:chOff x="0" y="0"/>
            <a:chExt cx="6979648" cy="3173384"/>
          </a:xfrm>
        </p:grpSpPr>
        <p:grpSp>
          <p:nvGrpSpPr>
            <p:cNvPr id="1194" name="Group"/>
            <p:cNvGrpSpPr/>
            <p:nvPr/>
          </p:nvGrpSpPr>
          <p:grpSpPr>
            <a:xfrm>
              <a:off x="48347" y="0"/>
              <a:ext cx="6931302" cy="2594656"/>
              <a:chOff x="0" y="0"/>
              <a:chExt cx="6931301" cy="2594655"/>
            </a:xfrm>
          </p:grpSpPr>
          <p:pic>
            <p:nvPicPr>
              <p:cNvPr id="1192" name="colorworry-fig1.png" descr="colorworry-fig1.png"/>
              <p:cNvPicPr>
                <a:picLocks noChangeAspect="1"/>
              </p:cNvPicPr>
              <p:nvPr/>
            </p:nvPicPr>
            <p:blipFill>
              <a:blip r:embed="rId6">
                <a:extLst/>
              </a:blip>
              <a:srcRect l="4838" t="1796" r="49875" b="1419"/>
              <a:stretch>
                <a:fillRect/>
              </a:stretch>
            </p:blipFill>
            <p:spPr>
              <a:xfrm>
                <a:off x="0" y="0"/>
                <a:ext cx="3431338" cy="2594656"/>
              </a:xfrm>
              <a:prstGeom prst="rect">
                <a:avLst/>
              </a:prstGeom>
              <a:ln w="12700" cap="flat">
                <a:noFill/>
                <a:miter lim="400000"/>
              </a:ln>
              <a:effectLst/>
            </p:spPr>
          </p:pic>
          <p:pic>
            <p:nvPicPr>
              <p:cNvPr id="1193" name="colorworry-fig1.png" descr="colorworry-fig1.png"/>
              <p:cNvPicPr>
                <a:picLocks noChangeAspect="1"/>
              </p:cNvPicPr>
              <p:nvPr/>
            </p:nvPicPr>
            <p:blipFill>
              <a:blip r:embed="rId6">
                <a:extLst/>
              </a:blip>
              <a:srcRect l="54094" t="1753" r="0" b="1111"/>
              <a:stretch>
                <a:fillRect/>
              </a:stretch>
            </p:blipFill>
            <p:spPr>
              <a:xfrm>
                <a:off x="3499964" y="0"/>
                <a:ext cx="3431338" cy="2568867"/>
              </a:xfrm>
              <a:prstGeom prst="rect">
                <a:avLst/>
              </a:prstGeom>
              <a:ln w="12700" cap="flat">
                <a:noFill/>
                <a:miter lim="400000"/>
              </a:ln>
              <a:effectLst/>
            </p:spPr>
          </p:pic>
        </p:grpSp>
        <p:sp>
          <p:nvSpPr>
            <p:cNvPr id="1195" name="[Why Should Engineers Be Worried About Color? Treinish and Rogowitz 1998. http://www.research.ibm.com/people/l/lloydt/color/color.HTM]"/>
            <p:cNvSpPr txBox="1"/>
            <p:nvPr/>
          </p:nvSpPr>
          <p:spPr>
            <a:xfrm>
              <a:off x="0" y="2605076"/>
              <a:ext cx="5005029" cy="568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[Why Should Engineers Be Worried About Color? Treinish and Rogowitz 1998. http://www.research.ibm.com/people/l/lloydt/color/color.HTM] </a:t>
              </a:r>
            </a:p>
          </p:txBody>
        </p:sp>
      </p:grpSp>
      <p:pic>
        <p:nvPicPr>
          <p:cNvPr id="1197" name="rainbow-pts.png" descr="rainbow-pts.png"/>
          <p:cNvPicPr>
            <a:picLocks noChangeAspect="1"/>
          </p:cNvPicPr>
          <p:nvPr/>
        </p:nvPicPr>
        <p:blipFill>
          <a:blip r:embed="rId7">
            <a:extLst/>
          </a:blip>
          <a:srcRect l="3599" t="20560" r="4000" b="21386"/>
          <a:stretch>
            <a:fillRect/>
          </a:stretch>
        </p:blipFill>
        <p:spPr>
          <a:xfrm>
            <a:off x="901700" y="8369300"/>
            <a:ext cx="5867400" cy="6096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9" name="Colormaps"/>
          <p:cNvSpPr txBox="1"/>
          <p:nvPr>
            <p:ph type="title"/>
          </p:nvPr>
        </p:nvSpPr>
        <p:spPr>
          <a:prstGeom prst="rect">
            <a:avLst/>
          </a:prstGeom>
        </p:spPr>
        <p:txBody>
          <a:bodyPr/>
          <a:lstStyle/>
          <a:p>
            <a:pPr/>
            <a:r>
              <a:t>Colormaps</a:t>
            </a:r>
          </a:p>
        </p:txBody>
      </p:sp>
      <p:sp>
        <p:nvSpPr>
          <p:cNvPr id="12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1" name="fig10.1.pdf" descr="fig10.1.pdf"/>
          <p:cNvPicPr>
            <a:picLocks noChangeAspect="1"/>
          </p:cNvPicPr>
          <p:nvPr/>
        </p:nvPicPr>
        <p:blipFill>
          <a:blip r:embed="rId3">
            <a:extLst/>
          </a:blip>
          <a:srcRect l="1906" t="38300" r="49907" b="21030"/>
          <a:stretch>
            <a:fillRect/>
          </a:stretch>
        </p:blipFill>
        <p:spPr>
          <a:xfrm>
            <a:off x="-228600" y="1244600"/>
            <a:ext cx="6362700" cy="4083316"/>
          </a:xfrm>
          <a:prstGeom prst="rect">
            <a:avLst/>
          </a:prstGeom>
          <a:ln w="12700">
            <a:miter lim="400000"/>
          </a:ln>
        </p:spPr>
      </p:pic>
      <p:pic>
        <p:nvPicPr>
          <p:cNvPr id="1202" name="fig10.6.pdf" descr="fig10.6.pdf"/>
          <p:cNvPicPr>
            <a:picLocks noChangeAspect="1"/>
          </p:cNvPicPr>
          <p:nvPr/>
        </p:nvPicPr>
        <p:blipFill>
          <a:blip r:embed="rId4">
            <a:extLst/>
          </a:blip>
          <a:stretch>
            <a:fillRect/>
          </a:stretch>
        </p:blipFill>
        <p:spPr>
          <a:xfrm>
            <a:off x="6482170" y="482600"/>
            <a:ext cx="10312401" cy="7193218"/>
          </a:xfrm>
          <a:prstGeom prst="rect">
            <a:avLst/>
          </a:prstGeom>
          <a:ln w="12700">
            <a:miter lim="400000"/>
          </a:ln>
        </p:spPr>
      </p:pic>
      <p:sp>
        <p:nvSpPr>
          <p:cNvPr id="1203" name="Rectangle"/>
          <p:cNvSpPr/>
          <p:nvPr/>
        </p:nvSpPr>
        <p:spPr>
          <a:xfrm>
            <a:off x="9499600" y="609600"/>
            <a:ext cx="3721100" cy="49403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204"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205" name="Rectangle"/>
          <p:cNvSpPr/>
          <p:nvPr/>
        </p:nvSpPr>
        <p:spPr>
          <a:xfrm>
            <a:off x="-139700" y="3581400"/>
            <a:ext cx="3721100" cy="1968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206" name="Rectangle"/>
          <p:cNvSpPr/>
          <p:nvPr/>
        </p:nvSpPr>
        <p:spPr>
          <a:xfrm>
            <a:off x="7772400" y="1739900"/>
            <a:ext cx="7073900" cy="21717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207" name="after [Color Use Guidelines for Mapping and Visualization. Brewer, 1994. http://www.personal.psu.edu/faculty/c/a/cab38/ColorSch/Schemes.html]"/>
          <p:cNvSpPr txBox="1"/>
          <p:nvPr/>
        </p:nvSpPr>
        <p:spPr>
          <a:xfrm>
            <a:off x="8132519" y="7626254"/>
            <a:ext cx="3947383" cy="138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5" invalidUrl="" action="" tgtFrame="" tooltip="" history="1" highlightClick="0" endSnd="0"/>
              </a:defRPr>
            </a:lvl1pPr>
          </a:lstStyle>
          <a:p>
            <a:pPr>
              <a:defRPr i="0"/>
            </a:pPr>
            <a:r>
              <a:rPr i="1">
                <a:hlinkClick r:id="rId5" invalidUrl="" action="" tgtFrame="" tooltip="" history="1" highlightClick="0" endSnd="0"/>
              </a:rPr>
              <a:t>after [Color Use Guidelines for Mapping and Visualization. Brewer, 1994. http://www.personal.psu.edu/faculty/c/a/cab38/ColorSch/Schemes.html]</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1" name="Colormaps"/>
          <p:cNvSpPr txBox="1"/>
          <p:nvPr>
            <p:ph type="title"/>
          </p:nvPr>
        </p:nvSpPr>
        <p:spPr>
          <a:prstGeom prst="rect">
            <a:avLst/>
          </a:prstGeom>
        </p:spPr>
        <p:txBody>
          <a:bodyPr/>
          <a:lstStyle/>
          <a:p>
            <a:pPr/>
            <a:r>
              <a:t>Colormaps</a:t>
            </a:r>
          </a:p>
        </p:txBody>
      </p:sp>
      <p:sp>
        <p:nvSpPr>
          <p:cNvPr id="121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3" name="fig10.1.pdf" descr="fig10.1.pdf"/>
          <p:cNvPicPr>
            <a:picLocks noChangeAspect="1"/>
          </p:cNvPicPr>
          <p:nvPr/>
        </p:nvPicPr>
        <p:blipFill>
          <a:blip r:embed="rId3">
            <a:extLst/>
          </a:blip>
          <a:srcRect l="1906" t="38300" r="49907" b="21030"/>
          <a:stretch>
            <a:fillRect/>
          </a:stretch>
        </p:blipFill>
        <p:spPr>
          <a:xfrm>
            <a:off x="-228600" y="1244600"/>
            <a:ext cx="6362700" cy="4083316"/>
          </a:xfrm>
          <a:prstGeom prst="rect">
            <a:avLst/>
          </a:prstGeom>
          <a:ln w="12700">
            <a:miter lim="400000"/>
          </a:ln>
        </p:spPr>
      </p:pic>
      <p:pic>
        <p:nvPicPr>
          <p:cNvPr id="1214" name="fig10.6.pdf" descr="fig10.6.pdf"/>
          <p:cNvPicPr>
            <a:picLocks noChangeAspect="1"/>
          </p:cNvPicPr>
          <p:nvPr/>
        </p:nvPicPr>
        <p:blipFill>
          <a:blip r:embed="rId4">
            <a:extLst/>
          </a:blip>
          <a:stretch>
            <a:fillRect/>
          </a:stretch>
        </p:blipFill>
        <p:spPr>
          <a:xfrm>
            <a:off x="6482170" y="482600"/>
            <a:ext cx="10312401" cy="7193218"/>
          </a:xfrm>
          <a:prstGeom prst="rect">
            <a:avLst/>
          </a:prstGeom>
          <a:ln w="12700">
            <a:miter lim="400000"/>
          </a:ln>
        </p:spPr>
      </p:pic>
      <p:pic>
        <p:nvPicPr>
          <p:cNvPr id="1215" name="Shape Shape" descr="Shape Shape"/>
          <p:cNvPicPr>
            <a:picLocks noChangeAspect="0"/>
          </p:cNvPicPr>
          <p:nvPr/>
        </p:nvPicPr>
        <p:blipFill>
          <a:blip r:embed="rId5">
            <a:extLst/>
          </a:blip>
          <a:stretch>
            <a:fillRect/>
          </a:stretch>
        </p:blipFill>
        <p:spPr>
          <a:xfrm>
            <a:off x="7733278" y="3524209"/>
            <a:ext cx="7434989" cy="3968953"/>
          </a:xfrm>
          <a:prstGeom prst="rect">
            <a:avLst/>
          </a:prstGeom>
        </p:spPr>
      </p:pic>
      <p:sp>
        <p:nvSpPr>
          <p:cNvPr id="1217" name="use with care if more than two levels (binary)!"/>
          <p:cNvSpPr txBox="1"/>
          <p:nvPr/>
        </p:nvSpPr>
        <p:spPr>
          <a:xfrm>
            <a:off x="2311400" y="4381500"/>
            <a:ext cx="4564237" cy="1117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lvl="1" indent="0" algn="l" defTabSz="1219200">
              <a:spcBef>
                <a:spcPts val="1000"/>
              </a:spcBef>
              <a:buClr>
                <a:srgbClr val="000000"/>
              </a:buClr>
              <a:defRPr>
                <a:solidFill>
                  <a:srgbClr val="FF2600"/>
                </a:solidFill>
                <a:uFill>
                  <a:solidFill>
                    <a:srgbClr val="FF2600"/>
                  </a:solidFill>
                </a:uFill>
              </a:defRPr>
            </a:pPr>
            <a:r>
              <a:t>use with care if more</a:t>
            </a:r>
            <a:br/>
            <a:r>
              <a:t>than two levels (binary)!</a:t>
            </a:r>
          </a:p>
        </p:txBody>
      </p:sp>
      <p:sp>
        <p:nvSpPr>
          <p:cNvPr id="1218" name="after [Color Use Guidelines for Mapping and Visualization. Brewer, 1994. http://www.personal.psu.edu/faculty/c/a/cab38/ColorSch/Schemes.html]"/>
          <p:cNvSpPr txBox="1"/>
          <p:nvPr/>
        </p:nvSpPr>
        <p:spPr>
          <a:xfrm>
            <a:off x="8132519" y="7626254"/>
            <a:ext cx="3947383" cy="138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6" invalidUrl="" action="" tgtFrame="" tooltip="" history="1" highlightClick="0" endSnd="0"/>
              </a:defRPr>
            </a:lvl1pPr>
          </a:lstStyle>
          <a:p>
            <a:pPr>
              <a:defRPr i="0"/>
            </a:pPr>
            <a:r>
              <a:rPr i="1">
                <a:hlinkClick r:id="rId6" invalidUrl="" action="" tgtFrame="" tooltip="" history="1" highlightClick="0" endSnd="0"/>
              </a:rPr>
              <a:t>after [Color Use Guidelines for Mapping and Visualization. Brewer, 1994. http://www.personal.psu.edu/faculty/c/a/cab38/ColorSch/Schemes.html]</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Colormaps"/>
          <p:cNvSpPr txBox="1"/>
          <p:nvPr>
            <p:ph type="title"/>
          </p:nvPr>
        </p:nvSpPr>
        <p:spPr>
          <a:prstGeom prst="rect">
            <a:avLst/>
          </a:prstGeom>
        </p:spPr>
        <p:txBody>
          <a:bodyPr/>
          <a:lstStyle/>
          <a:p>
            <a:pPr/>
            <a:r>
              <a:t>Colormaps</a:t>
            </a:r>
          </a:p>
        </p:txBody>
      </p:sp>
      <p:sp>
        <p:nvSpPr>
          <p:cNvPr id="1223" name="color channel interactions…"/>
          <p:cNvSpPr txBox="1"/>
          <p:nvPr>
            <p:ph type="body" sz="quarter" idx="1"/>
          </p:nvPr>
        </p:nvSpPr>
        <p:spPr>
          <a:xfrm>
            <a:off x="380187" y="5431821"/>
            <a:ext cx="7408269" cy="3861975"/>
          </a:xfrm>
          <a:prstGeom prst="rect">
            <a:avLst/>
          </a:prstGeom>
        </p:spPr>
        <p:txBody>
          <a:bodyPr/>
          <a:lstStyle/>
          <a:p>
            <a:pPr marL="342900" indent="-342900">
              <a:defRPr sz="3500"/>
            </a:pPr>
            <a:r>
              <a:t>color channel interactions</a:t>
            </a:r>
          </a:p>
          <a:p>
            <a:pPr lvl="1">
              <a:defRPr sz="2900"/>
            </a:pPr>
            <a:r>
              <a:t>size heavily affects salience</a:t>
            </a:r>
          </a:p>
          <a:p>
            <a:pPr lvl="2">
              <a:defRPr sz="2500"/>
            </a:pPr>
            <a:r>
              <a:t>small regions need high saturation</a:t>
            </a:r>
          </a:p>
          <a:p>
            <a:pPr lvl="2">
              <a:defRPr sz="2500"/>
            </a:pPr>
            <a:r>
              <a:t>large need low saturation</a:t>
            </a:r>
          </a:p>
          <a:p>
            <a:pPr lvl="1">
              <a:defRPr sz="2900"/>
            </a:pPr>
            <a:r>
              <a:t>saturation &amp; luminance: 3-4 bins max</a:t>
            </a:r>
          </a:p>
          <a:p>
            <a:pPr lvl="2">
              <a:defRPr sz="2500"/>
            </a:pPr>
            <a:r>
              <a:t>also not separable from transparency</a:t>
            </a:r>
          </a:p>
        </p:txBody>
      </p:sp>
      <p:sp>
        <p:nvSpPr>
          <p:cNvPr id="122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25" name="after [Color Use Guidelines for Mapping and Visualization. Brewer, 1994. http://www.personal.psu.edu/faculty/c/a/cab38/ColorSch/Schemes.html]"/>
          <p:cNvSpPr txBox="1"/>
          <p:nvPr/>
        </p:nvSpPr>
        <p:spPr>
          <a:xfrm>
            <a:off x="8132519" y="7626254"/>
            <a:ext cx="3947383" cy="138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226" name="fig10.1.pdf" descr="fig10.1.pdf"/>
          <p:cNvPicPr>
            <a:picLocks noChangeAspect="1"/>
          </p:cNvPicPr>
          <p:nvPr/>
        </p:nvPicPr>
        <p:blipFill>
          <a:blip r:embed="rId4">
            <a:extLst/>
          </a:blip>
          <a:srcRect l="1906" t="38300" r="49907" b="21030"/>
          <a:stretch>
            <a:fillRect/>
          </a:stretch>
        </p:blipFill>
        <p:spPr>
          <a:xfrm>
            <a:off x="-136606" y="1299796"/>
            <a:ext cx="6362701" cy="4083316"/>
          </a:xfrm>
          <a:prstGeom prst="rect">
            <a:avLst/>
          </a:prstGeom>
          <a:ln w="12700">
            <a:miter lim="400000"/>
          </a:ln>
        </p:spPr>
      </p:pic>
      <p:pic>
        <p:nvPicPr>
          <p:cNvPr id="1227" name="fig10.6.pdf" descr="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Analysis framework: Four levels, three questions"/>
          <p:cNvSpPr txBox="1"/>
          <p:nvPr>
            <p:ph type="title"/>
          </p:nvPr>
        </p:nvSpPr>
        <p:spPr>
          <a:prstGeom prst="rect">
            <a:avLst/>
          </a:prstGeom>
        </p:spPr>
        <p:txBody>
          <a:bodyPr/>
          <a:lstStyle/>
          <a:p>
            <a:pPr/>
            <a:r>
              <a:t>Analysis framework: Four levels, three questions</a:t>
            </a:r>
          </a:p>
        </p:txBody>
      </p:sp>
      <p:sp>
        <p:nvSpPr>
          <p:cNvPr id="212" name="domain situation…"/>
          <p:cNvSpPr txBox="1"/>
          <p:nvPr>
            <p:ph type="body" idx="1"/>
          </p:nvPr>
        </p:nvSpPr>
        <p:spPr>
          <a:xfrm>
            <a:off x="419100" y="1104900"/>
            <a:ext cx="11738240" cy="8039100"/>
          </a:xfrm>
          <a:prstGeom prst="rect">
            <a:avLst/>
          </a:prstGeom>
        </p:spPr>
        <p:txBody>
          <a:bodyPr/>
          <a:lstStyle>
            <a:lvl1pPr marL="342900" indent="-342900">
              <a:defRPr i="1" sz="3300"/>
            </a:lvl1pPr>
            <a:lvl2pPr>
              <a:defRPr sz="3300"/>
            </a:lvl2pPr>
          </a:lstStyle>
          <a:p>
            <a:pPr/>
            <a:r>
              <a:t>domain situation</a:t>
            </a:r>
          </a:p>
          <a:p>
            <a:pPr lvl="1"/>
            <a:r>
              <a:t>who are the target users?</a:t>
            </a:r>
          </a:p>
        </p:txBody>
      </p:sp>
      <p:sp>
        <p:nvSpPr>
          <p:cNvPr id="2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1" name="Further reading"/>
          <p:cNvSpPr txBox="1"/>
          <p:nvPr>
            <p:ph type="title"/>
          </p:nvPr>
        </p:nvSpPr>
        <p:spPr>
          <a:prstGeom prst="rect">
            <a:avLst/>
          </a:prstGeom>
        </p:spPr>
        <p:txBody>
          <a:bodyPr/>
          <a:lstStyle/>
          <a:p>
            <a:pPr/>
            <a:r>
              <a:t>Further reading</a:t>
            </a:r>
          </a:p>
        </p:txBody>
      </p:sp>
      <p:sp>
        <p:nvSpPr>
          <p:cNvPr id="1232" name="Visualization Analysis and Design. Munzner.  AK Peters Visualization Series, CRC Press, Nov 2014.…"/>
          <p:cNvSpPr txBox="1"/>
          <p:nvPr>
            <p:ph type="body" idx="1"/>
          </p:nvPr>
        </p:nvSpPr>
        <p:spPr>
          <a:prstGeom prst="rect">
            <a:avLst/>
          </a:prstGeom>
        </p:spPr>
        <p:txBody>
          <a:bodyPr>
            <a:normAutofit fontScale="100000" lnSpcReduction="0"/>
          </a:bodyPr>
          <a:lstStyle/>
          <a:p>
            <a:pPr marL="319367" indent="-319367">
              <a:defRPr sz="2700"/>
            </a:pPr>
            <a:r>
              <a:t>Visualization Analysis and Design. Munzner.  AK Peters Visualization Series, CRC Press, Nov 2014.</a:t>
            </a:r>
          </a:p>
          <a:p>
            <a:pPr lvl="1" marL="1158239" indent="-243839">
              <a:defRPr i="1" sz="2100"/>
            </a:pPr>
            <a:r>
              <a:t>Chap 10: Map Color and Other Channels</a:t>
            </a:r>
          </a:p>
          <a:p>
            <a:pPr marL="319367" indent="-319367">
              <a:defRPr sz="2700"/>
            </a:pPr>
            <a:r>
              <a:rPr>
                <a:latin typeface="+mn-lt"/>
                <a:ea typeface="+mn-ea"/>
                <a:cs typeface="+mn-cs"/>
                <a:sym typeface="Rockwell"/>
              </a:rPr>
              <a:t>ColorBrewer</a:t>
            </a:r>
            <a:r>
              <a:t>, Brewer.</a:t>
            </a:r>
          </a:p>
          <a:p>
            <a:pPr lvl="1" marL="1203960" indent="-289560">
              <a:defRPr sz="2700"/>
            </a:pPr>
            <a:r>
              <a:rPr u="sng">
                <a:hlinkClick r:id="rId2" invalidUrl="" action="" tgtFrame="" tooltip="" history="1" highlightClick="0" endSnd="0"/>
              </a:rPr>
              <a:t>http://www.colorbrewer2.org</a:t>
            </a:r>
          </a:p>
          <a:p>
            <a:pPr marL="319367" indent="-319367">
              <a:defRPr sz="2700"/>
            </a:pPr>
            <a:r>
              <a:rPr i="1"/>
              <a:t>Color In Information Display</a:t>
            </a:r>
            <a:r>
              <a:t>. Stone. IEEE Vis Course Notes, 2006. </a:t>
            </a:r>
          </a:p>
          <a:p>
            <a:pPr lvl="1" marL="1203960" indent="-289560">
              <a:defRPr sz="2700"/>
            </a:pPr>
            <a:r>
              <a:rPr u="sng">
                <a:hlinkClick r:id="rId3" invalidUrl="" action="" tgtFrame="" tooltip="" history="1" highlightClick="0" endSnd="0"/>
              </a:rPr>
              <a:t>http://www.stonesc.com/Vis06</a:t>
            </a:r>
          </a:p>
          <a:p>
            <a:pPr marL="319367" indent="-319367">
              <a:defRPr sz="2700"/>
            </a:pPr>
            <a:r>
              <a:t>A Field Guide to Digital Color. Stone. AK Peters, 2003.</a:t>
            </a:r>
          </a:p>
          <a:p>
            <a:pPr marL="319367" indent="-319367">
              <a:defRPr sz="2700"/>
            </a:pPr>
            <a:r>
              <a:rPr i="1"/>
              <a:t>Rainbow Color Map (Still) Considered Harmful.</a:t>
            </a:r>
            <a:r>
              <a:t> Borland and Taylor. IEEE Computer Graphics and Applications 27:2 (2007), 14–17.</a:t>
            </a:r>
          </a:p>
          <a:p>
            <a:pPr marL="325755" indent="-325755">
              <a:defRPr i="1" sz="2700"/>
            </a:pPr>
            <a:r>
              <a:rPr i="0"/>
              <a:t>Visual Thinking for Design. Ware. Morgan Kaufmann, 2008.</a:t>
            </a:r>
            <a:endParaRPr i="0"/>
          </a:p>
          <a:p>
            <a:pPr marL="325755" indent="-325755">
              <a:defRPr i="1" sz="2700"/>
            </a:pPr>
            <a:r>
              <a:rPr i="0"/>
              <a:t>Information Visualization: Perception for Design, 3rd edition. Ware. Morgan Kaufmann /Academic Press, 2004.</a:t>
            </a:r>
            <a:endParaRPr i="0"/>
          </a:p>
          <a:p>
            <a:pPr marL="325755" indent="-325755">
              <a:defRPr i="1" sz="2700"/>
            </a:pPr>
            <a:r>
              <a:rPr i="0" u="sng">
                <a:hlinkClick r:id="rId4" invalidUrl="" action="" tgtFrame="" tooltip="" history="1" highlightClick="0" endSnd="0"/>
              </a:rPr>
              <a:t>http://www.r-bloggers.com/using-the-new-viridis-colormap-in-r-thanks-to-simon-garnier/</a:t>
            </a:r>
          </a:p>
        </p:txBody>
      </p:sp>
      <p:sp>
        <p:nvSpPr>
          <p:cNvPr id="123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5"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1236"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r>
              <a:t> </a:t>
            </a:r>
          </a:p>
          <a:p>
            <a:pPr lvl="1">
              <a:spcBef>
                <a:spcPts val="1000"/>
              </a:spcBef>
            </a:pPr>
            <a:r>
              <a:t>Analysis:  What, Why, How</a:t>
            </a:r>
          </a:p>
          <a:p>
            <a:pPr lvl="1">
              <a:spcBef>
                <a:spcPts val="1000"/>
              </a:spcBef>
            </a:pPr>
            <a:r>
              <a:t>Marks and Channels</a:t>
            </a:r>
          </a:p>
          <a:p>
            <a:pPr lvl="1">
              <a:buClr>
                <a:srgbClr val="000000"/>
              </a:buClr>
            </a:pPr>
            <a:r>
              <a:t>Arrange Tables</a:t>
            </a:r>
          </a:p>
          <a:p>
            <a:pPr lvl="1">
              <a:buClr>
                <a:srgbClr val="000000"/>
              </a:buClr>
            </a:pPr>
            <a:r>
              <a:t>Arrange Spatial Data </a:t>
            </a: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a:t>
            </a:r>
          </a:p>
          <a:p>
            <a:pPr lvl="1">
              <a:buClr>
                <a:srgbClr val="000000"/>
              </a:buClr>
            </a:pPr>
            <a:r>
              <a:t>Arrange Networks and Trees</a:t>
            </a:r>
          </a:p>
          <a:p>
            <a:pPr lvl="1">
              <a:buClr>
                <a:srgbClr val="000000"/>
              </a:buClr>
            </a:pPr>
            <a:r>
              <a:t>Map Color and Other Channels</a:t>
            </a:r>
          </a:p>
          <a:p>
            <a:pPr lvl="1">
              <a:buClr>
                <a:srgbClr val="000000"/>
              </a:buClr>
              <a:defRPr>
                <a:solidFill>
                  <a:srgbClr val="FF2600"/>
                </a:solidFill>
              </a:defRPr>
            </a:pPr>
            <a:r>
              <a:t>Manipulate: Change, Select, Navigate</a:t>
            </a:r>
          </a:p>
          <a:p>
            <a:pPr lvl="1" marL="703580" indent="-259080"/>
            <a:r>
              <a:t>Facet: Juxtapose, Partition, Superimpose</a:t>
            </a:r>
          </a:p>
          <a:p>
            <a:pPr lvl="1" marL="703580" indent="-259080"/>
            <a:r>
              <a:t>Reduce: Filter, Aggregate</a:t>
            </a:r>
          </a:p>
        </p:txBody>
      </p:sp>
      <p:sp>
        <p:nvSpPr>
          <p:cNvPr id="123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8"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1239"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2"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1243"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1244"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1245"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1246"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1249" name="Group"/>
          <p:cNvGrpSpPr/>
          <p:nvPr/>
        </p:nvGrpSpPr>
        <p:grpSpPr>
          <a:xfrm>
            <a:off x="228600" y="6096000"/>
            <a:ext cx="3435491" cy="2819401"/>
            <a:chOff x="0" y="0"/>
            <a:chExt cx="3435490" cy="2819400"/>
          </a:xfrm>
        </p:grpSpPr>
        <p:sp>
          <p:nvSpPr>
            <p:cNvPr id="1247"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248"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1250"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53"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1254"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1255"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1256"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1257"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1260" name="Group"/>
          <p:cNvGrpSpPr/>
          <p:nvPr/>
        </p:nvGrpSpPr>
        <p:grpSpPr>
          <a:xfrm>
            <a:off x="228600" y="6096000"/>
            <a:ext cx="3435491" cy="2819401"/>
            <a:chOff x="0" y="0"/>
            <a:chExt cx="3435490" cy="2819400"/>
          </a:xfrm>
        </p:grpSpPr>
        <p:sp>
          <p:nvSpPr>
            <p:cNvPr id="1258"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259"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1261"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1262" name="Rectangle Rectangle" descr="Rectangle Rectangle"/>
          <p:cNvPicPr>
            <a:picLocks noChangeAspect="0"/>
          </p:cNvPicPr>
          <p:nvPr/>
        </p:nvPicPr>
        <p:blipFill>
          <a:blip r:embed="rId5">
            <a:extLst/>
          </a:blip>
          <a:stretch>
            <a:fillRect/>
          </a:stretch>
        </p:blipFill>
        <p:spPr>
          <a:xfrm>
            <a:off x="8801100" y="723900"/>
            <a:ext cx="7277100" cy="6197600"/>
          </a:xfrm>
          <a:prstGeom prst="rect">
            <a:avLst/>
          </a:prstGeom>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5" name="How to handle complexity: 1 previous strategy + 3 more"/>
          <p:cNvSpPr txBox="1"/>
          <p:nvPr>
            <p:ph type="title"/>
          </p:nvPr>
        </p:nvSpPr>
        <p:spPr>
          <a:prstGeom prst="rect">
            <a:avLst/>
          </a:prstGeom>
        </p:spPr>
        <p:txBody>
          <a:bodyPr/>
          <a:lstStyle/>
          <a:p>
            <a:pPr/>
            <a:r>
              <a:t>How to handle complexity: 1 previous strategy + 3 more</a:t>
            </a:r>
          </a:p>
        </p:txBody>
      </p:sp>
      <p:sp>
        <p:nvSpPr>
          <p:cNvPr id="126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7" name="fig3.7.pdf" descr="fig3.7.pdf"/>
          <p:cNvPicPr>
            <a:picLocks noChangeAspect="1"/>
          </p:cNvPicPr>
          <p:nvPr/>
        </p:nvPicPr>
        <p:blipFill>
          <a:blip r:embed="rId2">
            <a:extLst/>
          </a:blip>
          <a:srcRect l="39438" t="4891" r="0" b="43682"/>
          <a:stretch>
            <a:fillRect/>
          </a:stretch>
        </p:blipFill>
        <p:spPr>
          <a:xfrm>
            <a:off x="6141028" y="1024731"/>
            <a:ext cx="9045959" cy="7094493"/>
          </a:xfrm>
          <a:prstGeom prst="rect">
            <a:avLst/>
          </a:prstGeom>
          <a:ln w="12700">
            <a:miter lim="400000"/>
          </a:ln>
        </p:spPr>
      </p:pic>
      <p:pic>
        <p:nvPicPr>
          <p:cNvPr id="1268" name="fig3.2.pdf" descr="fig3.2.pdf"/>
          <p:cNvPicPr>
            <a:picLocks noChangeAspect="1"/>
          </p:cNvPicPr>
          <p:nvPr/>
        </p:nvPicPr>
        <p:blipFill>
          <a:blip r:embed="rId3">
            <a:extLst/>
          </a:blip>
          <a:srcRect l="61211" t="31568" r="7183" b="57000"/>
          <a:stretch>
            <a:fillRect/>
          </a:stretch>
        </p:blipFill>
        <p:spPr>
          <a:xfrm>
            <a:off x="774700" y="1460500"/>
            <a:ext cx="4013200" cy="2172435"/>
          </a:xfrm>
          <a:prstGeom prst="rect">
            <a:avLst/>
          </a:prstGeom>
          <a:ln w="12700">
            <a:miter lim="400000"/>
          </a:ln>
        </p:spPr>
      </p:pic>
      <p:sp>
        <p:nvSpPr>
          <p:cNvPr id="1269" name="derive new data to show within view…"/>
          <p:cNvSpPr txBox="1"/>
          <p:nvPr/>
        </p:nvSpPr>
        <p:spPr>
          <a:xfrm>
            <a:off x="711200" y="4216400"/>
            <a:ext cx="5257800" cy="483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derive new data to show within view</a:t>
            </a:r>
          </a:p>
          <a:p>
            <a:pPr marL="342900" indent="-342900" algn="l" defTabSz="1219200">
              <a:spcBef>
                <a:spcPts val="1000"/>
              </a:spcBef>
              <a:buSzPct val="100000"/>
              <a:buChar char="•"/>
              <a:defRPr sz="4000">
                <a:uFill>
                  <a:solidFill>
                    <a:srgbClr val="000000"/>
                  </a:solidFill>
                </a:uFill>
              </a:defRPr>
            </a:pPr>
            <a:r>
              <a:t>change view over time</a:t>
            </a:r>
          </a:p>
          <a:p>
            <a:pPr marL="342900" indent="-342900" algn="l" defTabSz="1219200">
              <a:spcBef>
                <a:spcPts val="1000"/>
              </a:spcBef>
              <a:buSzPct val="100000"/>
              <a:buChar char="•"/>
              <a:defRPr sz="4000">
                <a:uFill>
                  <a:solidFill>
                    <a:srgbClr val="000000"/>
                  </a:solidFill>
                </a:uFill>
              </a:defRPr>
            </a:pPr>
            <a:r>
              <a:t>facet across multiple views</a:t>
            </a:r>
          </a:p>
          <a:p>
            <a:pPr marL="342900" indent="-342900" algn="l" defTabSz="1219200">
              <a:spcBef>
                <a:spcPts val="1000"/>
              </a:spcBef>
              <a:buSzPct val="100000"/>
              <a:buChar char="•"/>
              <a:defRPr sz="4000">
                <a:uFill>
                  <a:solidFill>
                    <a:srgbClr val="000000"/>
                  </a:solidFill>
                </a:uFill>
              </a:defRPr>
            </a:pPr>
            <a:r>
              <a:t>reduce items/attributes within single view</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1" name="Manipulate"/>
          <p:cNvSpPr txBox="1"/>
          <p:nvPr>
            <p:ph type="title"/>
          </p:nvPr>
        </p:nvSpPr>
        <p:spPr>
          <a:prstGeom prst="rect">
            <a:avLst/>
          </a:prstGeom>
        </p:spPr>
        <p:txBody>
          <a:bodyPr/>
          <a:lstStyle/>
          <a:p>
            <a:pPr/>
            <a:r>
              <a:t>Manipulate</a:t>
            </a:r>
          </a:p>
        </p:txBody>
      </p:sp>
      <p:sp>
        <p:nvSpPr>
          <p:cNvPr id="127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3" name="fig11.1.pdf" descr="fig11.1.pdf"/>
          <p:cNvPicPr>
            <a:picLocks noChangeAspect="1"/>
          </p:cNvPicPr>
          <p:nvPr/>
        </p:nvPicPr>
        <p:blipFill>
          <a:blip r:embed="rId3">
            <a:extLst/>
          </a:blip>
          <a:srcRect l="0" t="46103" r="53806" b="0"/>
          <a:stretch>
            <a:fillRect/>
          </a:stretch>
        </p:blipFill>
        <p:spPr>
          <a:xfrm>
            <a:off x="4441133" y="1069870"/>
            <a:ext cx="4713933" cy="6157745"/>
          </a:xfrm>
          <a:prstGeom prst="rect">
            <a:avLst/>
          </a:prstGeom>
          <a:ln w="12700">
            <a:miter lim="400000"/>
          </a:ln>
        </p:spPr>
      </p:pic>
      <p:pic>
        <p:nvPicPr>
          <p:cNvPr id="1274" name="fig11.1.pdf" descr="fig11.1.pdf"/>
          <p:cNvPicPr>
            <a:picLocks noChangeAspect="1"/>
          </p:cNvPicPr>
          <p:nvPr/>
        </p:nvPicPr>
        <p:blipFill>
          <a:blip r:embed="rId3">
            <a:extLst/>
          </a:blip>
          <a:srcRect l="50594" t="46103" r="0" b="0"/>
          <a:stretch>
            <a:fillRect/>
          </a:stretch>
        </p:blipFill>
        <p:spPr>
          <a:xfrm>
            <a:off x="8312449" y="1071855"/>
            <a:ext cx="5038492" cy="6153896"/>
          </a:xfrm>
          <a:prstGeom prst="rect">
            <a:avLst/>
          </a:prstGeom>
          <a:ln w="12700">
            <a:miter lim="400000"/>
          </a:ln>
        </p:spPr>
      </p:pic>
      <p:pic>
        <p:nvPicPr>
          <p:cNvPr id="1275" name="fig11.1.pdf" descr="fig11.1.pdf"/>
          <p:cNvPicPr>
            <a:picLocks noChangeAspect="1"/>
          </p:cNvPicPr>
          <p:nvPr/>
        </p:nvPicPr>
        <p:blipFill>
          <a:blip r:embed="rId4">
            <a:extLst/>
          </a:blip>
          <a:srcRect l="925" t="8757" r="56790" b="55649"/>
          <a:stretch>
            <a:fillRect/>
          </a:stretch>
        </p:blipFill>
        <p:spPr>
          <a:xfrm>
            <a:off x="148493" y="1162986"/>
            <a:ext cx="4564492" cy="4198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9" name="Idiom: Change order/arrangement"/>
          <p:cNvSpPr txBox="1"/>
          <p:nvPr>
            <p:ph type="title"/>
          </p:nvPr>
        </p:nvSpPr>
        <p:spPr>
          <a:prstGeom prst="rect">
            <a:avLst/>
          </a:prstGeom>
        </p:spPr>
        <p:txBody>
          <a:bodyPr/>
          <a:lstStyle/>
          <a:p>
            <a:pPr/>
            <a:r>
              <a:t>Idiom: </a:t>
            </a:r>
            <a:r>
              <a:rPr>
                <a:latin typeface="Rockwell Bold"/>
                <a:ea typeface="Rockwell Bold"/>
                <a:cs typeface="Rockwell Bold"/>
                <a:sym typeface="Rockwell Bold"/>
              </a:rPr>
              <a:t>Change order/arrangement</a:t>
            </a:r>
          </a:p>
        </p:txBody>
      </p:sp>
      <p:sp>
        <p:nvSpPr>
          <p:cNvPr id="128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1" name="what: simple table…"/>
          <p:cNvSpPr txBox="1"/>
          <p:nvPr>
            <p:ph type="body" idx="1"/>
          </p:nvPr>
        </p:nvSpPr>
        <p:spPr>
          <a:prstGeom prst="rect">
            <a:avLst/>
          </a:prstGeom>
        </p:spPr>
        <p:txBody>
          <a:bodyPr/>
          <a:lstStyle/>
          <a:p>
            <a:pPr/>
            <a:r>
              <a:t>what: simple table</a:t>
            </a:r>
          </a:p>
          <a:p>
            <a:pPr/>
            <a:r>
              <a:t>how: data-driven reordering</a:t>
            </a:r>
          </a:p>
          <a:p>
            <a:pPr/>
            <a:r>
              <a:t>why: find extreme values, trends</a:t>
            </a:r>
          </a:p>
        </p:txBody>
      </p:sp>
      <p:sp>
        <p:nvSpPr>
          <p:cNvPr id="1282" name="[Sortable Bar Chart](https://bl.ocks.org/mbostock/3885705)"/>
          <p:cNvSpPr txBox="1"/>
          <p:nvPr/>
        </p:nvSpPr>
        <p:spPr>
          <a:xfrm>
            <a:off x="685005" y="8356600"/>
            <a:ext cx="15600629"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500" u="sng">
                <a:uFill>
                  <a:solidFill>
                    <a:srgbClr val="000000"/>
                  </a:solidFill>
                </a:uFill>
                <a:hlinkClick r:id="rId2" invalidUrl="" action="" tgtFrame="" tooltip="" history="1" highlightClick="0" endSnd="0"/>
              </a:defRPr>
            </a:lvl1pPr>
          </a:lstStyle>
          <a:p>
            <a:pPr>
              <a:defRPr sz="2000" u="none"/>
            </a:pPr>
            <a:r>
              <a:rPr sz="2500" u="sng">
                <a:hlinkClick r:id="rId2" invalidUrl="" action="" tgtFrame="" tooltip="" history="1" highlightClick="0" endSnd="0"/>
              </a:rPr>
              <a:t>[Sortable Bar Chart](https://bl.ocks.org/mbostock/3885705)</a:t>
            </a:r>
          </a:p>
        </p:txBody>
      </p:sp>
      <p:pic>
        <p:nvPicPr>
          <p:cNvPr id="1283" name="Image" descr="Image"/>
          <p:cNvPicPr>
            <a:picLocks noChangeAspect="1"/>
          </p:cNvPicPr>
          <p:nvPr/>
        </p:nvPicPr>
        <p:blipFill>
          <a:blip r:embed="rId3">
            <a:extLst/>
          </a:blip>
          <a:stretch>
            <a:fillRect/>
          </a:stretch>
        </p:blipFill>
        <p:spPr>
          <a:xfrm>
            <a:off x="317499" y="3267054"/>
            <a:ext cx="6318457" cy="3345413"/>
          </a:xfrm>
          <a:prstGeom prst="rect">
            <a:avLst/>
          </a:prstGeom>
          <a:ln w="12700">
            <a:miter lim="400000"/>
          </a:ln>
        </p:spPr>
      </p:pic>
      <p:pic>
        <p:nvPicPr>
          <p:cNvPr id="1284" name="Image" descr="Image"/>
          <p:cNvPicPr>
            <a:picLocks noChangeAspect="1"/>
          </p:cNvPicPr>
          <p:nvPr/>
        </p:nvPicPr>
        <p:blipFill>
          <a:blip r:embed="rId4">
            <a:extLst/>
          </a:blip>
          <a:stretch>
            <a:fillRect/>
          </a:stretch>
        </p:blipFill>
        <p:spPr>
          <a:xfrm>
            <a:off x="6954029" y="3313288"/>
            <a:ext cx="6134942" cy="3252945"/>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6" name="Idiom: Change order"/>
          <p:cNvSpPr txBox="1"/>
          <p:nvPr>
            <p:ph type="title"/>
          </p:nvPr>
        </p:nvSpPr>
        <p:spPr>
          <a:prstGeom prst="rect">
            <a:avLst/>
          </a:prstGeom>
        </p:spPr>
        <p:txBody>
          <a:bodyPr/>
          <a:lstStyle/>
          <a:p>
            <a:pPr/>
            <a:r>
              <a:t>Idiom: </a:t>
            </a:r>
            <a:r>
              <a:rPr>
                <a:latin typeface="Rockwell Bold"/>
                <a:ea typeface="Rockwell Bold"/>
                <a:cs typeface="Rockwell Bold"/>
                <a:sym typeface="Rockwell Bold"/>
              </a:rPr>
              <a:t>Change order</a:t>
            </a:r>
          </a:p>
        </p:txBody>
      </p:sp>
      <p:sp>
        <p:nvSpPr>
          <p:cNvPr id="12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8" name="what: table with many attributes…"/>
          <p:cNvSpPr txBox="1"/>
          <p:nvPr>
            <p:ph type="body" idx="1"/>
          </p:nvPr>
        </p:nvSpPr>
        <p:spPr>
          <a:prstGeom prst="rect">
            <a:avLst/>
          </a:prstGeom>
        </p:spPr>
        <p:txBody>
          <a:bodyPr/>
          <a:lstStyle/>
          <a:p>
            <a:pPr/>
            <a:r>
              <a:t>what: table with many attributes</a:t>
            </a:r>
          </a:p>
          <a:p>
            <a:pPr/>
            <a:r>
              <a:t>how: data-driven reordering by selecting column</a:t>
            </a:r>
          </a:p>
          <a:p>
            <a:pPr/>
            <a:r>
              <a:t>why: find correlations between attributes</a:t>
            </a:r>
          </a:p>
        </p:txBody>
      </p:sp>
      <p:sp>
        <p:nvSpPr>
          <p:cNvPr id="1289" name="System: DataStripes"/>
          <p:cNvSpPr txBox="1"/>
          <p:nvPr/>
        </p:nvSpPr>
        <p:spPr>
          <a:xfrm>
            <a:off x="10436683" y="190500"/>
            <a:ext cx="5336717"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DataStripes</a:t>
            </a:r>
          </a:p>
        </p:txBody>
      </p:sp>
      <p:sp>
        <p:nvSpPr>
          <p:cNvPr id="1290" name="[http://carlmanaster.github.io/datastripes/]"/>
          <p:cNvSpPr txBox="1"/>
          <p:nvPr/>
        </p:nvSpPr>
        <p:spPr>
          <a:xfrm>
            <a:off x="527049" y="8496300"/>
            <a:ext cx="15062201"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000">
                <a:uFill>
                  <a:solidFill>
                    <a:srgbClr val="000000"/>
                  </a:solidFill>
                </a:uFill>
              </a:defRPr>
            </a:pPr>
            <a:r>
              <a:t>[</a:t>
            </a:r>
            <a:r>
              <a:rPr sz="2500" u="sng">
                <a:hlinkClick r:id="rId2" invalidUrl="" action="" tgtFrame="" tooltip="" history="1" highlightClick="0" endSnd="0"/>
              </a:rPr>
              <a:t>http://carlmanaster.github.io/datastripes/</a:t>
            </a:r>
            <a:r>
              <a:t>]</a:t>
            </a:r>
          </a:p>
        </p:txBody>
      </p:sp>
      <p:pic>
        <p:nvPicPr>
          <p:cNvPr id="1291" name="Image" descr="Image"/>
          <p:cNvPicPr>
            <a:picLocks noChangeAspect="1"/>
          </p:cNvPicPr>
          <p:nvPr/>
        </p:nvPicPr>
        <p:blipFill>
          <a:blip r:embed="rId3">
            <a:extLst/>
          </a:blip>
          <a:stretch>
            <a:fillRect/>
          </a:stretch>
        </p:blipFill>
        <p:spPr>
          <a:xfrm>
            <a:off x="664633" y="3399366"/>
            <a:ext cx="12725401" cy="3530601"/>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Idiom: Change align"/>
          <p:cNvSpPr txBox="1"/>
          <p:nvPr>
            <p:ph type="title"/>
          </p:nvPr>
        </p:nvSpPr>
        <p:spPr>
          <a:prstGeom prst="rect">
            <a:avLst/>
          </a:prstGeom>
        </p:spPr>
        <p:txBody>
          <a:bodyPr/>
          <a:lstStyle/>
          <a:p>
            <a:pPr/>
            <a:r>
              <a:t>Idiom: </a:t>
            </a:r>
            <a:r>
              <a:rPr>
                <a:latin typeface="Rockwell Bold"/>
                <a:ea typeface="Rockwell Bold"/>
                <a:cs typeface="Rockwell Bold"/>
                <a:sym typeface="Rockwell Bold"/>
              </a:rPr>
              <a:t>Change align</a:t>
            </a:r>
          </a:p>
        </p:txBody>
      </p:sp>
      <p:sp>
        <p:nvSpPr>
          <p:cNvPr id="1294" name="stacked bars…"/>
          <p:cNvSpPr txBox="1"/>
          <p:nvPr>
            <p:ph type="body" sz="quarter" idx="1"/>
          </p:nvPr>
        </p:nvSpPr>
        <p:spPr>
          <a:xfrm>
            <a:off x="419100" y="1104900"/>
            <a:ext cx="7195574" cy="3886554"/>
          </a:xfrm>
          <a:prstGeom prst="rect">
            <a:avLst/>
          </a:prstGeom>
        </p:spPr>
        <p:txBody>
          <a:bodyPr/>
          <a:lstStyle/>
          <a:p>
            <a:pPr/>
            <a:r>
              <a:t>stacked bars</a:t>
            </a:r>
          </a:p>
          <a:p>
            <a:pPr lvl="1"/>
            <a:r>
              <a:t>easy to compare</a:t>
            </a:r>
          </a:p>
          <a:p>
            <a:pPr lvl="2"/>
            <a:r>
              <a:t>first segment</a:t>
            </a:r>
          </a:p>
          <a:p>
            <a:pPr lvl="2"/>
            <a:r>
              <a:t>total bar</a:t>
            </a:r>
          </a:p>
          <a:p>
            <a:pPr/>
            <a:r>
              <a:t>align to different segment</a:t>
            </a:r>
          </a:p>
          <a:p>
            <a:pPr lvl="1"/>
            <a:r>
              <a:t>supports flexible comparison</a:t>
            </a:r>
          </a:p>
        </p:txBody>
      </p:sp>
      <p:sp>
        <p:nvSpPr>
          <p:cNvPr id="129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6" name="lineup-fig4a.png" descr="lineup-fig4a.png"/>
          <p:cNvPicPr>
            <a:picLocks noChangeAspect="1"/>
          </p:cNvPicPr>
          <p:nvPr/>
        </p:nvPicPr>
        <p:blipFill>
          <a:blip r:embed="rId3">
            <a:extLst/>
          </a:blip>
          <a:stretch>
            <a:fillRect/>
          </a:stretch>
        </p:blipFill>
        <p:spPr>
          <a:xfrm>
            <a:off x="7144554" y="211380"/>
            <a:ext cx="5715001" cy="3219887"/>
          </a:xfrm>
          <a:prstGeom prst="rect">
            <a:avLst/>
          </a:prstGeom>
          <a:ln w="12700">
            <a:miter lim="400000"/>
          </a:ln>
        </p:spPr>
      </p:pic>
      <p:pic>
        <p:nvPicPr>
          <p:cNvPr id="1297" name="lineup-fig4b.png" descr="lineup-fig4b.png"/>
          <p:cNvPicPr>
            <a:picLocks noChangeAspect="1"/>
          </p:cNvPicPr>
          <p:nvPr/>
        </p:nvPicPr>
        <p:blipFill>
          <a:blip r:embed="rId4">
            <a:extLst/>
          </a:blip>
          <a:stretch>
            <a:fillRect/>
          </a:stretch>
        </p:blipFill>
        <p:spPr>
          <a:xfrm>
            <a:off x="7144554" y="3656373"/>
            <a:ext cx="5715001" cy="3219886"/>
          </a:xfrm>
          <a:prstGeom prst="rect">
            <a:avLst/>
          </a:prstGeom>
          <a:ln w="12700">
            <a:miter lim="400000"/>
          </a:ln>
        </p:spPr>
      </p:pic>
      <p:sp>
        <p:nvSpPr>
          <p:cNvPr id="1298" name="System:  LineUp"/>
          <p:cNvSpPr txBox="1"/>
          <p:nvPr/>
        </p:nvSpPr>
        <p:spPr>
          <a:xfrm>
            <a:off x="13647339" y="66104"/>
            <a:ext cx="4038526" cy="1447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br/>
            <a:r>
              <a:rPr>
                <a:latin typeface="Rockwell Bold"/>
                <a:ea typeface="Rockwell Bold"/>
                <a:cs typeface="Rockwell Bold"/>
                <a:sym typeface="Rockwell Bold"/>
              </a:rPr>
              <a:t>LineUp</a:t>
            </a:r>
          </a:p>
        </p:txBody>
      </p:sp>
      <p:sp>
        <p:nvSpPr>
          <p:cNvPr id="1299" name="[LineUp: Visual Analysis of Multi-Attribute Rankings.Gratzl, Lex, Gehlenborg, Pfister, and Streit.  IEEE Trans. Visualization and Computer Graphics (Proc. InfoVis 2013) 19:12 (2013), 2277–2286.]"/>
          <p:cNvSpPr txBox="1"/>
          <p:nvPr/>
        </p:nvSpPr>
        <p:spPr>
          <a:xfrm>
            <a:off x="554344" y="8243602"/>
            <a:ext cx="9835918" cy="660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000">
                <a:uFill>
                  <a:solidFill>
                    <a:srgbClr val="000000"/>
                  </a:solidFill>
                </a:uFill>
              </a:defRPr>
            </a:pPr>
            <a:r>
              <a:t>[LineUp: Visual Analysis of Multi-Attribute Rankings.Gratzl, Lex, Gehlenborg, Pfister, and Streit. </a:t>
            </a:r>
            <a:br/>
            <a:r>
              <a:t>IEEE Trans. Visualization and Computer Graphics (Proc. InfoVis 2013) 19:12 (2013), 2277–2286.]</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3" name="Navigate: Changing item visibility"/>
          <p:cNvSpPr txBox="1"/>
          <p:nvPr>
            <p:ph type="title"/>
          </p:nvPr>
        </p:nvSpPr>
        <p:spPr>
          <a:prstGeom prst="rect">
            <a:avLst/>
          </a:prstGeom>
        </p:spPr>
        <p:txBody>
          <a:bodyPr/>
          <a:lstStyle/>
          <a:p>
            <a:pPr/>
            <a:r>
              <a:t>Navigate: Changing item visibility</a:t>
            </a:r>
          </a:p>
        </p:txBody>
      </p:sp>
      <p:sp>
        <p:nvSpPr>
          <p:cNvPr id="1304" name="change viewpoint…"/>
          <p:cNvSpPr txBox="1"/>
          <p:nvPr>
            <p:ph type="body" idx="1"/>
          </p:nvPr>
        </p:nvSpPr>
        <p:spPr>
          <a:prstGeom prst="rect">
            <a:avLst/>
          </a:prstGeom>
        </p:spPr>
        <p:txBody>
          <a:bodyPr/>
          <a:lstStyle/>
          <a:p>
            <a:pPr/>
            <a:r>
              <a:t>change viewpoint</a:t>
            </a:r>
          </a:p>
          <a:p>
            <a:pPr lvl="1"/>
            <a:r>
              <a:t>changes which items are visible within view</a:t>
            </a:r>
          </a:p>
          <a:p>
            <a:pPr lvl="1"/>
            <a:r>
              <a:t>camera metaphor</a:t>
            </a:r>
          </a:p>
          <a:p>
            <a:pPr lvl="2"/>
            <a:r>
              <a:t>zoom</a:t>
            </a:r>
          </a:p>
          <a:p>
            <a:pPr lvl="3"/>
            <a:r>
              <a:t>geometric zoom: familiar semantics </a:t>
            </a:r>
          </a:p>
          <a:p>
            <a:pPr lvl="3"/>
            <a:r>
              <a:t>semantic zoom: adapt object representation based on available pixels</a:t>
            </a:r>
          </a:p>
          <a:p>
            <a:pPr lvl="4"/>
            <a:r>
              <a:t>dramatic change, or more subtle one</a:t>
            </a:r>
          </a:p>
          <a:p>
            <a:pPr lvl="2"/>
            <a:r>
              <a:t>pan/translate</a:t>
            </a:r>
          </a:p>
          <a:p>
            <a:pPr lvl="2"/>
            <a:r>
              <a:t>rotate</a:t>
            </a:r>
          </a:p>
          <a:p>
            <a:pPr lvl="3"/>
            <a:r>
              <a:t>especially in 3D</a:t>
            </a:r>
          </a:p>
          <a:p>
            <a:pPr lvl="1"/>
            <a:r>
              <a:t>constrained navigation</a:t>
            </a:r>
          </a:p>
          <a:p>
            <a:pPr lvl="2"/>
            <a:r>
              <a:t>often with animated transitions</a:t>
            </a:r>
          </a:p>
          <a:p>
            <a:pPr lvl="2"/>
            <a:r>
              <a:t>often based on selection set</a:t>
            </a:r>
          </a:p>
        </p:txBody>
      </p:sp>
      <p:sp>
        <p:nvSpPr>
          <p:cNvPr id="130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6" name="fig11.1.pdf" descr="fig11.1.pdf"/>
          <p:cNvPicPr>
            <a:picLocks noChangeAspect="1"/>
          </p:cNvPicPr>
          <p:nvPr/>
        </p:nvPicPr>
        <p:blipFill>
          <a:blip r:embed="rId3">
            <a:extLst/>
          </a:blip>
          <a:srcRect l="0" t="46103" r="53806" b="0"/>
          <a:stretch>
            <a:fillRect/>
          </a:stretch>
        </p:blipFill>
        <p:spPr>
          <a:xfrm>
            <a:off x="11611844" y="181538"/>
            <a:ext cx="5171941" cy="675604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Analysis framework: Four levels, three questions"/>
          <p:cNvSpPr txBox="1"/>
          <p:nvPr>
            <p:ph type="title"/>
          </p:nvPr>
        </p:nvSpPr>
        <p:spPr>
          <a:prstGeom prst="rect">
            <a:avLst/>
          </a:prstGeom>
        </p:spPr>
        <p:txBody>
          <a:bodyPr/>
          <a:lstStyle/>
          <a:p>
            <a:pPr/>
            <a:r>
              <a:t>Analysis framework: Four levels, three questions</a:t>
            </a:r>
          </a:p>
        </p:txBody>
      </p:sp>
      <p:sp>
        <p:nvSpPr>
          <p:cNvPr id="216" name="domain situation…"/>
          <p:cNvSpPr txBox="1"/>
          <p:nvPr>
            <p:ph type="body" idx="1"/>
          </p:nvPr>
        </p:nvSpPr>
        <p:spPr>
          <a:xfrm>
            <a:off x="419100" y="1104900"/>
            <a:ext cx="11738240" cy="8039100"/>
          </a:xfrm>
          <a:prstGeom prst="rect">
            <a:avLst/>
          </a:prstGeom>
        </p:spPr>
        <p:txBody>
          <a:bodyPr/>
          <a:lstStyle/>
          <a:p>
            <a:pPr marL="342900" indent="-342900">
              <a:defRPr i="1" sz="3300"/>
            </a:pPr>
            <a:r>
              <a:t>domain situation</a:t>
            </a:r>
          </a:p>
          <a:p>
            <a:pPr lvl="1">
              <a:defRPr sz="3300"/>
            </a:pPr>
            <a:r>
              <a:t>who are the target users?</a:t>
            </a:r>
          </a:p>
          <a:p>
            <a:pPr marL="342900" indent="-342900">
              <a:defRPr i="1" sz="3300"/>
            </a:pPr>
            <a:r>
              <a:t>abstraction</a:t>
            </a:r>
          </a:p>
          <a:p>
            <a:pPr lvl="1">
              <a:defRPr sz="3300"/>
            </a:pPr>
            <a:r>
              <a:t>translate from specifics of domain to vocabulary of vis</a:t>
            </a:r>
          </a:p>
          <a:p>
            <a:pPr lvl="2">
              <a:defRPr sz="3300"/>
            </a:pPr>
            <a:r>
              <a:rPr b="1">
                <a:solidFill>
                  <a:srgbClr val="AB5601"/>
                </a:solidFill>
                <a:uFill>
                  <a:solidFill>
                    <a:srgbClr val="AB5601"/>
                  </a:solidFill>
                </a:uFill>
              </a:rPr>
              <a:t>what</a:t>
            </a:r>
            <a:r>
              <a:t> is shown? </a:t>
            </a:r>
            <a:r>
              <a:rPr b="1"/>
              <a:t>data </a:t>
            </a:r>
            <a:r>
              <a:t>abstraction</a:t>
            </a:r>
          </a:p>
          <a:p>
            <a:pPr lvl="2">
              <a:defRPr sz="3300"/>
            </a:pPr>
            <a:r>
              <a:rPr b="1">
                <a:solidFill>
                  <a:srgbClr val="9C8701"/>
                </a:solidFill>
                <a:uFill>
                  <a:solidFill>
                    <a:srgbClr val="9C8701"/>
                  </a:solidFill>
                </a:uFill>
              </a:rPr>
              <a:t>why</a:t>
            </a:r>
            <a:r>
              <a:t> is the user looking at it? </a:t>
            </a:r>
            <a:r>
              <a:rPr b="1"/>
              <a:t>task </a:t>
            </a:r>
            <a:r>
              <a:t>abstraction</a:t>
            </a:r>
          </a:p>
        </p:txBody>
      </p:sp>
      <p:sp>
        <p:nvSpPr>
          <p:cNvPr id="2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8" name="[A Nested Model of Visualization Design and Validation.…"/>
          <p:cNvSpPr txBox="1"/>
          <p:nvPr/>
        </p:nvSpPr>
        <p:spPr>
          <a:xfrm>
            <a:off x="8340339" y="1001263"/>
            <a:ext cx="8089228" cy="10302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19100" algn="r" defTabSz="419100">
              <a:lnSpc>
                <a:spcPts val="2700"/>
              </a:lnSpc>
              <a:defRPr sz="2400"/>
            </a:pPr>
            <a:r>
              <a:t>[A Nested Model of Visualization Design and Validation.</a:t>
            </a:r>
          </a:p>
          <a:p>
            <a:pPr marR="419100" algn="r" defTabSz="419100">
              <a:lnSpc>
                <a:spcPts val="2700"/>
              </a:lnSpc>
              <a:defRPr i="1" sz="2400"/>
            </a:pPr>
            <a:r>
              <a:t>Munzner.  IEEE TVCG 15(6):921-928, 2009 </a:t>
            </a:r>
            <a:br/>
            <a:r>
              <a:t>(Proc. InfoVis 2009). ]</a:t>
            </a:r>
          </a:p>
        </p:txBody>
      </p:sp>
      <p:grpSp>
        <p:nvGrpSpPr>
          <p:cNvPr id="228" name="Group"/>
          <p:cNvGrpSpPr/>
          <p:nvPr/>
        </p:nvGrpSpPr>
        <p:grpSpPr>
          <a:xfrm>
            <a:off x="12649200" y="2196522"/>
            <a:ext cx="3390900" cy="3378201"/>
            <a:chOff x="0" y="0"/>
            <a:chExt cx="3390900" cy="3378200"/>
          </a:xfrm>
        </p:grpSpPr>
        <p:sp>
          <p:nvSpPr>
            <p:cNvPr id="219"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20"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21"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22"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23"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224"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225"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226"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227" name="Image" descr="Image"/>
            <p:cNvPicPr>
              <a:picLocks noChangeAspect="1"/>
            </p:cNvPicPr>
            <p:nvPr/>
          </p:nvPicPr>
          <p:blipFill>
            <a:blip r:embed="rId2">
              <a:extLst/>
            </a:blip>
            <a:stretch>
              <a:fillRect/>
            </a:stretch>
          </p:blipFill>
          <p:spPr>
            <a:xfrm>
              <a:off x="1452599" y="664970"/>
              <a:ext cx="1663701" cy="1653709"/>
            </a:xfrm>
            <a:prstGeom prst="rect">
              <a:avLst/>
            </a:prstGeom>
            <a:ln w="12700" cap="flat">
              <a:noFill/>
              <a:miter lim="400000"/>
            </a:ln>
            <a:effectLst/>
          </p:spPr>
        </p:pic>
      </p:grpSp>
      <p:sp>
        <p:nvSpPr>
          <p:cNvPr id="229" name="[A Multi-Level Typology of Abstract Visualization Tasks…"/>
          <p:cNvSpPr txBox="1"/>
          <p:nvPr/>
        </p:nvSpPr>
        <p:spPr>
          <a:xfrm>
            <a:off x="9065970" y="5790151"/>
            <a:ext cx="7363597" cy="103021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R="419100" algn="r" defTabSz="419100">
              <a:lnSpc>
                <a:spcPts val="2700"/>
              </a:lnSpc>
              <a:defRPr sz="2400"/>
            </a:pPr>
            <a:r>
              <a:t>[A Multi-Level Typology of Abstract Visualization Tasks</a:t>
            </a:r>
          </a:p>
          <a:p>
            <a:pPr marR="419100" algn="r" defTabSz="419100">
              <a:lnSpc>
                <a:spcPts val="2700"/>
              </a:lnSpc>
              <a:defRPr i="1" sz="2400"/>
            </a:pPr>
            <a:r>
              <a:t>Brehmer and Munzner.  IEEE TVCG 19(12):2376-2385, 2013 (Proc. InfoVis 2013). ]</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0" name="Idiom: Semantic zooming"/>
          <p:cNvSpPr txBox="1"/>
          <p:nvPr>
            <p:ph type="title"/>
          </p:nvPr>
        </p:nvSpPr>
        <p:spPr>
          <a:prstGeom prst="rect">
            <a:avLst/>
          </a:prstGeom>
        </p:spPr>
        <p:txBody>
          <a:bodyPr/>
          <a:lstStyle/>
          <a:p>
            <a:pPr/>
            <a:r>
              <a:t>Idiom: </a:t>
            </a:r>
            <a:r>
              <a:rPr>
                <a:latin typeface="Rockwell Bold"/>
                <a:ea typeface="Rockwell Bold"/>
                <a:cs typeface="Rockwell Bold"/>
                <a:sym typeface="Rockwell Bold"/>
              </a:rPr>
              <a:t>Semantic zooming</a:t>
            </a:r>
          </a:p>
        </p:txBody>
      </p:sp>
      <p:sp>
        <p:nvSpPr>
          <p:cNvPr id="1311" name="visual encoding change…"/>
          <p:cNvSpPr txBox="1"/>
          <p:nvPr>
            <p:ph type="body" idx="1"/>
          </p:nvPr>
        </p:nvSpPr>
        <p:spPr>
          <a:prstGeom prst="rect">
            <a:avLst/>
          </a:prstGeom>
        </p:spPr>
        <p:txBody>
          <a:bodyPr/>
          <a:lstStyle/>
          <a:p>
            <a:pPr/>
            <a:r>
              <a:t>visual encoding change</a:t>
            </a:r>
          </a:p>
          <a:p>
            <a:pPr lvl="1"/>
            <a:r>
              <a:t>colored box</a:t>
            </a:r>
          </a:p>
          <a:p>
            <a:pPr lvl="1"/>
            <a:r>
              <a:t>sparkline</a:t>
            </a:r>
          </a:p>
          <a:p>
            <a:pPr lvl="1"/>
            <a:r>
              <a:t>simple line chart</a:t>
            </a:r>
          </a:p>
          <a:p>
            <a:pPr lvl="1"/>
            <a:r>
              <a:t>full chart: axes and tickmarks</a:t>
            </a:r>
          </a:p>
        </p:txBody>
      </p:sp>
      <p:sp>
        <p:nvSpPr>
          <p:cNvPr id="131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3" name="liverac-fig2b.png" descr="liverac-fig2b.png"/>
          <p:cNvPicPr>
            <a:picLocks noChangeAspect="1"/>
          </p:cNvPicPr>
          <p:nvPr/>
        </p:nvPicPr>
        <p:blipFill>
          <a:blip r:embed="rId2">
            <a:extLst/>
          </a:blip>
          <a:stretch>
            <a:fillRect/>
          </a:stretch>
        </p:blipFill>
        <p:spPr>
          <a:xfrm>
            <a:off x="8390475" y="1104900"/>
            <a:ext cx="7645499" cy="5945667"/>
          </a:xfrm>
          <a:prstGeom prst="rect">
            <a:avLst/>
          </a:prstGeom>
          <a:ln w="12700">
            <a:miter lim="400000"/>
          </a:ln>
        </p:spPr>
      </p:pic>
      <p:sp>
        <p:nvSpPr>
          <p:cNvPr id="1314" name="System: LiveRAC"/>
          <p:cNvSpPr txBox="1"/>
          <p:nvPr/>
        </p:nvSpPr>
        <p:spPr>
          <a:xfrm>
            <a:off x="11531600" y="139700"/>
            <a:ext cx="4511477"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LiveRAC</a:t>
            </a:r>
          </a:p>
        </p:txBody>
      </p:sp>
      <p:sp>
        <p:nvSpPr>
          <p:cNvPr id="1315" name="[LiveRAC - Interactive Visual Exploration of System Management Time-Series Data. McLachlan, Munzner, Koutsofios, and North. Proc. ACM Conf. Human Factors in Computing Systems (CHI), pp. 1483–1492, 2008.]"/>
          <p:cNvSpPr txBox="1"/>
          <p:nvPr/>
        </p:nvSpPr>
        <p:spPr>
          <a:xfrm>
            <a:off x="609600" y="8407400"/>
            <a:ext cx="10681752" cy="10738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[LiveRAC - Interactive Visual Exploration of System Management Time-Series Data. McLachlan, Munzner, Koutsofios, and North. Proc. ACM Conf. Human Factors in Computing Systems (CHI), pp. 1483–1492, 2008.]</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7" name="Navigate: Reducing attributes"/>
          <p:cNvSpPr txBox="1"/>
          <p:nvPr>
            <p:ph type="title"/>
          </p:nvPr>
        </p:nvSpPr>
        <p:spPr>
          <a:prstGeom prst="rect">
            <a:avLst/>
          </a:prstGeom>
        </p:spPr>
        <p:txBody>
          <a:bodyPr/>
          <a:lstStyle/>
          <a:p>
            <a:pPr/>
            <a:r>
              <a:t>Navigate: Reducing attributes</a:t>
            </a:r>
          </a:p>
        </p:txBody>
      </p:sp>
      <p:sp>
        <p:nvSpPr>
          <p:cNvPr id="1318" name="continuation of camera metaphor…"/>
          <p:cNvSpPr txBox="1"/>
          <p:nvPr>
            <p:ph type="body" idx="1"/>
          </p:nvPr>
        </p:nvSpPr>
        <p:spPr>
          <a:xfrm>
            <a:off x="419100" y="1104900"/>
            <a:ext cx="7650804" cy="8039100"/>
          </a:xfrm>
          <a:prstGeom prst="rect">
            <a:avLst/>
          </a:prstGeom>
        </p:spPr>
        <p:txBody>
          <a:bodyPr/>
          <a:lstStyle/>
          <a:p>
            <a:pPr/>
            <a:r>
              <a:t>continuation of camera metaphor</a:t>
            </a:r>
          </a:p>
          <a:p>
            <a:pPr lvl="1"/>
            <a:r>
              <a:t>slice</a:t>
            </a:r>
          </a:p>
          <a:p>
            <a:pPr lvl="2"/>
            <a:r>
              <a:t>show only items matching specific value for given attribute: slicing plane</a:t>
            </a:r>
          </a:p>
          <a:p>
            <a:pPr lvl="2"/>
            <a:r>
              <a:t>axis aligned, or arbitrary alignment</a:t>
            </a:r>
          </a:p>
          <a:p>
            <a:pPr lvl="1"/>
            <a:r>
              <a:t>cut</a:t>
            </a:r>
          </a:p>
          <a:p>
            <a:pPr lvl="2"/>
            <a:r>
              <a:t>show only items on far slide of plane from camera</a:t>
            </a:r>
          </a:p>
          <a:p>
            <a:pPr lvl="1"/>
            <a:r>
              <a:t>project</a:t>
            </a:r>
          </a:p>
          <a:p>
            <a:pPr lvl="2"/>
            <a:r>
              <a:t>change mathematics of image creation</a:t>
            </a:r>
          </a:p>
          <a:p>
            <a:pPr lvl="3"/>
            <a:r>
              <a:t>orthographic</a:t>
            </a:r>
          </a:p>
          <a:p>
            <a:pPr lvl="3"/>
            <a:r>
              <a:t>perspective</a:t>
            </a:r>
          </a:p>
          <a:p>
            <a:pPr lvl="3"/>
            <a:r>
              <a:t>many others: Mercator, cabinet, ...</a:t>
            </a:r>
          </a:p>
        </p:txBody>
      </p:sp>
      <p:sp>
        <p:nvSpPr>
          <p:cNvPr id="131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0" name="rieder-fig1b.png" descr="rieder-fig1b.png"/>
          <p:cNvPicPr>
            <a:picLocks noChangeAspect="1"/>
          </p:cNvPicPr>
          <p:nvPr/>
        </p:nvPicPr>
        <p:blipFill>
          <a:blip r:embed="rId3">
            <a:extLst/>
          </a:blip>
          <a:stretch>
            <a:fillRect/>
          </a:stretch>
        </p:blipFill>
        <p:spPr>
          <a:xfrm>
            <a:off x="7950200" y="3810077"/>
            <a:ext cx="2698678" cy="2616201"/>
          </a:xfrm>
          <a:prstGeom prst="rect">
            <a:avLst/>
          </a:prstGeom>
          <a:ln w="12700">
            <a:miter lim="400000"/>
          </a:ln>
        </p:spPr>
      </p:pic>
      <p:pic>
        <p:nvPicPr>
          <p:cNvPr id="1321" name="rieder-fig7c.png" descr="rieder-fig7c.png"/>
          <p:cNvPicPr>
            <a:picLocks noChangeAspect="1"/>
          </p:cNvPicPr>
          <p:nvPr/>
        </p:nvPicPr>
        <p:blipFill>
          <a:blip r:embed="rId4">
            <a:extLst/>
          </a:blip>
          <a:stretch>
            <a:fillRect/>
          </a:stretch>
        </p:blipFill>
        <p:spPr>
          <a:xfrm>
            <a:off x="8039100" y="1282700"/>
            <a:ext cx="2518436" cy="2400300"/>
          </a:xfrm>
          <a:prstGeom prst="rect">
            <a:avLst/>
          </a:prstGeom>
          <a:ln w="12700">
            <a:miter lim="400000"/>
          </a:ln>
        </p:spPr>
      </p:pic>
      <p:sp>
        <p:nvSpPr>
          <p:cNvPr id="1322" name="[Interactive Visualization of Multimodal Volume Data for Neurosurgical Tumor Treatment. Rieder, Ritter, Raspe, and Peitgen. Computer Graphics Forum (Proc. EuroVis 2008) 27:3 (2008), 1055–1062.]"/>
          <p:cNvSpPr txBox="1"/>
          <p:nvPr/>
        </p:nvSpPr>
        <p:spPr>
          <a:xfrm>
            <a:off x="609600" y="8407400"/>
            <a:ext cx="10732636"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[Interactive Visualization of Multimodal Volume Data for Neurosurgical Tumor Treatment. Rieder, Ritter, Raspe, and Peitgen. Computer Graphics Forum (Proc. EuroVis 2008) 27:3 (2008), 1055–1062.]</a:t>
            </a:r>
          </a:p>
        </p:txBody>
      </p:sp>
      <p:pic>
        <p:nvPicPr>
          <p:cNvPr id="1323" name="fig11.1.pdf" descr="fig11.1.pdf"/>
          <p:cNvPicPr>
            <a:picLocks noChangeAspect="1"/>
          </p:cNvPicPr>
          <p:nvPr/>
        </p:nvPicPr>
        <p:blipFill>
          <a:blip r:embed="rId5">
            <a:extLst/>
          </a:blip>
          <a:srcRect l="50594" t="46103" r="0" b="0"/>
          <a:stretch>
            <a:fillRect/>
          </a:stretch>
        </p:blipFill>
        <p:spPr>
          <a:xfrm>
            <a:off x="10665665" y="368300"/>
            <a:ext cx="5453521" cy="6660804"/>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7" name="Further reading"/>
          <p:cNvSpPr txBox="1"/>
          <p:nvPr>
            <p:ph type="title"/>
          </p:nvPr>
        </p:nvSpPr>
        <p:spPr>
          <a:prstGeom prst="rect">
            <a:avLst/>
          </a:prstGeom>
        </p:spPr>
        <p:txBody>
          <a:bodyPr/>
          <a:lstStyle/>
          <a:p>
            <a:pPr/>
            <a:r>
              <a:t>Further reading</a:t>
            </a:r>
          </a:p>
        </p:txBody>
      </p:sp>
      <p:sp>
        <p:nvSpPr>
          <p:cNvPr id="1328" name="Visualization Analysis and Design. Munzner.  AK Peters Visualization Series, CRC Press, 2014.…"/>
          <p:cNvSpPr txBox="1"/>
          <p:nvPr>
            <p:ph type="body" idx="1"/>
          </p:nvPr>
        </p:nvSpPr>
        <p:spPr>
          <a:xfrm>
            <a:off x="419100" y="1104900"/>
            <a:ext cx="15849600" cy="6081773"/>
          </a:xfrm>
          <a:prstGeom prst="rect">
            <a:avLst/>
          </a:prstGeom>
        </p:spPr>
        <p:txBody>
          <a:bodyPr>
            <a:normAutofit fontScale="100000" lnSpcReduction="0"/>
          </a:bodyPr>
          <a:lstStyle/>
          <a:p>
            <a:pPr marL="287430" indent="-287430" defTabSz="1097279">
              <a:spcBef>
                <a:spcPts val="900"/>
              </a:spcBef>
              <a:defRPr sz="3420"/>
            </a:pPr>
            <a:r>
              <a:t>Visualization Analysis and Design. Munzner.  AK Peters Visualization Series, CRC Press, 2014.</a:t>
            </a:r>
          </a:p>
          <a:p>
            <a:pPr lvl="1" marL="1042415" indent="-219455" defTabSz="1097279">
              <a:defRPr i="1" sz="2880"/>
            </a:pPr>
            <a:r>
              <a:t>Chap 11: Manipulate View</a:t>
            </a:r>
          </a:p>
          <a:p>
            <a:pPr marL="293179" indent="-293179" defTabSz="1097279">
              <a:spcBef>
                <a:spcPts val="900"/>
              </a:spcBef>
              <a:defRPr i="1" sz="3420"/>
            </a:pPr>
            <a:r>
              <a:t>Animated Transitions in Statistical Data Graphics. </a:t>
            </a:r>
            <a:r>
              <a:rPr i="0"/>
              <a:t>Heer and Robertson. IEEE Trans. on Visualization and Computer Graphics (Proc. InfoVis 07) 13:6 (2007), 1240– 1247.</a:t>
            </a:r>
            <a:endParaRPr i="0"/>
          </a:p>
          <a:p>
            <a:pPr marL="293179" indent="-293179" defTabSz="1097279">
              <a:spcBef>
                <a:spcPts val="900"/>
              </a:spcBef>
              <a:defRPr i="1" sz="3420"/>
            </a:pPr>
            <a:r>
              <a:t>Selection: 524,288 Ways to Say “This is Interesting”.</a:t>
            </a:r>
            <a:r>
              <a:rPr i="0"/>
              <a:t> Wills. Proc. IEEE Symp. Information Visualization (InfoVis), pp. 54–61, 1996.</a:t>
            </a:r>
            <a:endParaRPr i="0"/>
          </a:p>
          <a:p>
            <a:pPr marL="293179" indent="-293179" defTabSz="1097279">
              <a:spcBef>
                <a:spcPts val="900"/>
              </a:spcBef>
              <a:defRPr i="1" sz="3420"/>
            </a:pPr>
            <a:r>
              <a:t>Smooth and efficient zooming and panning. </a:t>
            </a:r>
            <a:r>
              <a:rPr i="0"/>
              <a:t>van Wijk and Nuij. Proc. IEEE Symp. Information Visualization (InfoVis), pp. 15–22, 2003.</a:t>
            </a:r>
            <a:endParaRPr i="0"/>
          </a:p>
          <a:p>
            <a:pPr marL="293179" indent="-293179" defTabSz="1097279">
              <a:spcBef>
                <a:spcPts val="900"/>
              </a:spcBef>
              <a:defRPr i="1" sz="3420"/>
            </a:pPr>
            <a:r>
              <a:t>Starting Simple - adding value to static visualisation through simple interaction. </a:t>
            </a:r>
            <a:r>
              <a:rPr i="0"/>
              <a:t>Dix and Ellis. Proc. Advanced Visual Interfaces (AVI), pp. 124–134, 1998.</a:t>
            </a:r>
          </a:p>
        </p:txBody>
      </p:sp>
      <p:sp>
        <p:nvSpPr>
          <p:cNvPr id="132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1"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1332"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r>
              <a:t> </a:t>
            </a:r>
          </a:p>
          <a:p>
            <a:pPr lvl="1">
              <a:spcBef>
                <a:spcPts val="1000"/>
              </a:spcBef>
            </a:pPr>
            <a:r>
              <a:t>Analysis:  What, Why, How</a:t>
            </a:r>
          </a:p>
          <a:p>
            <a:pPr lvl="1">
              <a:spcBef>
                <a:spcPts val="1000"/>
              </a:spcBef>
            </a:pPr>
            <a:r>
              <a:t>Marks and Channels</a:t>
            </a:r>
          </a:p>
          <a:p>
            <a:pPr lvl="1">
              <a:buClr>
                <a:srgbClr val="000000"/>
              </a:buClr>
            </a:pPr>
            <a:r>
              <a:t>Arrange Tables</a:t>
            </a:r>
          </a:p>
          <a:p>
            <a:pPr lvl="1">
              <a:buClr>
                <a:srgbClr val="000000"/>
              </a:buClr>
            </a:pPr>
            <a:r>
              <a:t>Arrange Spatial Data </a:t>
            </a:r>
            <a:br/>
            <a:br/>
            <a:b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a:t>
            </a:r>
          </a:p>
          <a:p>
            <a:pPr lvl="1">
              <a:buClr>
                <a:srgbClr val="000000"/>
              </a:buClr>
            </a:pPr>
            <a:r>
              <a:t>Arrange Networks and Trees</a:t>
            </a:r>
          </a:p>
          <a:p>
            <a:pPr lvl="1">
              <a:buClr>
                <a:srgbClr val="000000"/>
              </a:buClr>
            </a:pPr>
            <a:r>
              <a:t>Map Color and Other Channels</a:t>
            </a:r>
          </a:p>
          <a:p>
            <a:pPr lvl="1">
              <a:buClr>
                <a:srgbClr val="000000"/>
              </a:buClr>
            </a:pPr>
            <a:r>
              <a:t>Manipulate: Change, Select, Navigate</a:t>
            </a:r>
          </a:p>
          <a:p>
            <a:pPr lvl="1" marL="703580" indent="-259080">
              <a:defRPr>
                <a:solidFill>
                  <a:srgbClr val="FF2600"/>
                </a:solidFill>
              </a:defRPr>
            </a:pPr>
            <a:r>
              <a:t>Facet: Juxtapose, Partition, Superimpose</a:t>
            </a:r>
          </a:p>
          <a:p>
            <a:pPr lvl="1" marL="703580" indent="-259080"/>
            <a:r>
              <a:t>Reduce: Filter, Aggregate</a:t>
            </a:r>
          </a:p>
        </p:txBody>
      </p:sp>
      <p:sp>
        <p:nvSpPr>
          <p:cNvPr id="133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4"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1335"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Facet"/>
          <p:cNvSpPr txBox="1"/>
          <p:nvPr>
            <p:ph type="title"/>
          </p:nvPr>
        </p:nvSpPr>
        <p:spPr>
          <a:prstGeom prst="rect">
            <a:avLst/>
          </a:prstGeom>
        </p:spPr>
        <p:txBody>
          <a:bodyPr/>
          <a:lstStyle/>
          <a:p>
            <a:pPr/>
            <a:r>
              <a:t>Facet</a:t>
            </a:r>
          </a:p>
        </p:txBody>
      </p:sp>
      <p:sp>
        <p:nvSpPr>
          <p:cNvPr id="133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9" name="fig3.7.pdf" descr="fig3.7.pdf"/>
          <p:cNvPicPr>
            <a:picLocks noChangeAspect="1"/>
          </p:cNvPicPr>
          <p:nvPr/>
        </p:nvPicPr>
        <p:blipFill>
          <a:blip r:embed="rId2">
            <a:extLst/>
          </a:blip>
          <a:srcRect l="60244" t="10185" r="18446" b="38199"/>
          <a:stretch>
            <a:fillRect/>
          </a:stretch>
        </p:blipFill>
        <p:spPr>
          <a:xfrm>
            <a:off x="307771" y="1181100"/>
            <a:ext cx="3746726" cy="8382001"/>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1" name="Juxtapose and coordinate views"/>
          <p:cNvSpPr txBox="1"/>
          <p:nvPr>
            <p:ph type="title"/>
          </p:nvPr>
        </p:nvSpPr>
        <p:spPr>
          <a:prstGeom prst="rect">
            <a:avLst/>
          </a:prstGeom>
        </p:spPr>
        <p:txBody>
          <a:bodyPr/>
          <a:lstStyle/>
          <a:p>
            <a:pPr/>
            <a:r>
              <a:t>Juxtapose and coordinate views</a:t>
            </a:r>
          </a:p>
        </p:txBody>
      </p:sp>
      <p:sp>
        <p:nvSpPr>
          <p:cNvPr id="134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3" name="fig12.1.pdf" descr="fig12.1.pdf"/>
          <p:cNvPicPr>
            <a:picLocks noChangeAspect="1"/>
          </p:cNvPicPr>
          <p:nvPr/>
        </p:nvPicPr>
        <p:blipFill>
          <a:blip r:embed="rId2">
            <a:extLst/>
          </a:blip>
          <a:srcRect l="0" t="36605" r="0" b="28285"/>
          <a:stretch>
            <a:fillRect/>
          </a:stretch>
        </p:blipFill>
        <p:spPr>
          <a:xfrm>
            <a:off x="-96922" y="1247942"/>
            <a:ext cx="13451358" cy="6959601"/>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5" name="Idiom: Linked highlighting"/>
          <p:cNvSpPr txBox="1"/>
          <p:nvPr>
            <p:ph type="title"/>
          </p:nvPr>
        </p:nvSpPr>
        <p:spPr>
          <a:prstGeom prst="rect">
            <a:avLst/>
          </a:prstGeom>
        </p:spPr>
        <p:txBody>
          <a:bodyPr/>
          <a:lstStyle/>
          <a:p>
            <a:pPr/>
            <a:r>
              <a:t>Idiom: </a:t>
            </a:r>
            <a:r>
              <a:rPr>
                <a:latin typeface="Rockwell Bold"/>
                <a:ea typeface="Rockwell Bold"/>
                <a:cs typeface="Rockwell Bold"/>
                <a:sym typeface="Rockwell Bold"/>
              </a:rPr>
              <a:t>Linked highlighting</a:t>
            </a:r>
          </a:p>
        </p:txBody>
      </p:sp>
      <p:sp>
        <p:nvSpPr>
          <p:cNvPr id="1346" name="see how regions contiguous in one view are distributed within another…"/>
          <p:cNvSpPr txBox="1"/>
          <p:nvPr>
            <p:ph type="body" idx="1"/>
          </p:nvPr>
        </p:nvSpPr>
        <p:spPr>
          <a:xfrm>
            <a:off x="419100" y="1104900"/>
            <a:ext cx="9635154" cy="8039100"/>
          </a:xfrm>
          <a:prstGeom prst="rect">
            <a:avLst/>
          </a:prstGeom>
        </p:spPr>
        <p:txBody>
          <a:bodyPr/>
          <a:lstStyle/>
          <a:p>
            <a:pPr/>
            <a:r>
              <a:t>see how regions contiguous in one view are distributed within another</a:t>
            </a:r>
          </a:p>
          <a:p>
            <a:pPr lvl="1"/>
            <a:r>
              <a:t>powerful and pervasive interaction idiom</a:t>
            </a:r>
          </a:p>
          <a:p>
            <a:pPr lvl="1"/>
          </a:p>
          <a:p>
            <a:pPr/>
            <a:r>
              <a:t>encoding: different</a:t>
            </a:r>
          </a:p>
          <a:p>
            <a:pPr lvl="1"/>
            <a:r>
              <a:t>multiform</a:t>
            </a:r>
          </a:p>
          <a:p>
            <a:pPr/>
            <a:r>
              <a:t>data: all shared</a:t>
            </a:r>
          </a:p>
        </p:txBody>
      </p:sp>
      <p:sp>
        <p:nvSpPr>
          <p:cNvPr id="134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8" name="baseball-hisaly.png" descr="baseball-hisaly.png"/>
          <p:cNvPicPr>
            <a:picLocks noChangeAspect="1"/>
          </p:cNvPicPr>
          <p:nvPr/>
        </p:nvPicPr>
        <p:blipFill>
          <a:blip r:embed="rId3">
            <a:extLst/>
          </a:blip>
          <a:stretch>
            <a:fillRect/>
          </a:stretch>
        </p:blipFill>
        <p:spPr>
          <a:xfrm>
            <a:off x="10659431" y="1377100"/>
            <a:ext cx="5080001" cy="5401266"/>
          </a:xfrm>
          <a:prstGeom prst="rect">
            <a:avLst/>
          </a:prstGeom>
          <a:ln w="12700">
            <a:miter lim="400000"/>
          </a:ln>
        </p:spPr>
      </p:pic>
      <p:sp>
        <p:nvSpPr>
          <p:cNvPr id="1349" name="System: EDV"/>
          <p:cNvSpPr txBox="1"/>
          <p:nvPr/>
        </p:nvSpPr>
        <p:spPr>
          <a:xfrm>
            <a:off x="12423204" y="133350"/>
            <a:ext cx="323639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EDV</a:t>
            </a:r>
          </a:p>
        </p:txBody>
      </p:sp>
      <p:sp>
        <p:nvSpPr>
          <p:cNvPr id="1350" name="[Visual Exploration of Large Structured Datasets. Wills. Proc. New Techniques and Trends in Statistics (NTTS), pp. 237–246. IOS Press, 1995.]"/>
          <p:cNvSpPr txBox="1"/>
          <p:nvPr/>
        </p:nvSpPr>
        <p:spPr>
          <a:xfrm>
            <a:off x="647977" y="7819435"/>
            <a:ext cx="9740036" cy="660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[Visual Exploration of Large Structured Datasets. Wills. Proc. New Techniques and Trends in Statistics (NTTS), pp. 237–246. IOS Press, 1995.]</a:t>
            </a: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4" name="Idiom: bird’s-eye maps"/>
          <p:cNvSpPr txBox="1"/>
          <p:nvPr>
            <p:ph type="title"/>
          </p:nvPr>
        </p:nvSpPr>
        <p:spPr>
          <a:prstGeom prst="rect">
            <a:avLst/>
          </a:prstGeom>
        </p:spPr>
        <p:txBody>
          <a:bodyPr/>
          <a:lstStyle/>
          <a:p>
            <a:pPr/>
            <a:r>
              <a:t>Idiom: </a:t>
            </a:r>
            <a:r>
              <a:rPr>
                <a:latin typeface="Rockwell Bold"/>
                <a:ea typeface="Rockwell Bold"/>
                <a:cs typeface="Rockwell Bold"/>
                <a:sym typeface="Rockwell Bold"/>
              </a:rPr>
              <a:t>bird’s-eye maps</a:t>
            </a:r>
          </a:p>
        </p:txBody>
      </p:sp>
      <p:sp>
        <p:nvSpPr>
          <p:cNvPr id="1355" name="encoding: same…"/>
          <p:cNvSpPr txBox="1"/>
          <p:nvPr>
            <p:ph type="body" idx="1"/>
          </p:nvPr>
        </p:nvSpPr>
        <p:spPr>
          <a:prstGeom prst="rect">
            <a:avLst/>
          </a:prstGeom>
        </p:spPr>
        <p:txBody>
          <a:bodyPr/>
          <a:lstStyle/>
          <a:p>
            <a:pPr/>
            <a:r>
              <a:t>encoding: same</a:t>
            </a:r>
          </a:p>
          <a:p>
            <a:pPr/>
            <a:r>
              <a:t>data: subset shared</a:t>
            </a:r>
          </a:p>
          <a:p>
            <a:pPr/>
            <a:r>
              <a:t>navigation: shared</a:t>
            </a:r>
          </a:p>
          <a:p>
            <a:pPr lvl="1"/>
            <a:r>
              <a:t>bidirectional linking</a:t>
            </a:r>
          </a:p>
          <a:p>
            <a:pPr lvl="1"/>
          </a:p>
          <a:p>
            <a:pPr/>
            <a:r>
              <a:t>differences</a:t>
            </a:r>
          </a:p>
          <a:p>
            <a:pPr lvl="1"/>
            <a:r>
              <a:t>viewpoint</a:t>
            </a:r>
          </a:p>
          <a:p>
            <a:pPr lvl="1"/>
            <a:r>
              <a:t>(size)</a:t>
            </a:r>
          </a:p>
          <a:p>
            <a:pPr lvl="1"/>
          </a:p>
          <a:p>
            <a:pPr>
              <a:defRPr b="1" i="1"/>
            </a:pPr>
            <a:r>
              <a:t>overview-detail</a:t>
            </a:r>
          </a:p>
        </p:txBody>
      </p:sp>
      <p:sp>
        <p:nvSpPr>
          <p:cNvPr id="135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7" name="cockburn-fig1a.jpg" descr="cockburn-fig1a.jpg"/>
          <p:cNvPicPr>
            <a:picLocks noChangeAspect="1"/>
          </p:cNvPicPr>
          <p:nvPr/>
        </p:nvPicPr>
        <p:blipFill>
          <a:blip r:embed="rId2">
            <a:extLst/>
          </a:blip>
          <a:stretch>
            <a:fillRect/>
          </a:stretch>
        </p:blipFill>
        <p:spPr>
          <a:xfrm>
            <a:off x="6235700" y="1104900"/>
            <a:ext cx="9499600" cy="5946047"/>
          </a:xfrm>
          <a:prstGeom prst="rect">
            <a:avLst/>
          </a:prstGeom>
          <a:ln w="12700">
            <a:miter lim="400000"/>
          </a:ln>
        </p:spPr>
      </p:pic>
      <p:sp>
        <p:nvSpPr>
          <p:cNvPr id="1358" name="System: Google Maps"/>
          <p:cNvSpPr txBox="1"/>
          <p:nvPr/>
        </p:nvSpPr>
        <p:spPr>
          <a:xfrm>
            <a:off x="9855200" y="101600"/>
            <a:ext cx="64389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Google Maps</a:t>
            </a:r>
          </a:p>
        </p:txBody>
      </p:sp>
      <p:sp>
        <p:nvSpPr>
          <p:cNvPr id="1359" name="[A Review of Overview+Detail, Zooming, and Focus+Context Interfaces.  Cockburn, Karlson, and Bederson.  ACM Computing Surveys 41:1 (2008), 1–31.]"/>
          <p:cNvSpPr txBox="1"/>
          <p:nvPr/>
        </p:nvSpPr>
        <p:spPr>
          <a:xfrm>
            <a:off x="819420" y="8204536"/>
            <a:ext cx="10636960" cy="863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700">
                <a:uFill>
                  <a:solidFill>
                    <a:srgbClr val="000000"/>
                  </a:solidFill>
                </a:uFill>
              </a:defRPr>
            </a:pPr>
            <a:r>
              <a:t>[A Review of Overview+Detail, Zooming, and Focus+Context Interfaces. </a:t>
            </a:r>
            <a:br/>
            <a:r>
              <a:t>Cockburn, Karlson, and Bederson.  ACM Computing Surveys 41:1 (2008), 1–31.]</a:t>
            </a: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1" name="Idiom: Small multiples"/>
          <p:cNvSpPr txBox="1"/>
          <p:nvPr>
            <p:ph type="title"/>
          </p:nvPr>
        </p:nvSpPr>
        <p:spPr>
          <a:prstGeom prst="rect">
            <a:avLst/>
          </a:prstGeom>
        </p:spPr>
        <p:txBody>
          <a:bodyPr/>
          <a:lstStyle/>
          <a:p>
            <a:pPr/>
            <a:r>
              <a:t>Idiom: </a:t>
            </a:r>
            <a:r>
              <a:rPr>
                <a:latin typeface="Rockwell Bold"/>
                <a:ea typeface="Rockwell Bold"/>
                <a:cs typeface="Rockwell Bold"/>
                <a:sym typeface="Rockwell Bold"/>
              </a:rPr>
              <a:t>Small multiples</a:t>
            </a:r>
          </a:p>
        </p:txBody>
      </p:sp>
      <p:sp>
        <p:nvSpPr>
          <p:cNvPr id="1362" name="encoding: same…"/>
          <p:cNvSpPr txBox="1"/>
          <p:nvPr>
            <p:ph type="body" sz="half" idx="1"/>
          </p:nvPr>
        </p:nvSpPr>
        <p:spPr>
          <a:xfrm>
            <a:off x="419100" y="1104900"/>
            <a:ext cx="5056915" cy="8039100"/>
          </a:xfrm>
          <a:prstGeom prst="rect">
            <a:avLst/>
          </a:prstGeom>
        </p:spPr>
        <p:txBody>
          <a:bodyPr/>
          <a:lstStyle/>
          <a:p>
            <a:pPr/>
            <a:r>
              <a:t>encoding: same</a:t>
            </a:r>
          </a:p>
          <a:p>
            <a:pPr/>
            <a:r>
              <a:t>data:</a:t>
            </a:r>
          </a:p>
          <a:p>
            <a:pPr lvl="1"/>
            <a:r>
              <a:t>different items: </a:t>
            </a:r>
            <a:br/>
            <a:r>
              <a:t>different condition keys, same gene keys</a:t>
            </a:r>
          </a:p>
          <a:p>
            <a:pPr lvl="1"/>
            <a:r>
              <a:t>same attributes: expression values</a:t>
            </a:r>
            <a:br/>
            <a:r>
              <a:t>for node colors</a:t>
            </a:r>
          </a:p>
          <a:p>
            <a:pPr lvl="1"/>
            <a:r>
              <a:t>(same network layout for nodes=genes)</a:t>
            </a:r>
          </a:p>
          <a:p>
            <a:pPr/>
            <a:r>
              <a:t>navigation: shared</a:t>
            </a:r>
          </a:p>
        </p:txBody>
      </p:sp>
      <p:sp>
        <p:nvSpPr>
          <p:cNvPr id="136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4" name="hour4compare.png" descr="hour4compare.png"/>
          <p:cNvPicPr>
            <a:picLocks noChangeAspect="1"/>
          </p:cNvPicPr>
          <p:nvPr/>
        </p:nvPicPr>
        <p:blipFill>
          <a:blip r:embed="rId2">
            <a:extLst/>
          </a:blip>
          <a:stretch>
            <a:fillRect/>
          </a:stretch>
        </p:blipFill>
        <p:spPr>
          <a:xfrm>
            <a:off x="5486400" y="965200"/>
            <a:ext cx="8012745" cy="5802980"/>
          </a:xfrm>
          <a:prstGeom prst="rect">
            <a:avLst/>
          </a:prstGeom>
          <a:ln w="12700">
            <a:miter lim="400000"/>
          </a:ln>
        </p:spPr>
      </p:pic>
      <p:sp>
        <p:nvSpPr>
          <p:cNvPr id="1365" name="System: Cerebral"/>
          <p:cNvSpPr txBox="1"/>
          <p:nvPr/>
        </p:nvSpPr>
        <p:spPr>
          <a:xfrm>
            <a:off x="10998200" y="101600"/>
            <a:ext cx="45847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Cerebral</a:t>
            </a:r>
          </a:p>
        </p:txBody>
      </p:sp>
      <p:pic>
        <p:nvPicPr>
          <p:cNvPr id="1366" name="Line Line" descr="Line Line"/>
          <p:cNvPicPr>
            <a:picLocks noChangeAspect="0"/>
          </p:cNvPicPr>
          <p:nvPr/>
        </p:nvPicPr>
        <p:blipFill>
          <a:blip r:embed="rId3">
            <a:extLst/>
          </a:blip>
          <a:stretch>
            <a:fillRect/>
          </a:stretch>
        </p:blipFill>
        <p:spPr>
          <a:xfrm rot="20350481">
            <a:off x="7385927" y="3206708"/>
            <a:ext cx="4701764" cy="4112672"/>
          </a:xfrm>
          <a:prstGeom prst="rect">
            <a:avLst/>
          </a:prstGeom>
        </p:spPr>
      </p:pic>
      <p:grpSp>
        <p:nvGrpSpPr>
          <p:cNvPr id="1370" name="hour4compare.png"/>
          <p:cNvGrpSpPr/>
          <p:nvPr/>
        </p:nvGrpSpPr>
        <p:grpSpPr>
          <a:xfrm>
            <a:off x="12495884" y="920098"/>
            <a:ext cx="3553223" cy="5418139"/>
            <a:chOff x="0" y="0"/>
            <a:chExt cx="3553221" cy="5418137"/>
          </a:xfrm>
        </p:grpSpPr>
        <p:pic>
          <p:nvPicPr>
            <p:cNvPr id="1369" name="hour4compare.png" descr="hour4compare.png"/>
            <p:cNvPicPr>
              <a:picLocks noChangeAspect="1"/>
            </p:cNvPicPr>
            <p:nvPr/>
          </p:nvPicPr>
          <p:blipFill>
            <a:blip r:embed="rId2">
              <a:extLst/>
            </a:blip>
            <a:srcRect l="18323" t="8705" r="59625" b="44397"/>
            <a:stretch>
              <a:fillRect/>
            </a:stretch>
          </p:blipFill>
          <p:spPr>
            <a:xfrm>
              <a:off x="50800" y="50800"/>
              <a:ext cx="3451751" cy="5316489"/>
            </a:xfrm>
            <a:prstGeom prst="rect">
              <a:avLst/>
            </a:prstGeom>
            <a:ln>
              <a:noFill/>
            </a:ln>
            <a:effectLst/>
          </p:spPr>
        </p:pic>
        <p:pic>
          <p:nvPicPr>
            <p:cNvPr id="1368" name="hour4compare.png" descr="hour4compare.png"/>
            <p:cNvPicPr>
              <a:picLocks noChangeAspect="0"/>
            </p:cNvPicPr>
            <p:nvPr/>
          </p:nvPicPr>
          <p:blipFill>
            <a:blip r:embed="rId4">
              <a:extLst/>
            </a:blip>
            <a:stretch>
              <a:fillRect/>
            </a:stretch>
          </p:blipFill>
          <p:spPr>
            <a:xfrm>
              <a:off x="0" y="0"/>
              <a:ext cx="3553222" cy="5418138"/>
            </a:xfrm>
            <a:prstGeom prst="rect">
              <a:avLst/>
            </a:prstGeom>
            <a:effectLst/>
          </p:spPr>
        </p:pic>
      </p:grpSp>
      <p:pic>
        <p:nvPicPr>
          <p:cNvPr id="1371" name="Rectangle Rectangle" descr="Rectangle Rectangle"/>
          <p:cNvPicPr>
            <a:picLocks noChangeAspect="0"/>
          </p:cNvPicPr>
          <p:nvPr/>
        </p:nvPicPr>
        <p:blipFill>
          <a:blip r:embed="rId5">
            <a:extLst/>
          </a:blip>
          <a:stretch>
            <a:fillRect/>
          </a:stretch>
        </p:blipFill>
        <p:spPr>
          <a:xfrm>
            <a:off x="6805729" y="1389508"/>
            <a:ext cx="2050549" cy="2831614"/>
          </a:xfrm>
          <a:prstGeom prst="rect">
            <a:avLst/>
          </a:prstGeom>
        </p:spPr>
      </p:pic>
      <p:pic>
        <p:nvPicPr>
          <p:cNvPr id="1373" name="Line Line" descr="Line Line"/>
          <p:cNvPicPr>
            <a:picLocks noChangeAspect="0"/>
          </p:cNvPicPr>
          <p:nvPr/>
        </p:nvPicPr>
        <p:blipFill>
          <a:blip r:embed="rId6">
            <a:extLst/>
          </a:blip>
          <a:stretch>
            <a:fillRect/>
          </a:stretch>
        </p:blipFill>
        <p:spPr>
          <a:xfrm rot="387530">
            <a:off x="6962741" y="671400"/>
            <a:ext cx="5548136" cy="1111092"/>
          </a:xfrm>
          <a:prstGeom prst="rect">
            <a:avLst/>
          </a:prstGeom>
        </p:spPr>
      </p:pic>
      <p:sp>
        <p:nvSpPr>
          <p:cNvPr id="1375" name="[Cerebral: Visualizing Multiple Experimental Conditions on a Graph with Biological Context. Barsky, Munzner, Gardy, and Kincaid. IEEE Trans. Visualization and Computer Graphics (Proc. InfoVis 2008) 14:6 (2008), 1253–1260.]"/>
          <p:cNvSpPr txBox="1"/>
          <p:nvPr/>
        </p:nvSpPr>
        <p:spPr>
          <a:xfrm>
            <a:off x="254000" y="8293100"/>
            <a:ext cx="11302568"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[Cerebral: Visualizing Multiple Experimental Conditions on a Graph with Biological Context. Barsky, Munzner, Gardy, and Kincaid. IEEE Trans. Visualization and Computer Graphics (Proc. InfoVis 2008) 14:6 (2008), 1253–1260.]</a:t>
            </a:r>
          </a:p>
        </p:txBody>
      </p:sp>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7" name="Coordinate views: Design choice interaction"/>
          <p:cNvSpPr txBox="1"/>
          <p:nvPr>
            <p:ph type="title"/>
          </p:nvPr>
        </p:nvSpPr>
        <p:spPr>
          <a:prstGeom prst="rect">
            <a:avLst/>
          </a:prstGeom>
        </p:spPr>
        <p:txBody>
          <a:bodyPr/>
          <a:lstStyle/>
          <a:p>
            <a:pPr/>
            <a:r>
              <a:t>Coordinate views: Design choice interaction</a:t>
            </a:r>
          </a:p>
        </p:txBody>
      </p:sp>
      <p:sp>
        <p:nvSpPr>
          <p:cNvPr id="13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9" name="fig12.6.pdf" descr="fig12.6.pdf"/>
          <p:cNvPicPr>
            <a:picLocks noChangeAspect="1"/>
          </p:cNvPicPr>
          <p:nvPr/>
        </p:nvPicPr>
        <p:blipFill>
          <a:blip r:embed="rId2">
            <a:extLst/>
          </a:blip>
          <a:stretch>
            <a:fillRect/>
          </a:stretch>
        </p:blipFill>
        <p:spPr>
          <a:xfrm>
            <a:off x="-292100" y="774111"/>
            <a:ext cx="13500100" cy="554170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Analysis framework: Four levels, three questions"/>
          <p:cNvSpPr txBox="1"/>
          <p:nvPr>
            <p:ph type="title"/>
          </p:nvPr>
        </p:nvSpPr>
        <p:spPr>
          <a:prstGeom prst="rect">
            <a:avLst/>
          </a:prstGeom>
        </p:spPr>
        <p:txBody>
          <a:bodyPr/>
          <a:lstStyle/>
          <a:p>
            <a:pPr/>
            <a:r>
              <a:t>Analysis framework: Four levels, three questions</a:t>
            </a:r>
          </a:p>
        </p:txBody>
      </p:sp>
      <p:sp>
        <p:nvSpPr>
          <p:cNvPr id="232" name="domain situation…"/>
          <p:cNvSpPr txBox="1"/>
          <p:nvPr>
            <p:ph type="body" idx="1"/>
          </p:nvPr>
        </p:nvSpPr>
        <p:spPr>
          <a:xfrm>
            <a:off x="419100" y="1104900"/>
            <a:ext cx="11738240" cy="8039100"/>
          </a:xfrm>
          <a:prstGeom prst="rect">
            <a:avLst/>
          </a:prstGeom>
        </p:spPr>
        <p:txBody>
          <a:bodyPr/>
          <a:lstStyle/>
          <a:p>
            <a:pPr marL="342900" indent="-342900">
              <a:defRPr i="1" sz="3300"/>
            </a:pPr>
            <a:r>
              <a:t>domain situation</a:t>
            </a:r>
          </a:p>
          <a:p>
            <a:pPr lvl="1">
              <a:defRPr sz="3300"/>
            </a:pPr>
            <a:r>
              <a:t>who are the target users?</a:t>
            </a:r>
          </a:p>
          <a:p>
            <a:pPr marL="342900" indent="-342900">
              <a:defRPr i="1" sz="3300"/>
            </a:pPr>
            <a:r>
              <a:t>abstraction</a:t>
            </a:r>
          </a:p>
          <a:p>
            <a:pPr lvl="1">
              <a:defRPr sz="3300"/>
            </a:pPr>
            <a:r>
              <a:t>translate from specifics of domain to vocabulary of vis</a:t>
            </a:r>
          </a:p>
          <a:p>
            <a:pPr lvl="2">
              <a:defRPr sz="3300"/>
            </a:pPr>
            <a:r>
              <a:rPr b="1">
                <a:solidFill>
                  <a:srgbClr val="AB5601"/>
                </a:solidFill>
                <a:uFill>
                  <a:solidFill>
                    <a:srgbClr val="AB5601"/>
                  </a:solidFill>
                </a:uFill>
              </a:rPr>
              <a:t>what</a:t>
            </a:r>
            <a:r>
              <a:t> is shown? </a:t>
            </a:r>
            <a:r>
              <a:rPr b="1"/>
              <a:t>data </a:t>
            </a:r>
            <a:r>
              <a:t>abstraction</a:t>
            </a:r>
          </a:p>
          <a:p>
            <a:pPr lvl="2">
              <a:defRPr sz="3300"/>
            </a:pPr>
            <a:r>
              <a:rPr b="1">
                <a:solidFill>
                  <a:srgbClr val="9C8701"/>
                </a:solidFill>
                <a:uFill>
                  <a:solidFill>
                    <a:srgbClr val="9C8701"/>
                  </a:solidFill>
                </a:uFill>
              </a:rPr>
              <a:t>why</a:t>
            </a:r>
            <a:r>
              <a:t> is the user looking at it? </a:t>
            </a:r>
            <a:r>
              <a:rPr b="1"/>
              <a:t>task </a:t>
            </a:r>
            <a:r>
              <a:t>abstraction</a:t>
            </a:r>
            <a:endParaRPr b="1"/>
          </a:p>
          <a:p>
            <a:pPr marL="342900" indent="-342900">
              <a:defRPr i="1" sz="3300"/>
            </a:pPr>
            <a:r>
              <a:t>idiom</a:t>
            </a:r>
          </a:p>
          <a:p>
            <a:pPr lvl="1">
              <a:defRPr sz="3300"/>
            </a:pPr>
            <a:r>
              <a:rPr b="1">
                <a:solidFill>
                  <a:srgbClr val="009051"/>
                </a:solidFill>
                <a:uFill>
                  <a:solidFill>
                    <a:srgbClr val="009051"/>
                  </a:solidFill>
                </a:uFill>
              </a:rPr>
              <a:t>how</a:t>
            </a:r>
            <a:r>
              <a:t> is it shown?</a:t>
            </a:r>
          </a:p>
          <a:p>
            <a:pPr lvl="2">
              <a:defRPr sz="3300"/>
            </a:pPr>
            <a:r>
              <a:rPr b="1"/>
              <a:t>visual encoding</a:t>
            </a:r>
            <a:r>
              <a:t> idiom: how to draw</a:t>
            </a:r>
          </a:p>
          <a:p>
            <a:pPr lvl="2">
              <a:defRPr sz="3300"/>
            </a:pPr>
            <a:r>
              <a:rPr b="1"/>
              <a:t>interaction</a:t>
            </a:r>
            <a:r>
              <a:t> idiom: how to manipulate</a:t>
            </a:r>
          </a:p>
        </p:txBody>
      </p:sp>
      <p:sp>
        <p:nvSpPr>
          <p:cNvPr id="2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4" name="[A Nested Model of Visualization Design and Validation.…"/>
          <p:cNvSpPr txBox="1"/>
          <p:nvPr/>
        </p:nvSpPr>
        <p:spPr>
          <a:xfrm>
            <a:off x="8340339" y="1001263"/>
            <a:ext cx="8089228" cy="10302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19100" algn="r" defTabSz="419100">
              <a:lnSpc>
                <a:spcPts val="2700"/>
              </a:lnSpc>
              <a:defRPr sz="2400"/>
            </a:pPr>
            <a:r>
              <a:t>[A Nested Model of Visualization Design and Validation.</a:t>
            </a:r>
          </a:p>
          <a:p>
            <a:pPr marR="419100" algn="r" defTabSz="419100">
              <a:lnSpc>
                <a:spcPts val="2700"/>
              </a:lnSpc>
              <a:defRPr i="1" sz="2400"/>
            </a:pPr>
            <a:r>
              <a:t>Munzner.  IEEE TVCG 15(6):921-928, 2009 </a:t>
            </a:r>
            <a:br/>
            <a:r>
              <a:t>(Proc. InfoVis 2009). ]</a:t>
            </a:r>
          </a:p>
        </p:txBody>
      </p:sp>
      <p:grpSp>
        <p:nvGrpSpPr>
          <p:cNvPr id="244" name="Group"/>
          <p:cNvGrpSpPr/>
          <p:nvPr/>
        </p:nvGrpSpPr>
        <p:grpSpPr>
          <a:xfrm>
            <a:off x="12649200" y="2196522"/>
            <a:ext cx="3390900" cy="3378201"/>
            <a:chOff x="0" y="0"/>
            <a:chExt cx="3390900" cy="3378200"/>
          </a:xfrm>
        </p:grpSpPr>
        <p:sp>
          <p:nvSpPr>
            <p:cNvPr id="235"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36"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37"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38"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39"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240"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241"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242"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243" name="Image" descr="Image"/>
            <p:cNvPicPr>
              <a:picLocks noChangeAspect="1"/>
            </p:cNvPicPr>
            <p:nvPr/>
          </p:nvPicPr>
          <p:blipFill>
            <a:blip r:embed="rId2">
              <a:extLst/>
            </a:blip>
            <a:stretch>
              <a:fillRect/>
            </a:stretch>
          </p:blipFill>
          <p:spPr>
            <a:xfrm>
              <a:off x="1452599" y="664970"/>
              <a:ext cx="1663701" cy="1653709"/>
            </a:xfrm>
            <a:prstGeom prst="rect">
              <a:avLst/>
            </a:prstGeom>
            <a:ln w="12700" cap="flat">
              <a:noFill/>
              <a:miter lim="400000"/>
            </a:ln>
            <a:effectLst/>
          </p:spPr>
        </p:pic>
      </p:grpSp>
      <p:sp>
        <p:nvSpPr>
          <p:cNvPr id="245" name="[A Multi-Level Typology of Abstract Visualization Tasks…"/>
          <p:cNvSpPr txBox="1"/>
          <p:nvPr/>
        </p:nvSpPr>
        <p:spPr>
          <a:xfrm>
            <a:off x="9065970" y="5790151"/>
            <a:ext cx="7363597" cy="103021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R="419100" algn="r" defTabSz="419100">
              <a:lnSpc>
                <a:spcPts val="2700"/>
              </a:lnSpc>
              <a:defRPr sz="2400"/>
            </a:pPr>
            <a:r>
              <a:t>[A Multi-Level Typology of Abstract Visualization Tasks</a:t>
            </a:r>
          </a:p>
          <a:p>
            <a:pPr marR="419100" algn="r" defTabSz="419100">
              <a:lnSpc>
                <a:spcPts val="2700"/>
              </a:lnSpc>
              <a:defRPr i="1" sz="2400"/>
            </a:pPr>
            <a:r>
              <a:t>Brehmer and Munzner.  IEEE TVCG 19(12):2376-2385, 2013 (Proc. InfoVis 2013). ]</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1" name="Coordinate views: Design choice interaction"/>
          <p:cNvSpPr txBox="1"/>
          <p:nvPr>
            <p:ph type="title"/>
          </p:nvPr>
        </p:nvSpPr>
        <p:spPr>
          <a:prstGeom prst="rect">
            <a:avLst/>
          </a:prstGeom>
        </p:spPr>
        <p:txBody>
          <a:bodyPr/>
          <a:lstStyle/>
          <a:p>
            <a:pPr/>
            <a:r>
              <a:t>Coordinate views: Design choice interaction</a:t>
            </a:r>
          </a:p>
        </p:txBody>
      </p:sp>
      <p:sp>
        <p:nvSpPr>
          <p:cNvPr id="13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3" name="fig12.6.pdf" descr="fig12.6.pdf"/>
          <p:cNvPicPr>
            <a:picLocks noChangeAspect="1"/>
          </p:cNvPicPr>
          <p:nvPr/>
        </p:nvPicPr>
        <p:blipFill>
          <a:blip r:embed="rId2">
            <a:extLst/>
          </a:blip>
          <a:stretch>
            <a:fillRect/>
          </a:stretch>
        </p:blipFill>
        <p:spPr>
          <a:xfrm>
            <a:off x="-292100" y="774111"/>
            <a:ext cx="13500100" cy="5541709"/>
          </a:xfrm>
          <a:prstGeom prst="rect">
            <a:avLst/>
          </a:prstGeom>
          <a:ln w="12700">
            <a:miter lim="400000"/>
          </a:ln>
        </p:spPr>
      </p:pic>
      <p:sp>
        <p:nvSpPr>
          <p:cNvPr id="1384" name="why juxtapose views?…"/>
          <p:cNvSpPr txBox="1"/>
          <p:nvPr>
            <p:ph type="body" idx="4294967295"/>
          </p:nvPr>
        </p:nvSpPr>
        <p:spPr>
          <a:xfrm>
            <a:off x="419100" y="6083300"/>
            <a:ext cx="15849600" cy="8039100"/>
          </a:xfrm>
          <a:prstGeom prst="rect">
            <a:avLst/>
          </a:prstGeom>
        </p:spPr>
        <p:txBody>
          <a:bodyPr lIns="38100" tIns="38100" rIns="38100" bIns="38100"/>
          <a:lstStyle/>
          <a:p>
            <a:pPr marL="793376" indent="-336176" defTabSz="1219200">
              <a:spcBef>
                <a:spcPts val="1000"/>
              </a:spcBef>
              <a:buClr>
                <a:srgbClr val="000000"/>
              </a:buClr>
              <a:buSzPct val="100000"/>
              <a:buChar char="•"/>
              <a:defRPr b="0" sz="4000">
                <a:uFill>
                  <a:solidFill>
                    <a:srgbClr val="000000"/>
                  </a:solidFill>
                </a:uFill>
              </a:defRPr>
            </a:pPr>
            <a:r>
              <a:t>why juxtapose views?</a:t>
            </a:r>
          </a:p>
          <a:p>
            <a:pPr lvl="1" marL="1173480" indent="-259080" defTabSz="1219200">
              <a:spcBef>
                <a:spcPts val="800"/>
              </a:spcBef>
              <a:buClr>
                <a:srgbClr val="000000"/>
              </a:buClr>
              <a:buSzPct val="100000"/>
              <a:buChar char="–"/>
              <a:defRPr sz="3400">
                <a:uFill>
                  <a:solidFill>
                    <a:srgbClr val="000000"/>
                  </a:solidFill>
                </a:uFill>
                <a:latin typeface="+mj-lt"/>
                <a:ea typeface="+mj-ea"/>
                <a:cs typeface="+mj-cs"/>
                <a:sym typeface="Gill Sans"/>
              </a:defRPr>
            </a:pPr>
            <a:r>
              <a:t>benefits: eyes vs memory</a:t>
            </a:r>
          </a:p>
          <a:p>
            <a:pPr lvl="2" marL="1635369" indent="-263769" defTabSz="1219200">
              <a:spcBef>
                <a:spcPts val="700"/>
              </a:spcBef>
              <a:buClr>
                <a:srgbClr val="000000"/>
              </a:buClr>
              <a:buSzPct val="100000"/>
              <a:buChar char="•"/>
              <a:defRPr sz="3000">
                <a:uFill>
                  <a:solidFill>
                    <a:srgbClr val="000000"/>
                  </a:solidFill>
                </a:uFill>
              </a:defRPr>
            </a:pPr>
            <a:r>
              <a:t>lower cognitive load to move eyes between 2 views than remembering previous state with single changing view</a:t>
            </a:r>
          </a:p>
          <a:p>
            <a:pPr lvl="1" marL="1173480" indent="-259080" defTabSz="1219200">
              <a:spcBef>
                <a:spcPts val="800"/>
              </a:spcBef>
              <a:buClr>
                <a:srgbClr val="000000"/>
              </a:buClr>
              <a:buSzPct val="100000"/>
              <a:buChar char="–"/>
              <a:defRPr sz="3400">
                <a:uFill>
                  <a:solidFill>
                    <a:srgbClr val="000000"/>
                  </a:solidFill>
                </a:uFill>
                <a:latin typeface="+mj-lt"/>
                <a:ea typeface="+mj-ea"/>
                <a:cs typeface="+mj-cs"/>
                <a:sym typeface="Gill Sans"/>
              </a:defRPr>
            </a:pPr>
            <a:r>
              <a:t>costs: display area, 2 views side by side each have only half the area of one view</a:t>
            </a: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System: Improvise"/>
          <p:cNvSpPr txBox="1"/>
          <p:nvPr>
            <p:ph type="title"/>
          </p:nvPr>
        </p:nvSpPr>
        <p:spPr>
          <a:prstGeom prst="rect">
            <a:avLst/>
          </a:prstGeom>
        </p:spPr>
        <p:txBody>
          <a:bodyPr/>
          <a:lstStyle/>
          <a:p>
            <a:pPr/>
            <a:r>
              <a:t>System: </a:t>
            </a:r>
            <a:r>
              <a:rPr>
                <a:latin typeface="Rockwell Bold"/>
                <a:ea typeface="Rockwell Bold"/>
                <a:cs typeface="Rockwell Bold"/>
                <a:sym typeface="Rockwell Bold"/>
              </a:rPr>
              <a:t>Improvise</a:t>
            </a:r>
          </a:p>
        </p:txBody>
      </p:sp>
      <p:sp>
        <p:nvSpPr>
          <p:cNvPr id="1387" name="investigate power of multiple views…"/>
          <p:cNvSpPr txBox="1"/>
          <p:nvPr>
            <p:ph type="body" sz="half" idx="1"/>
          </p:nvPr>
        </p:nvSpPr>
        <p:spPr>
          <a:xfrm>
            <a:off x="419100" y="1104900"/>
            <a:ext cx="5453069" cy="8039100"/>
          </a:xfrm>
          <a:prstGeom prst="rect">
            <a:avLst/>
          </a:prstGeom>
        </p:spPr>
        <p:txBody>
          <a:bodyPr/>
          <a:lstStyle/>
          <a:p>
            <a:pPr/>
            <a:r>
              <a:t>investigate power of multiple views</a:t>
            </a:r>
          </a:p>
          <a:p>
            <a:pPr lvl="1"/>
            <a:r>
              <a:t>pushing limits on view count, interaction complexity</a:t>
            </a:r>
          </a:p>
          <a:p>
            <a:pPr lvl="1"/>
            <a:r>
              <a:t>how many is ok?</a:t>
            </a:r>
          </a:p>
          <a:p>
            <a:pPr lvl="2"/>
            <a:r>
              <a:t>open research question</a:t>
            </a:r>
          </a:p>
          <a:p>
            <a:pPr lvl="1"/>
            <a:r>
              <a:t>reorderable lists</a:t>
            </a:r>
          </a:p>
          <a:p>
            <a:pPr lvl="2"/>
            <a:r>
              <a:t>easy lookup</a:t>
            </a:r>
          </a:p>
          <a:p>
            <a:pPr lvl="2"/>
            <a:r>
              <a:t>useful when linked to other encodings</a:t>
            </a:r>
          </a:p>
        </p:txBody>
      </p:sp>
      <p:sp>
        <p:nvSpPr>
          <p:cNvPr id="138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9" name="multviews.tiff" descr="multviews.tiff"/>
          <p:cNvPicPr>
            <a:picLocks noChangeAspect="1"/>
          </p:cNvPicPr>
          <p:nvPr/>
        </p:nvPicPr>
        <p:blipFill>
          <a:blip r:embed="rId3">
            <a:extLst/>
          </a:blip>
          <a:stretch>
            <a:fillRect/>
          </a:stretch>
        </p:blipFill>
        <p:spPr>
          <a:xfrm>
            <a:off x="5841725" y="556678"/>
            <a:ext cx="10002668" cy="6282926"/>
          </a:xfrm>
          <a:prstGeom prst="rect">
            <a:avLst/>
          </a:prstGeom>
          <a:ln w="12700">
            <a:miter lim="400000"/>
          </a:ln>
        </p:spPr>
      </p:pic>
      <p:sp>
        <p:nvSpPr>
          <p:cNvPr id="1390" name="[Building Highly-Coordinated Visualizations In Improvise. Weaver.  Proc. IEEE Symp. Information Visualization (InfoVis), pp. 159–166, 2004.]"/>
          <p:cNvSpPr txBox="1"/>
          <p:nvPr/>
        </p:nvSpPr>
        <p:spPr>
          <a:xfrm>
            <a:off x="486140" y="8055706"/>
            <a:ext cx="11303001" cy="812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500">
                <a:uFill>
                  <a:solidFill>
                    <a:srgbClr val="000000"/>
                  </a:solidFill>
                </a:uFill>
              </a:defRPr>
            </a:pPr>
            <a:r>
              <a:t>[Building Highly-Coordinated Visualizations In Improvise. Weaver. </a:t>
            </a:r>
            <a:br/>
            <a:r>
              <a:t>Proc. IEEE Symp. Information Visualization (InfoVis), pp. 159–166, 2004.]</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4" name="Partition into views"/>
          <p:cNvSpPr txBox="1"/>
          <p:nvPr>
            <p:ph type="title"/>
          </p:nvPr>
        </p:nvSpPr>
        <p:spPr>
          <a:prstGeom prst="rect">
            <a:avLst/>
          </a:prstGeom>
        </p:spPr>
        <p:txBody>
          <a:bodyPr/>
          <a:lstStyle/>
          <a:p>
            <a:pPr/>
            <a:r>
              <a:t>Partition into views</a:t>
            </a:r>
          </a:p>
        </p:txBody>
      </p:sp>
      <p:sp>
        <p:nvSpPr>
          <p:cNvPr id="1395" name="how to divide data between views…"/>
          <p:cNvSpPr txBox="1"/>
          <p:nvPr>
            <p:ph type="body" idx="1"/>
          </p:nvPr>
        </p:nvSpPr>
        <p:spPr>
          <a:xfrm>
            <a:off x="419100" y="1104900"/>
            <a:ext cx="7861300" cy="8039100"/>
          </a:xfrm>
          <a:prstGeom prst="rect">
            <a:avLst/>
          </a:prstGeom>
        </p:spPr>
        <p:txBody>
          <a:bodyPr/>
          <a:lstStyle/>
          <a:p>
            <a:pPr/>
            <a:r>
              <a:t>how to divide data between views</a:t>
            </a:r>
          </a:p>
          <a:p>
            <a:pPr lvl="1"/>
            <a:r>
              <a:t>split into regions by attributes</a:t>
            </a:r>
          </a:p>
          <a:p>
            <a:pPr lvl="1"/>
            <a:r>
              <a:t>encodes association between items using spatial proximity </a:t>
            </a:r>
          </a:p>
          <a:p>
            <a:pPr lvl="1"/>
            <a:r>
              <a:t>order of splits has major implications for what patterns are visible</a:t>
            </a:r>
          </a:p>
        </p:txBody>
      </p:sp>
      <p:sp>
        <p:nvSpPr>
          <p:cNvPr id="139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7" name="fig12.1.pdf" descr="fig12.1.pdf"/>
          <p:cNvPicPr>
            <a:picLocks noChangeAspect="1"/>
          </p:cNvPicPr>
          <p:nvPr/>
        </p:nvPicPr>
        <p:blipFill>
          <a:blip r:embed="rId3">
            <a:extLst/>
          </a:blip>
          <a:srcRect l="1320" t="72852" r="46132" b="13429"/>
          <a:stretch>
            <a:fillRect/>
          </a:stretch>
        </p:blipFill>
        <p:spPr>
          <a:xfrm>
            <a:off x="7928706" y="-5056"/>
            <a:ext cx="8077201" cy="298726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1" name="Partitioning: List alignment"/>
          <p:cNvSpPr txBox="1"/>
          <p:nvPr>
            <p:ph type="title"/>
          </p:nvPr>
        </p:nvSpPr>
        <p:spPr>
          <a:prstGeom prst="rect">
            <a:avLst/>
          </a:prstGeom>
        </p:spPr>
        <p:txBody>
          <a:bodyPr/>
          <a:lstStyle/>
          <a:p>
            <a:pPr/>
            <a:r>
              <a:t>Partitioning: List alignment</a:t>
            </a:r>
          </a:p>
        </p:txBody>
      </p:sp>
      <p:sp>
        <p:nvSpPr>
          <p:cNvPr id="1402" name="single bar chart with grouped bars…"/>
          <p:cNvSpPr txBox="1"/>
          <p:nvPr>
            <p:ph type="body" sz="half" idx="1"/>
          </p:nvPr>
        </p:nvSpPr>
        <p:spPr>
          <a:xfrm>
            <a:off x="419100" y="1104900"/>
            <a:ext cx="15849600" cy="2054398"/>
          </a:xfrm>
          <a:prstGeom prst="rect">
            <a:avLst/>
          </a:prstGeom>
        </p:spPr>
        <p:txBody>
          <a:bodyPr>
            <a:normAutofit fontScale="100000" lnSpcReduction="0"/>
          </a:bodyPr>
          <a:lstStyle/>
          <a:p>
            <a:pPr marL="281177" indent="-281177" defTabSz="999744">
              <a:spcBef>
                <a:spcPts val="800"/>
              </a:spcBef>
              <a:defRPr sz="3280"/>
            </a:pPr>
            <a:r>
              <a:t>single bar chart with grouped bars</a:t>
            </a:r>
          </a:p>
          <a:p>
            <a:pPr lvl="1" marL="609219" indent="-234315" defTabSz="999744">
              <a:spcBef>
                <a:spcPts val="700"/>
              </a:spcBef>
              <a:defRPr sz="2788"/>
            </a:pPr>
            <a:r>
              <a:t>split by state into regions</a:t>
            </a:r>
          </a:p>
          <a:p>
            <a:pPr lvl="2" marL="937260" indent="-187452" defTabSz="999744">
              <a:spcBef>
                <a:spcPts val="600"/>
              </a:spcBef>
              <a:defRPr sz="2460"/>
            </a:pPr>
            <a:r>
              <a:t>complex glyph within each region showing all ages</a:t>
            </a:r>
          </a:p>
          <a:p>
            <a:pPr lvl="1" marL="609219" indent="-234315" defTabSz="999744">
              <a:spcBef>
                <a:spcPts val="700"/>
              </a:spcBef>
              <a:defRPr sz="2788"/>
            </a:pPr>
            <a:r>
              <a:t>compare: easy within state, hard across ages</a:t>
            </a:r>
          </a:p>
          <a:p>
            <a:pPr marL="281177" indent="-281177" defTabSz="999744">
              <a:spcBef>
                <a:spcPts val="800"/>
              </a:spcBef>
              <a:defRPr sz="3280"/>
            </a:pPr>
            <a:r>
              <a:t>small-multiple bar charts</a:t>
            </a:r>
          </a:p>
          <a:p>
            <a:pPr lvl="1" marL="609219" indent="-234315" defTabSz="999744">
              <a:spcBef>
                <a:spcPts val="700"/>
              </a:spcBef>
              <a:defRPr sz="2788"/>
            </a:pPr>
            <a:r>
              <a:t>split by age into regions</a:t>
            </a:r>
          </a:p>
          <a:p>
            <a:pPr lvl="2" marL="937260" indent="-187452" defTabSz="999744">
              <a:spcBef>
                <a:spcPts val="600"/>
              </a:spcBef>
              <a:defRPr sz="2460"/>
            </a:pPr>
            <a:r>
              <a:t>one chart per region</a:t>
            </a:r>
          </a:p>
          <a:p>
            <a:pPr lvl="1" marL="609219" indent="-234315" defTabSz="999744">
              <a:spcBef>
                <a:spcPts val="700"/>
              </a:spcBef>
              <a:defRPr sz="2788"/>
            </a:pPr>
            <a:r>
              <a:t>compare: easy within age, harder across states</a:t>
            </a:r>
          </a:p>
        </p:txBody>
      </p:sp>
      <p:sp>
        <p:nvSpPr>
          <p:cNvPr id="140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4" name="fig12.8_alt.pdf" descr="fig12.8_alt.pdf"/>
          <p:cNvPicPr>
            <a:picLocks noChangeAspect="1"/>
          </p:cNvPicPr>
          <p:nvPr/>
        </p:nvPicPr>
        <p:blipFill>
          <a:blip r:embed="rId2">
            <a:extLst/>
          </a:blip>
          <a:srcRect l="0" t="0" r="48665" b="1732"/>
          <a:stretch>
            <a:fillRect/>
          </a:stretch>
        </p:blipFill>
        <p:spPr>
          <a:xfrm>
            <a:off x="486491" y="3381616"/>
            <a:ext cx="6108701" cy="5334001"/>
          </a:xfrm>
          <a:prstGeom prst="rect">
            <a:avLst/>
          </a:prstGeom>
          <a:ln w="12700">
            <a:miter lim="400000"/>
          </a:ln>
        </p:spPr>
      </p:pic>
      <p:pic>
        <p:nvPicPr>
          <p:cNvPr id="1405" name="fig12.8_alt.pdf" descr="fig12.8_alt.pdf"/>
          <p:cNvPicPr>
            <a:picLocks noChangeAspect="1"/>
          </p:cNvPicPr>
          <p:nvPr/>
        </p:nvPicPr>
        <p:blipFill>
          <a:blip r:embed="rId2">
            <a:extLst/>
          </a:blip>
          <a:srcRect l="51227" t="0" r="0" b="2434"/>
          <a:stretch>
            <a:fillRect/>
          </a:stretch>
        </p:blipFill>
        <p:spPr>
          <a:xfrm>
            <a:off x="8633059" y="3341680"/>
            <a:ext cx="3920582" cy="3577425"/>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7" name="Partitioning: Recursive subdivision"/>
          <p:cNvSpPr txBox="1"/>
          <p:nvPr>
            <p:ph type="title"/>
          </p:nvPr>
        </p:nvSpPr>
        <p:spPr>
          <a:prstGeom prst="rect">
            <a:avLst/>
          </a:prstGeom>
        </p:spPr>
        <p:txBody>
          <a:bodyPr/>
          <a:lstStyle/>
          <a:p>
            <a:pPr/>
            <a:r>
              <a:t>Partitioning: Recursive subdivision</a:t>
            </a:r>
          </a:p>
        </p:txBody>
      </p:sp>
      <p:sp>
        <p:nvSpPr>
          <p:cNvPr id="1408" name="split by neighborhood…"/>
          <p:cNvSpPr txBox="1"/>
          <p:nvPr>
            <p:ph type="body" sz="half" idx="1"/>
          </p:nvPr>
        </p:nvSpPr>
        <p:spPr>
          <a:xfrm>
            <a:off x="419100" y="1104900"/>
            <a:ext cx="5713600" cy="8039100"/>
          </a:xfrm>
          <a:prstGeom prst="rect">
            <a:avLst/>
          </a:prstGeom>
        </p:spPr>
        <p:txBody>
          <a:bodyPr/>
          <a:lstStyle/>
          <a:p>
            <a:pPr/>
            <a:r>
              <a:t>split by neighborhood</a:t>
            </a:r>
          </a:p>
          <a:p>
            <a:pPr/>
            <a:r>
              <a:t>then by type </a:t>
            </a:r>
          </a:p>
          <a:p>
            <a:pPr/>
            <a:r>
              <a:t>then time</a:t>
            </a:r>
          </a:p>
          <a:p>
            <a:pPr lvl="1"/>
            <a:r>
              <a:t>years as rows</a:t>
            </a:r>
          </a:p>
          <a:p>
            <a:pPr lvl="1"/>
            <a:r>
              <a:t>months as columns </a:t>
            </a:r>
          </a:p>
          <a:p>
            <a:pPr/>
            <a:r>
              <a:t>color by price</a:t>
            </a:r>
          </a:p>
          <a:p>
            <a:pPr/>
          </a:p>
          <a:p>
            <a:pPr/>
            <a:r>
              <a:t>neighborhood patterns</a:t>
            </a:r>
          </a:p>
          <a:p>
            <a:pPr lvl="1"/>
            <a:r>
              <a:t>where it’s expensive</a:t>
            </a:r>
          </a:p>
          <a:p>
            <a:pPr lvl="1"/>
            <a:r>
              <a:t>where you pay much more for detached type</a:t>
            </a:r>
          </a:p>
        </p:txBody>
      </p:sp>
      <p:sp>
        <p:nvSpPr>
          <p:cNvPr id="140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0" name="System: HIVE"/>
          <p:cNvSpPr txBox="1"/>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HIVE</a:t>
            </a:r>
          </a:p>
        </p:txBody>
      </p:sp>
      <p:pic>
        <p:nvPicPr>
          <p:cNvPr id="1411" name="slingsby-fig2c.png" descr="slingsby-fig2c.png"/>
          <p:cNvPicPr>
            <a:picLocks noChangeAspect="1"/>
          </p:cNvPicPr>
          <p:nvPr/>
        </p:nvPicPr>
        <p:blipFill>
          <a:blip r:embed="rId2">
            <a:extLst/>
          </a:blip>
          <a:stretch>
            <a:fillRect/>
          </a:stretch>
        </p:blipFill>
        <p:spPr>
          <a:xfrm>
            <a:off x="8069229" y="812800"/>
            <a:ext cx="7767671" cy="6238411"/>
          </a:xfrm>
          <a:prstGeom prst="rect">
            <a:avLst/>
          </a:prstGeom>
          <a:ln w="12700">
            <a:miter lim="400000"/>
          </a:ln>
        </p:spPr>
      </p:pic>
      <p:sp>
        <p:nvSpPr>
          <p:cNvPr id="1412" name="[Configuring Hierarchical Layouts to Address Research Questions. Slingsby, Dykes, and Wood.  IEEE Transactions on Visualization and Computer Graphics (Proc. InfoVis 2009) 15:6 (2009), 977–984.]"/>
          <p:cNvSpPr txBox="1"/>
          <p:nvPr/>
        </p:nvSpPr>
        <p:spPr>
          <a:xfrm>
            <a:off x="331992" y="8326313"/>
            <a:ext cx="10919556"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4" name="Partitioning: Recursive subdivision"/>
          <p:cNvSpPr txBox="1"/>
          <p:nvPr>
            <p:ph type="title"/>
          </p:nvPr>
        </p:nvSpPr>
        <p:spPr>
          <a:prstGeom prst="rect">
            <a:avLst/>
          </a:prstGeom>
        </p:spPr>
        <p:txBody>
          <a:bodyPr/>
          <a:lstStyle/>
          <a:p>
            <a:pPr/>
            <a:r>
              <a:t>Partitioning: Recursive subdivision</a:t>
            </a:r>
          </a:p>
        </p:txBody>
      </p:sp>
      <p:sp>
        <p:nvSpPr>
          <p:cNvPr id="1415" name="switch order of splits…"/>
          <p:cNvSpPr txBox="1"/>
          <p:nvPr>
            <p:ph type="body" sz="half" idx="1"/>
          </p:nvPr>
        </p:nvSpPr>
        <p:spPr>
          <a:xfrm>
            <a:off x="419100" y="1104900"/>
            <a:ext cx="5969676" cy="8039100"/>
          </a:xfrm>
          <a:prstGeom prst="rect">
            <a:avLst/>
          </a:prstGeom>
        </p:spPr>
        <p:txBody>
          <a:bodyPr/>
          <a:lstStyle/>
          <a:p>
            <a:pPr/>
            <a:r>
              <a:t>switch order of splits</a:t>
            </a:r>
          </a:p>
          <a:p>
            <a:pPr lvl="1"/>
            <a:r>
              <a:t>type then neighborhood</a:t>
            </a:r>
          </a:p>
          <a:p>
            <a:pPr/>
            <a:r>
              <a:t>switch color</a:t>
            </a:r>
          </a:p>
          <a:p>
            <a:pPr lvl="1"/>
            <a:r>
              <a:t>by price variation </a:t>
            </a:r>
          </a:p>
          <a:p>
            <a:pPr lvl="2"/>
          </a:p>
          <a:p>
            <a:pPr/>
            <a:r>
              <a:t>type patterns</a:t>
            </a:r>
          </a:p>
          <a:p>
            <a:pPr lvl="1"/>
            <a:r>
              <a:t>within specific type, which neighborhoods inconsistent</a:t>
            </a:r>
          </a:p>
        </p:txBody>
      </p:sp>
      <p:sp>
        <p:nvSpPr>
          <p:cNvPr id="141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7" name="slingsby-fig7b.png" descr="slingsby-fig7b.png"/>
          <p:cNvPicPr>
            <a:picLocks noChangeAspect="1"/>
          </p:cNvPicPr>
          <p:nvPr/>
        </p:nvPicPr>
        <p:blipFill>
          <a:blip r:embed="rId2">
            <a:extLst/>
          </a:blip>
          <a:stretch>
            <a:fillRect/>
          </a:stretch>
        </p:blipFill>
        <p:spPr>
          <a:xfrm>
            <a:off x="7960045" y="832501"/>
            <a:ext cx="7769068" cy="6249752"/>
          </a:xfrm>
          <a:prstGeom prst="rect">
            <a:avLst/>
          </a:prstGeom>
          <a:ln w="12700">
            <a:miter lim="400000"/>
          </a:ln>
        </p:spPr>
      </p:pic>
      <p:sp>
        <p:nvSpPr>
          <p:cNvPr id="1418" name="[Configuring Hierarchical Layouts to Address Research Questions. Slingsby, Dykes, and Wood.  IEEE Transactions on Visualization and Computer Graphics (Proc. InfoVis 2009) 15:6 (2009), 977–984.]"/>
          <p:cNvSpPr txBox="1"/>
          <p:nvPr/>
        </p:nvSpPr>
        <p:spPr>
          <a:xfrm>
            <a:off x="331992" y="8326313"/>
            <a:ext cx="10919556"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419" name="System: HIVE"/>
          <p:cNvSpPr txBox="1"/>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HIVE</a:t>
            </a:r>
          </a:p>
        </p:txBody>
      </p:sp>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1" name="Partitioning: Recursive subdivision"/>
          <p:cNvSpPr txBox="1"/>
          <p:nvPr>
            <p:ph type="title"/>
          </p:nvPr>
        </p:nvSpPr>
        <p:spPr>
          <a:prstGeom prst="rect">
            <a:avLst/>
          </a:prstGeom>
        </p:spPr>
        <p:txBody>
          <a:bodyPr/>
          <a:lstStyle/>
          <a:p>
            <a:pPr/>
            <a:r>
              <a:t>Partitioning: Recursive subdivision</a:t>
            </a:r>
          </a:p>
        </p:txBody>
      </p:sp>
      <p:sp>
        <p:nvSpPr>
          <p:cNvPr id="1422" name="different encoding for second-level regions…"/>
          <p:cNvSpPr txBox="1"/>
          <p:nvPr>
            <p:ph type="body" sz="half" idx="1"/>
          </p:nvPr>
        </p:nvSpPr>
        <p:spPr>
          <a:xfrm>
            <a:off x="419100" y="1104900"/>
            <a:ext cx="6420247" cy="8039100"/>
          </a:xfrm>
          <a:prstGeom prst="rect">
            <a:avLst/>
          </a:prstGeom>
        </p:spPr>
        <p:txBody>
          <a:bodyPr/>
          <a:lstStyle/>
          <a:p>
            <a:pPr/>
            <a:r>
              <a:t>different encoding for second-level regions</a:t>
            </a:r>
          </a:p>
          <a:p>
            <a:pPr lvl="1"/>
            <a:r>
              <a:t>choropleth maps</a:t>
            </a:r>
          </a:p>
        </p:txBody>
      </p:sp>
      <p:sp>
        <p:nvSpPr>
          <p:cNvPr id="142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24" name="System: HIVE"/>
          <p:cNvSpPr txBox="1"/>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HIVE</a:t>
            </a:r>
          </a:p>
        </p:txBody>
      </p:sp>
      <p:pic>
        <p:nvPicPr>
          <p:cNvPr id="1425" name="slingsby-fig7c.png" descr="slingsby-fig7c.png"/>
          <p:cNvPicPr>
            <a:picLocks noChangeAspect="1"/>
          </p:cNvPicPr>
          <p:nvPr/>
        </p:nvPicPr>
        <p:blipFill>
          <a:blip r:embed="rId2">
            <a:extLst/>
          </a:blip>
          <a:stretch>
            <a:fillRect/>
          </a:stretch>
        </p:blipFill>
        <p:spPr>
          <a:xfrm>
            <a:off x="8096559" y="863600"/>
            <a:ext cx="7740341" cy="6221332"/>
          </a:xfrm>
          <a:prstGeom prst="rect">
            <a:avLst/>
          </a:prstGeom>
          <a:ln w="12700">
            <a:miter lim="400000"/>
          </a:ln>
        </p:spPr>
      </p:pic>
      <p:sp>
        <p:nvSpPr>
          <p:cNvPr id="1426" name="[Configuring Hierarchical Layouts to Address Research Questions. Slingsby, Dykes, and Wood.  IEEE Transactions on Visualization and Computer Graphics (Proc. InfoVis 2009) 15:6 (2009), 977–984.]"/>
          <p:cNvSpPr txBox="1"/>
          <p:nvPr/>
        </p:nvSpPr>
        <p:spPr>
          <a:xfrm>
            <a:off x="331992" y="8326313"/>
            <a:ext cx="10919556"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8" name="Superimpose layers"/>
          <p:cNvSpPr txBox="1"/>
          <p:nvPr>
            <p:ph type="title"/>
          </p:nvPr>
        </p:nvSpPr>
        <p:spPr>
          <a:prstGeom prst="rect">
            <a:avLst/>
          </a:prstGeom>
        </p:spPr>
        <p:txBody>
          <a:bodyPr/>
          <a:lstStyle/>
          <a:p>
            <a:pPr/>
            <a:r>
              <a:t>Superimpose layers</a:t>
            </a:r>
          </a:p>
        </p:txBody>
      </p:sp>
      <p:sp>
        <p:nvSpPr>
          <p:cNvPr id="1429" name="layer: set of objects spread out over region…"/>
          <p:cNvSpPr txBox="1"/>
          <p:nvPr>
            <p:ph type="body" idx="1"/>
          </p:nvPr>
        </p:nvSpPr>
        <p:spPr>
          <a:xfrm>
            <a:off x="419100" y="1104900"/>
            <a:ext cx="8826461" cy="8039100"/>
          </a:xfrm>
          <a:prstGeom prst="rect">
            <a:avLst/>
          </a:prstGeom>
        </p:spPr>
        <p:txBody>
          <a:bodyPr/>
          <a:lstStyle/>
          <a:p>
            <a:pPr/>
            <a:r>
              <a:rPr b="1" i="1"/>
              <a:t>layer</a:t>
            </a:r>
            <a:r>
              <a:t>: set of objects spread out</a:t>
            </a:r>
            <a:br/>
            <a:r>
              <a:t>over region</a:t>
            </a:r>
          </a:p>
          <a:p>
            <a:pPr lvl="1"/>
            <a:r>
              <a:t>each set is visually distinguishable group</a:t>
            </a:r>
          </a:p>
          <a:p>
            <a:pPr lvl="1"/>
            <a:r>
              <a:t>extent: whole view</a:t>
            </a:r>
          </a:p>
          <a:p>
            <a:pPr/>
            <a:r>
              <a:t>design choices</a:t>
            </a:r>
          </a:p>
          <a:p>
            <a:pPr lvl="1"/>
            <a:r>
              <a:t>how many layers, how to distinguish?</a:t>
            </a:r>
          </a:p>
          <a:p>
            <a:pPr lvl="2"/>
            <a:r>
              <a:t>encode with different, nonoverlapping channels</a:t>
            </a:r>
          </a:p>
          <a:p>
            <a:pPr lvl="2"/>
            <a:r>
              <a:t>two layers achieveable, three with careful design</a:t>
            </a:r>
          </a:p>
          <a:p>
            <a:pPr lvl="1"/>
            <a:r>
              <a:t>small static set, or dynamic from many possible?</a:t>
            </a:r>
          </a:p>
        </p:txBody>
      </p:sp>
      <p:sp>
        <p:nvSpPr>
          <p:cNvPr id="143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1" name="fig12.1.pdf" descr="fig12.1.pdf"/>
          <p:cNvPicPr>
            <a:picLocks noChangeAspect="1"/>
          </p:cNvPicPr>
          <p:nvPr/>
        </p:nvPicPr>
        <p:blipFill>
          <a:blip r:embed="rId2">
            <a:extLst/>
          </a:blip>
          <a:srcRect l="0" t="18515" r="34421" b="68314"/>
          <a:stretch>
            <a:fillRect/>
          </a:stretch>
        </p:blipFill>
        <p:spPr>
          <a:xfrm>
            <a:off x="8026386" y="1054100"/>
            <a:ext cx="8582617" cy="2540001"/>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3" name="Static visual layering"/>
          <p:cNvSpPr txBox="1"/>
          <p:nvPr>
            <p:ph type="title"/>
          </p:nvPr>
        </p:nvSpPr>
        <p:spPr>
          <a:prstGeom prst="rect">
            <a:avLst/>
          </a:prstGeom>
        </p:spPr>
        <p:txBody>
          <a:bodyPr/>
          <a:lstStyle/>
          <a:p>
            <a:pPr/>
            <a:r>
              <a:t>Static visual layering</a:t>
            </a:r>
          </a:p>
        </p:txBody>
      </p:sp>
      <p:sp>
        <p:nvSpPr>
          <p:cNvPr id="1434" name="foreground layer: roads…"/>
          <p:cNvSpPr txBox="1"/>
          <p:nvPr>
            <p:ph type="body" idx="1"/>
          </p:nvPr>
        </p:nvSpPr>
        <p:spPr>
          <a:prstGeom prst="rect">
            <a:avLst/>
          </a:prstGeom>
        </p:spPr>
        <p:txBody>
          <a:bodyPr/>
          <a:lstStyle/>
          <a:p>
            <a:pPr/>
            <a:r>
              <a:t>foreground layer: roads</a:t>
            </a:r>
          </a:p>
          <a:p>
            <a:pPr lvl="1"/>
            <a:r>
              <a:t>hue, size distinguishing main from minor</a:t>
            </a:r>
          </a:p>
          <a:p>
            <a:pPr lvl="1"/>
            <a:r>
              <a:t>high luminance contrast from background</a:t>
            </a:r>
          </a:p>
          <a:p>
            <a:pPr/>
            <a:r>
              <a:t>background layer: regions</a:t>
            </a:r>
          </a:p>
          <a:p>
            <a:pPr lvl="1"/>
            <a:r>
              <a:t>desaturated colors for water, parks, land areas</a:t>
            </a:r>
          </a:p>
          <a:p>
            <a:pPr/>
            <a:r>
              <a:t>user can selectively focus attention</a:t>
            </a:r>
          </a:p>
        </p:txBody>
      </p:sp>
      <p:sp>
        <p:nvSpPr>
          <p:cNvPr id="143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6" name="map_pore_areamap.png" descr="map_pore_areamap.png"/>
          <p:cNvPicPr>
            <a:picLocks noChangeAspect="1"/>
          </p:cNvPicPr>
          <p:nvPr/>
        </p:nvPicPr>
        <p:blipFill>
          <a:blip r:embed="rId2">
            <a:extLst/>
          </a:blip>
          <a:stretch>
            <a:fillRect/>
          </a:stretch>
        </p:blipFill>
        <p:spPr>
          <a:xfrm>
            <a:off x="9875544" y="444009"/>
            <a:ext cx="3657601" cy="3178397"/>
          </a:xfrm>
          <a:prstGeom prst="rect">
            <a:avLst/>
          </a:prstGeom>
          <a:ln w="12700">
            <a:miter lim="400000"/>
          </a:ln>
        </p:spPr>
      </p:pic>
      <p:sp>
        <p:nvSpPr>
          <p:cNvPr id="1437" name="[Get it right in black and white. Stone. 2010.  http://www.stonesc.com/wordpress/2010/03/get-it-right-in-black-and-white]"/>
          <p:cNvSpPr txBox="1"/>
          <p:nvPr/>
        </p:nvSpPr>
        <p:spPr>
          <a:xfrm>
            <a:off x="534380" y="7696765"/>
            <a:ext cx="10401301" cy="863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800">
                <a:uFill>
                  <a:solidFill>
                    <a:srgbClr val="000000"/>
                  </a:solidFill>
                </a:uFill>
              </a:defRPr>
            </a:pPr>
            <a:r>
              <a:t>[Get it right in black and white. Stone. 2010. </a:t>
            </a:r>
            <a:br/>
            <a:r>
              <a:rPr>
                <a:hlinkClick r:id="rId3" invalidUrl="" action="" tgtFrame="" tooltip="" history="1" highlightClick="0" endSnd="0"/>
              </a:rPr>
              <a:t>http://www.stonesc.com/wordpress/2010/03/get-it-right-in-black-and-white</a:t>
            </a:r>
            <a:r>
              <a:t>]</a:t>
            </a: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9" name="Static visual layering"/>
          <p:cNvSpPr txBox="1"/>
          <p:nvPr>
            <p:ph type="title"/>
          </p:nvPr>
        </p:nvSpPr>
        <p:spPr>
          <a:prstGeom prst="rect">
            <a:avLst/>
          </a:prstGeom>
        </p:spPr>
        <p:txBody>
          <a:bodyPr/>
          <a:lstStyle/>
          <a:p>
            <a:pPr/>
            <a:r>
              <a:t>Static visual layering</a:t>
            </a:r>
          </a:p>
        </p:txBody>
      </p:sp>
      <p:sp>
        <p:nvSpPr>
          <p:cNvPr id="1440" name="foreground layer: roads…"/>
          <p:cNvSpPr txBox="1"/>
          <p:nvPr>
            <p:ph type="body" idx="1"/>
          </p:nvPr>
        </p:nvSpPr>
        <p:spPr>
          <a:prstGeom prst="rect">
            <a:avLst/>
          </a:prstGeom>
        </p:spPr>
        <p:txBody>
          <a:bodyPr/>
          <a:lstStyle/>
          <a:p>
            <a:pPr/>
            <a:r>
              <a:t>foreground layer: roads</a:t>
            </a:r>
          </a:p>
          <a:p>
            <a:pPr lvl="1"/>
            <a:r>
              <a:t>hue, size distinguishing main from minor</a:t>
            </a:r>
          </a:p>
          <a:p>
            <a:pPr lvl="1"/>
            <a:r>
              <a:t>high luminance contrast from background</a:t>
            </a:r>
          </a:p>
          <a:p>
            <a:pPr/>
            <a:r>
              <a:t>background layer: regions</a:t>
            </a:r>
          </a:p>
          <a:p>
            <a:pPr lvl="1"/>
            <a:r>
              <a:t>desaturated colors for water, parks, land areas</a:t>
            </a:r>
          </a:p>
          <a:p>
            <a:pPr/>
            <a:r>
              <a:t>user can selectively focus attention</a:t>
            </a:r>
          </a:p>
          <a:p>
            <a:pPr/>
            <a:r>
              <a:t>“get it right in black and white”</a:t>
            </a:r>
          </a:p>
          <a:p>
            <a:pPr lvl="1"/>
            <a:r>
              <a:t>check luminance contrast with greyscale view</a:t>
            </a:r>
          </a:p>
        </p:txBody>
      </p:sp>
      <p:sp>
        <p:nvSpPr>
          <p:cNvPr id="144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2" name="map_pore_areamap_gray.png" descr="map_pore_areamap_gray.png"/>
          <p:cNvPicPr>
            <a:picLocks noChangeAspect="1"/>
          </p:cNvPicPr>
          <p:nvPr/>
        </p:nvPicPr>
        <p:blipFill>
          <a:blip r:embed="rId2">
            <a:extLst/>
          </a:blip>
          <a:stretch>
            <a:fillRect/>
          </a:stretch>
        </p:blipFill>
        <p:spPr>
          <a:xfrm>
            <a:off x="9875544" y="3767002"/>
            <a:ext cx="3708809" cy="3222895"/>
          </a:xfrm>
          <a:prstGeom prst="rect">
            <a:avLst/>
          </a:prstGeom>
          <a:ln w="12700">
            <a:miter lim="400000"/>
          </a:ln>
        </p:spPr>
      </p:pic>
      <p:pic>
        <p:nvPicPr>
          <p:cNvPr id="1443" name="map_pore_areamap.png" descr="map_pore_areamap.png"/>
          <p:cNvPicPr>
            <a:picLocks noChangeAspect="1"/>
          </p:cNvPicPr>
          <p:nvPr/>
        </p:nvPicPr>
        <p:blipFill>
          <a:blip r:embed="rId3">
            <a:extLst/>
          </a:blip>
          <a:stretch>
            <a:fillRect/>
          </a:stretch>
        </p:blipFill>
        <p:spPr>
          <a:xfrm>
            <a:off x="9875544" y="444009"/>
            <a:ext cx="3657601" cy="3178397"/>
          </a:xfrm>
          <a:prstGeom prst="rect">
            <a:avLst/>
          </a:prstGeom>
          <a:ln w="12700">
            <a:miter lim="400000"/>
          </a:ln>
        </p:spPr>
      </p:pic>
      <p:sp>
        <p:nvSpPr>
          <p:cNvPr id="1444" name="[Get it right in black and white. Stone. 2010.  http://www.stonesc.com/wordpress/2010/03/get-it-right-in-black-and-white]"/>
          <p:cNvSpPr txBox="1"/>
          <p:nvPr/>
        </p:nvSpPr>
        <p:spPr>
          <a:xfrm>
            <a:off x="534380" y="7696765"/>
            <a:ext cx="10401301" cy="863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800">
                <a:uFill>
                  <a:solidFill>
                    <a:srgbClr val="000000"/>
                  </a:solidFill>
                </a:uFill>
              </a:defRPr>
            </a:pPr>
            <a:r>
              <a:t>[Get it right in black and white. Stone. 2010. </a:t>
            </a:r>
            <a:br/>
            <a:r>
              <a:rPr>
                <a:hlinkClick r:id="rId4" invalidUrl="" action="" tgtFrame="" tooltip="" history="1" highlightClick="0" endSnd="0"/>
              </a:rPr>
              <a:t>http://www.stonesc.com/wordpress/2010/03/get-it-right-in-black-and-white</a:t>
            </a:r>
            <a:r>
              <a: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Analysis framework: Four levels, three questions"/>
          <p:cNvSpPr txBox="1"/>
          <p:nvPr>
            <p:ph type="title"/>
          </p:nvPr>
        </p:nvSpPr>
        <p:spPr>
          <a:prstGeom prst="rect">
            <a:avLst/>
          </a:prstGeom>
        </p:spPr>
        <p:txBody>
          <a:bodyPr/>
          <a:lstStyle/>
          <a:p>
            <a:pPr/>
            <a:r>
              <a:t>Analysis framework: Four levels, three questions</a:t>
            </a:r>
          </a:p>
        </p:txBody>
      </p:sp>
      <p:sp>
        <p:nvSpPr>
          <p:cNvPr id="248" name="domain situation…"/>
          <p:cNvSpPr txBox="1"/>
          <p:nvPr>
            <p:ph type="body" idx="1"/>
          </p:nvPr>
        </p:nvSpPr>
        <p:spPr>
          <a:xfrm>
            <a:off x="419100" y="1104900"/>
            <a:ext cx="11738240" cy="8039100"/>
          </a:xfrm>
          <a:prstGeom prst="rect">
            <a:avLst/>
          </a:prstGeom>
        </p:spPr>
        <p:txBody>
          <a:bodyPr/>
          <a:lstStyle/>
          <a:p>
            <a:pPr marL="342900" indent="-342900">
              <a:defRPr i="1" sz="3300"/>
            </a:pPr>
            <a:r>
              <a:t>domain situation</a:t>
            </a:r>
          </a:p>
          <a:p>
            <a:pPr lvl="1">
              <a:defRPr sz="3300"/>
            </a:pPr>
            <a:r>
              <a:t>who are the target users?</a:t>
            </a:r>
          </a:p>
          <a:p>
            <a:pPr marL="342900" indent="-342900">
              <a:defRPr i="1" sz="3300"/>
            </a:pPr>
            <a:r>
              <a:t>abstraction</a:t>
            </a:r>
          </a:p>
          <a:p>
            <a:pPr lvl="1">
              <a:defRPr sz="3300"/>
            </a:pPr>
            <a:r>
              <a:t>translate from specifics of domain to vocabulary of vis</a:t>
            </a:r>
          </a:p>
          <a:p>
            <a:pPr lvl="2">
              <a:defRPr sz="3300"/>
            </a:pPr>
            <a:r>
              <a:rPr b="1">
                <a:solidFill>
                  <a:srgbClr val="AB5601"/>
                </a:solidFill>
                <a:uFill>
                  <a:solidFill>
                    <a:srgbClr val="AB5601"/>
                  </a:solidFill>
                </a:uFill>
              </a:rPr>
              <a:t>what</a:t>
            </a:r>
            <a:r>
              <a:t> is shown? </a:t>
            </a:r>
            <a:r>
              <a:rPr b="1"/>
              <a:t>data </a:t>
            </a:r>
            <a:r>
              <a:t>abstraction</a:t>
            </a:r>
          </a:p>
          <a:p>
            <a:pPr lvl="2">
              <a:defRPr sz="3300"/>
            </a:pPr>
            <a:r>
              <a:rPr b="1">
                <a:solidFill>
                  <a:srgbClr val="9C8701"/>
                </a:solidFill>
                <a:uFill>
                  <a:solidFill>
                    <a:srgbClr val="9C8701"/>
                  </a:solidFill>
                </a:uFill>
              </a:rPr>
              <a:t>why</a:t>
            </a:r>
            <a:r>
              <a:t> is the user looking at it? </a:t>
            </a:r>
            <a:r>
              <a:rPr b="1"/>
              <a:t>task </a:t>
            </a:r>
            <a:r>
              <a:t>abstraction</a:t>
            </a:r>
            <a:endParaRPr b="1"/>
          </a:p>
          <a:p>
            <a:pPr marL="342900" indent="-342900">
              <a:defRPr i="1" sz="3300"/>
            </a:pPr>
            <a:r>
              <a:t>idiom</a:t>
            </a:r>
          </a:p>
          <a:p>
            <a:pPr lvl="1">
              <a:defRPr sz="3300"/>
            </a:pPr>
            <a:r>
              <a:rPr b="1">
                <a:solidFill>
                  <a:srgbClr val="009051"/>
                </a:solidFill>
                <a:uFill>
                  <a:solidFill>
                    <a:srgbClr val="009051"/>
                  </a:solidFill>
                </a:uFill>
              </a:rPr>
              <a:t>how</a:t>
            </a:r>
            <a:r>
              <a:t> is it shown?</a:t>
            </a:r>
          </a:p>
          <a:p>
            <a:pPr lvl="2">
              <a:defRPr sz="3300"/>
            </a:pPr>
            <a:r>
              <a:rPr b="1"/>
              <a:t>visual encoding</a:t>
            </a:r>
            <a:r>
              <a:t> idiom: how to draw</a:t>
            </a:r>
          </a:p>
          <a:p>
            <a:pPr lvl="2">
              <a:defRPr sz="3300"/>
            </a:pPr>
            <a:r>
              <a:rPr b="1"/>
              <a:t>interaction</a:t>
            </a:r>
            <a:r>
              <a:t> idiom: how to manipulate</a:t>
            </a:r>
          </a:p>
          <a:p>
            <a:pPr marL="342900" indent="-342900">
              <a:defRPr i="1" sz="3300"/>
            </a:pPr>
            <a:r>
              <a:t>algorithm</a:t>
            </a:r>
          </a:p>
          <a:p>
            <a:pPr lvl="1">
              <a:defRPr sz="3300"/>
            </a:pPr>
            <a:r>
              <a:t>efficient computation</a:t>
            </a:r>
          </a:p>
        </p:txBody>
      </p:sp>
      <p:sp>
        <p:nvSpPr>
          <p:cNvPr id="2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 name="[A Nested Model of Visualization Design and Validation.…"/>
          <p:cNvSpPr txBox="1"/>
          <p:nvPr/>
        </p:nvSpPr>
        <p:spPr>
          <a:xfrm>
            <a:off x="8340339" y="1001263"/>
            <a:ext cx="8089228" cy="10302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19100" algn="r" defTabSz="419100">
              <a:lnSpc>
                <a:spcPts val="2700"/>
              </a:lnSpc>
              <a:defRPr sz="2400"/>
            </a:pPr>
            <a:r>
              <a:t>[A Nested Model of Visualization Design and Validation.</a:t>
            </a:r>
          </a:p>
          <a:p>
            <a:pPr marR="419100" algn="r" defTabSz="419100">
              <a:lnSpc>
                <a:spcPts val="2700"/>
              </a:lnSpc>
              <a:defRPr i="1" sz="2400"/>
            </a:pPr>
            <a:r>
              <a:t>Munzner.  IEEE TVCG 15(6):921-928, 2009 </a:t>
            </a:r>
            <a:br/>
            <a:r>
              <a:t>(Proc. InfoVis 2009). ]</a:t>
            </a:r>
          </a:p>
        </p:txBody>
      </p:sp>
      <p:grpSp>
        <p:nvGrpSpPr>
          <p:cNvPr id="260" name="Group"/>
          <p:cNvGrpSpPr/>
          <p:nvPr/>
        </p:nvGrpSpPr>
        <p:grpSpPr>
          <a:xfrm>
            <a:off x="12649200" y="2196522"/>
            <a:ext cx="3390900" cy="3378201"/>
            <a:chOff x="0" y="0"/>
            <a:chExt cx="3390900" cy="3378200"/>
          </a:xfrm>
        </p:grpSpPr>
        <p:sp>
          <p:nvSpPr>
            <p:cNvPr id="251"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52"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53"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54"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55"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256"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257"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258"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259" name="Image" descr="Image"/>
            <p:cNvPicPr>
              <a:picLocks noChangeAspect="1"/>
            </p:cNvPicPr>
            <p:nvPr/>
          </p:nvPicPr>
          <p:blipFill>
            <a:blip r:embed="rId2">
              <a:extLst/>
            </a:blip>
            <a:stretch>
              <a:fillRect/>
            </a:stretch>
          </p:blipFill>
          <p:spPr>
            <a:xfrm>
              <a:off x="1452599" y="664970"/>
              <a:ext cx="1663701" cy="1653709"/>
            </a:xfrm>
            <a:prstGeom prst="rect">
              <a:avLst/>
            </a:prstGeom>
            <a:ln w="12700" cap="flat">
              <a:noFill/>
              <a:miter lim="400000"/>
            </a:ln>
            <a:effectLst/>
          </p:spPr>
        </p:pic>
      </p:grpSp>
      <p:sp>
        <p:nvSpPr>
          <p:cNvPr id="261" name="[A Multi-Level Typology of Abstract Visualization Tasks…"/>
          <p:cNvSpPr txBox="1"/>
          <p:nvPr/>
        </p:nvSpPr>
        <p:spPr>
          <a:xfrm>
            <a:off x="9065970" y="5790151"/>
            <a:ext cx="7363597" cy="103021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R="419100" algn="r" defTabSz="419100">
              <a:lnSpc>
                <a:spcPts val="2700"/>
              </a:lnSpc>
              <a:defRPr sz="2400"/>
            </a:pPr>
            <a:r>
              <a:t>[A Multi-Level Typology of Abstract Visualization Tasks</a:t>
            </a:r>
          </a:p>
          <a:p>
            <a:pPr marR="419100" algn="r" defTabSz="419100">
              <a:lnSpc>
                <a:spcPts val="2700"/>
              </a:lnSpc>
              <a:defRPr i="1" sz="2400"/>
            </a:pPr>
            <a:r>
              <a:t>Brehmer and Munzner.  IEEE TVCG 19(12):2376-2385, 2013 (Proc. InfoVis 2013). ]</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6" name="Idiom: Trellis plots"/>
          <p:cNvSpPr txBox="1"/>
          <p:nvPr>
            <p:ph type="title"/>
          </p:nvPr>
        </p:nvSpPr>
        <p:spPr>
          <a:prstGeom prst="rect">
            <a:avLst/>
          </a:prstGeom>
        </p:spPr>
        <p:txBody>
          <a:bodyPr/>
          <a:lstStyle/>
          <a:p>
            <a:pPr/>
            <a:r>
              <a:t>Idiom: </a:t>
            </a:r>
            <a:r>
              <a:rPr>
                <a:latin typeface="Rockwell Bold"/>
                <a:ea typeface="Rockwell Bold"/>
                <a:cs typeface="Rockwell Bold"/>
                <a:sym typeface="Rockwell Bold"/>
              </a:rPr>
              <a:t>Trellis plots</a:t>
            </a:r>
          </a:p>
        </p:txBody>
      </p:sp>
      <p:sp>
        <p:nvSpPr>
          <p:cNvPr id="1447" name="superimpose within same frame…"/>
          <p:cNvSpPr txBox="1"/>
          <p:nvPr>
            <p:ph type="body" idx="1"/>
          </p:nvPr>
        </p:nvSpPr>
        <p:spPr>
          <a:prstGeom prst="rect">
            <a:avLst/>
          </a:prstGeom>
        </p:spPr>
        <p:txBody>
          <a:bodyPr numCol="1" spcCol="38100"/>
          <a:lstStyle/>
          <a:p>
            <a:pPr/>
            <a:r>
              <a:t>superimpose within same frame</a:t>
            </a:r>
          </a:p>
          <a:p>
            <a:pPr lvl="1"/>
            <a:r>
              <a:t>color code by year</a:t>
            </a:r>
          </a:p>
          <a:p>
            <a:pPr lvl="1"/>
          </a:p>
          <a:p>
            <a:pPr/>
            <a:r>
              <a:t>partitioning</a:t>
            </a:r>
          </a:p>
          <a:p>
            <a:pPr lvl="1"/>
            <a:r>
              <a:t>split by site, rows are wheat varieties</a:t>
            </a:r>
          </a:p>
          <a:p>
            <a:pPr/>
            <a:r>
              <a:t>main-effects ordering</a:t>
            </a:r>
          </a:p>
          <a:p>
            <a:pPr lvl="1"/>
            <a:r>
              <a:t>derive value of median for group, use to order</a:t>
            </a:r>
          </a:p>
          <a:p>
            <a:pPr lvl="1"/>
            <a:r>
              <a:t>order rows within view by variety median</a:t>
            </a:r>
          </a:p>
          <a:p>
            <a:pPr lvl="1"/>
            <a:r>
              <a:t>order views themselves by site median</a:t>
            </a:r>
          </a:p>
        </p:txBody>
      </p:sp>
      <p:sp>
        <p:nvSpPr>
          <p:cNvPr id="144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9" name="Image" descr="Image"/>
          <p:cNvPicPr>
            <a:picLocks noChangeAspect="1"/>
          </p:cNvPicPr>
          <p:nvPr/>
        </p:nvPicPr>
        <p:blipFill>
          <a:blip r:embed="rId2">
            <a:extLst/>
          </a:blip>
          <a:stretch>
            <a:fillRect/>
          </a:stretch>
        </p:blipFill>
        <p:spPr>
          <a:xfrm>
            <a:off x="10961349" y="-1"/>
            <a:ext cx="3578903" cy="9144001"/>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1" name="Dynamic visual layering"/>
          <p:cNvSpPr txBox="1"/>
          <p:nvPr>
            <p:ph type="title"/>
          </p:nvPr>
        </p:nvSpPr>
        <p:spPr>
          <a:prstGeom prst="rect">
            <a:avLst/>
          </a:prstGeom>
        </p:spPr>
        <p:txBody>
          <a:bodyPr/>
          <a:lstStyle/>
          <a:p>
            <a:pPr/>
            <a:r>
              <a:t>Dynamic visual layering</a:t>
            </a:r>
          </a:p>
        </p:txBody>
      </p:sp>
      <p:sp>
        <p:nvSpPr>
          <p:cNvPr id="1452" name="interactive based on selection…"/>
          <p:cNvSpPr txBox="1"/>
          <p:nvPr>
            <p:ph type="body" idx="1"/>
          </p:nvPr>
        </p:nvSpPr>
        <p:spPr>
          <a:xfrm>
            <a:off x="419100" y="1104900"/>
            <a:ext cx="15849600" cy="6841927"/>
          </a:xfrm>
          <a:prstGeom prst="rect">
            <a:avLst/>
          </a:prstGeom>
        </p:spPr>
        <p:txBody>
          <a:bodyPr/>
          <a:lstStyle/>
          <a:p>
            <a:pPr/>
            <a:r>
              <a:t>interactive based on selection</a:t>
            </a:r>
          </a:p>
          <a:p>
            <a:pPr/>
            <a:r>
              <a:t>one-hop neighbour highlighting demos: click vs hover (lightweight)</a:t>
            </a:r>
          </a:p>
        </p:txBody>
      </p:sp>
      <p:sp>
        <p:nvSpPr>
          <p:cNvPr id="145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54" name="http://mariandoerk.de/edgemaps/demo/"/>
          <p:cNvSpPr txBox="1"/>
          <p:nvPr/>
        </p:nvSpPr>
        <p:spPr>
          <a:xfrm>
            <a:off x="672105" y="8296076"/>
            <a:ext cx="4565465"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u="sng">
                <a:hlinkClick r:id="rId2" invalidUrl="" action="" tgtFrame="" tooltip="" history="1" highlightClick="0" endSnd="0"/>
              </a:defRPr>
            </a:lvl1pPr>
          </a:lstStyle>
          <a:p>
            <a:pPr>
              <a:defRPr u="none"/>
            </a:pPr>
            <a:r>
              <a:rPr u="sng">
                <a:hlinkClick r:id="rId2" invalidUrl="" action="" tgtFrame="" tooltip="" history="1" highlightClick="0" endSnd="0"/>
              </a:rPr>
              <a:t>http://mariandoerk.de/edgemaps/demo/</a:t>
            </a:r>
          </a:p>
        </p:txBody>
      </p:sp>
      <p:pic>
        <p:nvPicPr>
          <p:cNvPr id="1455" name="Image" descr="Image"/>
          <p:cNvPicPr>
            <a:picLocks noChangeAspect="1"/>
          </p:cNvPicPr>
          <p:nvPr/>
        </p:nvPicPr>
        <p:blipFill>
          <a:blip r:embed="rId3">
            <a:extLst/>
          </a:blip>
          <a:srcRect l="20295" t="5776" r="0" b="0"/>
          <a:stretch>
            <a:fillRect/>
          </a:stretch>
        </p:blipFill>
        <p:spPr>
          <a:xfrm>
            <a:off x="522765" y="2963775"/>
            <a:ext cx="4245330" cy="3910858"/>
          </a:xfrm>
          <a:prstGeom prst="rect">
            <a:avLst/>
          </a:prstGeom>
          <a:ln w="12700">
            <a:miter lim="400000"/>
          </a:ln>
        </p:spPr>
      </p:pic>
      <p:sp>
        <p:nvSpPr>
          <p:cNvPr id="1456" name="http://mbostock.github.io/d3/talk/20111116/airports.html"/>
          <p:cNvSpPr txBox="1"/>
          <p:nvPr/>
        </p:nvSpPr>
        <p:spPr>
          <a:xfrm>
            <a:off x="6242283" y="8302426"/>
            <a:ext cx="624722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u="sng">
                <a:hlinkClick r:id="rId4" invalidUrl="" action="" tgtFrame="" tooltip="" history="1" highlightClick="0" endSnd="0"/>
              </a:defRPr>
            </a:lvl1pPr>
          </a:lstStyle>
          <a:p>
            <a:pPr>
              <a:defRPr u="none"/>
            </a:pPr>
            <a:r>
              <a:rPr u="sng">
                <a:hlinkClick r:id="rId4" invalidUrl="" action="" tgtFrame="" tooltip="" history="1" highlightClick="0" endSnd="0"/>
              </a:rPr>
              <a:t>http://mbostock.github.io/d3/talk/20111116/airports.html</a:t>
            </a:r>
          </a:p>
        </p:txBody>
      </p:sp>
      <p:pic>
        <p:nvPicPr>
          <p:cNvPr id="1457" name="Image" descr="Image"/>
          <p:cNvPicPr>
            <a:picLocks noChangeAspect="1"/>
          </p:cNvPicPr>
          <p:nvPr/>
        </p:nvPicPr>
        <p:blipFill>
          <a:blip r:embed="rId5">
            <a:extLst/>
          </a:blip>
          <a:stretch>
            <a:fillRect/>
          </a:stretch>
        </p:blipFill>
        <p:spPr>
          <a:xfrm>
            <a:off x="6178433" y="2756146"/>
            <a:ext cx="6374928" cy="4326065"/>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9" name="Further reading"/>
          <p:cNvSpPr txBox="1"/>
          <p:nvPr>
            <p:ph type="title"/>
          </p:nvPr>
        </p:nvSpPr>
        <p:spPr>
          <a:prstGeom prst="rect">
            <a:avLst/>
          </a:prstGeom>
        </p:spPr>
        <p:txBody>
          <a:bodyPr/>
          <a:lstStyle/>
          <a:p>
            <a:pPr/>
            <a:r>
              <a:t>Further reading</a:t>
            </a:r>
          </a:p>
        </p:txBody>
      </p:sp>
      <p:sp>
        <p:nvSpPr>
          <p:cNvPr id="1460" name="Visualization Analysis and Design. Munzner.  AK Peters Visualization Series, CRC Press, 2014.…"/>
          <p:cNvSpPr txBox="1"/>
          <p:nvPr>
            <p:ph type="body" idx="1"/>
          </p:nvPr>
        </p:nvSpPr>
        <p:spPr>
          <a:xfrm>
            <a:off x="419100" y="1104900"/>
            <a:ext cx="15849600" cy="6686134"/>
          </a:xfrm>
          <a:prstGeom prst="rect">
            <a:avLst/>
          </a:prstGeom>
        </p:spPr>
        <p:txBody>
          <a:bodyPr>
            <a:normAutofit fontScale="100000" lnSpcReduction="0"/>
          </a:bodyPr>
          <a:lstStyle/>
          <a:p>
            <a:pPr marL="172458" indent="-172458" defTabSz="658368">
              <a:spcBef>
                <a:spcPts val="500"/>
              </a:spcBef>
              <a:defRPr sz="2106"/>
            </a:pPr>
            <a:r>
              <a:t>Visualization Analysis and Design. Munzner.  AK Peters Visualization Series, CRC Press, 2014.</a:t>
            </a:r>
          </a:p>
          <a:p>
            <a:pPr lvl="1" marL="625449" indent="-131673" defTabSz="658368">
              <a:spcBef>
                <a:spcPts val="400"/>
              </a:spcBef>
              <a:defRPr i="1" sz="1782"/>
            </a:pPr>
            <a:r>
              <a:t>Chap 12: Facet Into Multiple Views</a:t>
            </a:r>
          </a:p>
          <a:p>
            <a:pPr marL="175907" indent="-175907" defTabSz="658368">
              <a:spcBef>
                <a:spcPts val="500"/>
              </a:spcBef>
              <a:defRPr i="1" sz="2106"/>
            </a:pPr>
            <a:r>
              <a:t>A Review of Overview+Detail, Zooming, and Focus+Context Interfaces. </a:t>
            </a:r>
            <a:r>
              <a:rPr i="0"/>
              <a:t>Cockburn, Karlson, and Bederson.  ACM Computing Surveys 41:1 (2008), 1–31.</a:t>
            </a:r>
            <a:endParaRPr i="0"/>
          </a:p>
          <a:p>
            <a:pPr marL="175907" indent="-175907" defTabSz="658368">
              <a:spcBef>
                <a:spcPts val="500"/>
              </a:spcBef>
              <a:defRPr i="1" sz="2106"/>
            </a:pPr>
            <a:r>
              <a:t>A Guide to Visual Multi-Level Interface Design From Synthesis of Empirical Study Evidence.</a:t>
            </a:r>
            <a:r>
              <a:rPr i="0"/>
              <a:t> Lam and Munzner. Synthesis Lectures on Visualization Series, Morgan Claypool, 2010.</a:t>
            </a:r>
            <a:endParaRPr i="0"/>
          </a:p>
          <a:p>
            <a:pPr marL="175907" indent="-175907" defTabSz="658368">
              <a:spcBef>
                <a:spcPts val="500"/>
              </a:spcBef>
              <a:defRPr i="1" sz="2106"/>
            </a:pPr>
            <a:r>
              <a:t>Zooming versus multiple window interfaces: Cognitive costs of visual comparisons. </a:t>
            </a:r>
            <a:r>
              <a:rPr i="0"/>
              <a:t>Plumlee and Ware.  ACM Trans. on Computer-Human Interaction (ToCHI) 13:2 (2006), 179–209.</a:t>
            </a:r>
            <a:endParaRPr i="0"/>
          </a:p>
          <a:p>
            <a:pPr marL="175907" indent="-175907" defTabSz="658368">
              <a:spcBef>
                <a:spcPts val="500"/>
              </a:spcBef>
              <a:defRPr i="1" sz="2106"/>
            </a:pPr>
            <a:r>
              <a:t>Exploring the Design Space of Composite Visualization.</a:t>
            </a:r>
            <a:r>
              <a:rPr i="0"/>
              <a:t> Javed and Elmqvist. Proc. Pacific Visualization Symp. (PacificVis), pp. 1–9, 2012.</a:t>
            </a:r>
            <a:endParaRPr i="0"/>
          </a:p>
          <a:p>
            <a:pPr marL="175907" indent="-175907" defTabSz="658368">
              <a:spcBef>
                <a:spcPts val="500"/>
              </a:spcBef>
              <a:defRPr i="1" sz="2106"/>
            </a:pPr>
            <a:r>
              <a:t>Visual Comparison for Information Visualization. </a:t>
            </a:r>
            <a:r>
              <a:rPr i="0"/>
              <a:t>Gleicher,  Albers, Walker, Jusufi, Hansen, and Roberts. Information Visualization 10:4 (2011), 289–309.</a:t>
            </a:r>
            <a:endParaRPr i="0"/>
          </a:p>
          <a:p>
            <a:pPr marL="175907" indent="-175907" defTabSz="658368">
              <a:spcBef>
                <a:spcPts val="500"/>
              </a:spcBef>
              <a:defRPr i="1" sz="2106"/>
            </a:pPr>
            <a:r>
              <a:t>Guidelines for Using Multiple Views in Information Visualizations. </a:t>
            </a:r>
            <a:r>
              <a:rPr i="0"/>
              <a:t>Baldonado, Woodruff, and Kuchinsky. In Proc. ACM Advanced Visual Interfaces (AVI), pp. 110–119, 2000.</a:t>
            </a:r>
            <a:endParaRPr i="0"/>
          </a:p>
          <a:p>
            <a:pPr marL="175907" indent="-175907" defTabSz="658368">
              <a:spcBef>
                <a:spcPts val="500"/>
              </a:spcBef>
              <a:defRPr i="1" sz="2106"/>
            </a:pPr>
            <a:r>
              <a:t>Cross-Filtered Views for Multidimensional Visual Analysis. </a:t>
            </a:r>
            <a:r>
              <a:rPr i="0"/>
              <a:t>Weaver. IEEE Trans. Visualization and Computer Graphics 16:2 (Proc. InfoVis 2010), 192–204, 2010.</a:t>
            </a:r>
            <a:endParaRPr i="0"/>
          </a:p>
          <a:p>
            <a:pPr marL="175907" indent="-175907" defTabSz="658368">
              <a:spcBef>
                <a:spcPts val="500"/>
              </a:spcBef>
              <a:defRPr i="1" sz="2106"/>
            </a:pPr>
            <a:r>
              <a:t>Linked Data Views.</a:t>
            </a:r>
            <a:r>
              <a:rPr i="0"/>
              <a:t> Wills. In Handbook of Data Visualization, Computational Statistics, edited by Unwin, Chen, and Härdle, pp. 216–241. Springer-Verlag, 2008.</a:t>
            </a:r>
            <a:endParaRPr i="0"/>
          </a:p>
          <a:p>
            <a:pPr marL="175907" indent="-175907" defTabSz="658368">
              <a:spcBef>
                <a:spcPts val="500"/>
              </a:spcBef>
              <a:defRPr i="1" sz="2106"/>
            </a:pPr>
            <a:r>
              <a:t>Glyph-based Visualization: Foundations, Design Guidelines, Techniques and Applications. </a:t>
            </a:r>
            <a:r>
              <a:rPr i="0"/>
              <a:t>Borgo, Kehrer, Chung, Maguire, Laramee, Hauser, Ward, and Chen. In Eurographics State of the Art Reports, pp. 39–63, 2013.</a:t>
            </a:r>
          </a:p>
        </p:txBody>
      </p:sp>
      <p:sp>
        <p:nvSpPr>
          <p:cNvPr id="146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3"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1464"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r>
              <a:t> </a:t>
            </a:r>
          </a:p>
          <a:p>
            <a:pPr lvl="1">
              <a:spcBef>
                <a:spcPts val="1000"/>
              </a:spcBef>
            </a:pPr>
            <a:r>
              <a:t>Analysis:  What, Why, How</a:t>
            </a:r>
          </a:p>
          <a:p>
            <a:pPr lvl="1">
              <a:spcBef>
                <a:spcPts val="1000"/>
              </a:spcBef>
            </a:pPr>
            <a:r>
              <a:t>Marks and Channels</a:t>
            </a:r>
          </a:p>
          <a:p>
            <a:pPr lvl="1">
              <a:buClr>
                <a:srgbClr val="000000"/>
              </a:buClr>
            </a:pPr>
            <a:r>
              <a:t>Arrange Tables</a:t>
            </a:r>
          </a:p>
          <a:p>
            <a:pPr lvl="1">
              <a:buClr>
                <a:srgbClr val="000000"/>
              </a:buClr>
            </a:pPr>
            <a:r>
              <a:t>Arrange Spatial Data </a:t>
            </a: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a:t>
            </a:r>
          </a:p>
          <a:p>
            <a:pPr lvl="1">
              <a:buClr>
                <a:srgbClr val="000000"/>
              </a:buClr>
            </a:pPr>
            <a:r>
              <a:t>Arrange Networks and Trees</a:t>
            </a:r>
          </a:p>
          <a:p>
            <a:pPr lvl="1">
              <a:buClr>
                <a:srgbClr val="000000"/>
              </a:buClr>
            </a:pPr>
            <a:r>
              <a:t>Map Color and Other Channels</a:t>
            </a:r>
          </a:p>
          <a:p>
            <a:pPr lvl="1">
              <a:buClr>
                <a:srgbClr val="000000"/>
              </a:buClr>
            </a:pPr>
            <a:r>
              <a:t>Manipulate: Change, Select, Navigate</a:t>
            </a:r>
          </a:p>
          <a:p>
            <a:pPr lvl="1" marL="703580" indent="-259080"/>
            <a:r>
              <a:t>Facet: Juxtapose, Partition, Superimpose</a:t>
            </a:r>
          </a:p>
          <a:p>
            <a:pPr lvl="1" marL="703580" indent="-259080">
              <a:defRPr>
                <a:solidFill>
                  <a:srgbClr val="FF2600"/>
                </a:solidFill>
              </a:defRPr>
            </a:pPr>
            <a:r>
              <a:t>Reduce: Filter, Aggregate</a:t>
            </a:r>
          </a:p>
        </p:txBody>
      </p:sp>
      <p:sp>
        <p:nvSpPr>
          <p:cNvPr id="146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66"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1467"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9" name="Reduce items and attributes"/>
          <p:cNvSpPr txBox="1"/>
          <p:nvPr>
            <p:ph type="title"/>
          </p:nvPr>
        </p:nvSpPr>
        <p:spPr>
          <a:prstGeom prst="rect">
            <a:avLst/>
          </a:prstGeom>
        </p:spPr>
        <p:txBody>
          <a:bodyPr/>
          <a:lstStyle/>
          <a:p>
            <a:pPr/>
            <a:r>
              <a:t>Reduce items and attributes</a:t>
            </a:r>
          </a:p>
        </p:txBody>
      </p:sp>
      <p:sp>
        <p:nvSpPr>
          <p:cNvPr id="1470" name="reduce/increase: inverses…"/>
          <p:cNvSpPr txBox="1"/>
          <p:nvPr>
            <p:ph type="body" idx="1"/>
          </p:nvPr>
        </p:nvSpPr>
        <p:spPr>
          <a:prstGeom prst="rect">
            <a:avLst/>
          </a:prstGeom>
        </p:spPr>
        <p:txBody>
          <a:bodyPr/>
          <a:lstStyle/>
          <a:p>
            <a:pPr/>
            <a:r>
              <a:t>reduce/increase: inverses</a:t>
            </a:r>
          </a:p>
          <a:p>
            <a:pPr/>
            <a:r>
              <a:t>filter</a:t>
            </a:r>
          </a:p>
          <a:p>
            <a:pPr lvl="1"/>
            <a:r>
              <a:t>pro: straightforward and intuitive</a:t>
            </a:r>
          </a:p>
          <a:p>
            <a:pPr lvl="2"/>
            <a:r>
              <a:t>to understand and compute</a:t>
            </a:r>
          </a:p>
          <a:p>
            <a:pPr lvl="1"/>
            <a:r>
              <a:t>con: out of sight, out of mind</a:t>
            </a:r>
          </a:p>
          <a:p>
            <a:pPr/>
            <a:r>
              <a:t>aggregation</a:t>
            </a:r>
          </a:p>
          <a:p>
            <a:pPr lvl="1"/>
            <a:r>
              <a:t>pro: inform about whole set</a:t>
            </a:r>
          </a:p>
          <a:p>
            <a:pPr lvl="1"/>
            <a:r>
              <a:t>con: difficult to avoid losing signal </a:t>
            </a:r>
          </a:p>
          <a:p>
            <a:pPr/>
            <a:r>
              <a:t>not mutually exclusive</a:t>
            </a:r>
          </a:p>
          <a:p>
            <a:pPr lvl="1"/>
            <a:r>
              <a:t>combine filter, aggregate</a:t>
            </a:r>
          </a:p>
          <a:p>
            <a:pPr lvl="1"/>
            <a:r>
              <a:t>combine reduce, change, facet</a:t>
            </a:r>
          </a:p>
        </p:txBody>
      </p:sp>
      <p:sp>
        <p:nvSpPr>
          <p:cNvPr id="147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2" name="fig13.1.pdf" descr="fig13.1.pdf"/>
          <p:cNvPicPr>
            <a:picLocks noChangeAspect="1"/>
          </p:cNvPicPr>
          <p:nvPr/>
        </p:nvPicPr>
        <p:blipFill>
          <a:blip r:embed="rId2">
            <a:extLst/>
          </a:blip>
          <a:stretch>
            <a:fillRect/>
          </a:stretch>
        </p:blipFill>
        <p:spPr>
          <a:xfrm>
            <a:off x="7594600" y="228600"/>
            <a:ext cx="8102600" cy="8426705"/>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4" name="Idiom: cross filtering"/>
          <p:cNvSpPr txBox="1"/>
          <p:nvPr>
            <p:ph type="title"/>
          </p:nvPr>
        </p:nvSpPr>
        <p:spPr>
          <a:prstGeom prst="rect">
            <a:avLst/>
          </a:prstGeom>
        </p:spPr>
        <p:txBody>
          <a:bodyPr/>
          <a:lstStyle/>
          <a:p>
            <a:pPr/>
            <a:r>
              <a:t>Idiom: </a:t>
            </a:r>
            <a:r>
              <a:rPr>
                <a:latin typeface="Rockwell Bold"/>
                <a:ea typeface="Rockwell Bold"/>
                <a:cs typeface="Rockwell Bold"/>
                <a:sym typeface="Rockwell Bold"/>
              </a:rPr>
              <a:t>cross filtering</a:t>
            </a:r>
          </a:p>
        </p:txBody>
      </p:sp>
      <p:sp>
        <p:nvSpPr>
          <p:cNvPr id="1475" name="item filtering…"/>
          <p:cNvSpPr txBox="1"/>
          <p:nvPr>
            <p:ph type="body" idx="1"/>
          </p:nvPr>
        </p:nvSpPr>
        <p:spPr>
          <a:prstGeom prst="rect">
            <a:avLst/>
          </a:prstGeom>
        </p:spPr>
        <p:txBody>
          <a:bodyPr/>
          <a:lstStyle/>
          <a:p>
            <a:pPr marL="793376" indent="-336176"/>
            <a:r>
              <a:t>item filtering</a:t>
            </a:r>
          </a:p>
          <a:p>
            <a:pPr marL="793376" indent="-336176"/>
            <a:r>
              <a:t>coordinated views/controls combined</a:t>
            </a:r>
          </a:p>
          <a:p>
            <a:pPr lvl="1" marL="1200150">
              <a:buChar char="•"/>
            </a:pPr>
            <a:r>
              <a:t>all scented histogram bisliders update when any ranges change</a:t>
            </a:r>
          </a:p>
        </p:txBody>
      </p:sp>
      <p:sp>
        <p:nvSpPr>
          <p:cNvPr id="147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77" name="System: Crossfilter"/>
          <p:cNvSpPr txBox="1"/>
          <p:nvPr/>
        </p:nvSpPr>
        <p:spPr>
          <a:xfrm>
            <a:off x="9880600" y="139700"/>
            <a:ext cx="5274531"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r"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Crossfilter</a:t>
            </a:r>
          </a:p>
        </p:txBody>
      </p:sp>
      <p:sp>
        <p:nvSpPr>
          <p:cNvPr id="1478" name="[http://square.github.io/crossfilter/]"/>
          <p:cNvSpPr txBox="1"/>
          <p:nvPr/>
        </p:nvSpPr>
        <p:spPr>
          <a:xfrm>
            <a:off x="1270000" y="8255000"/>
            <a:ext cx="131953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300">
                <a:uFill>
                  <a:solidFill>
                    <a:srgbClr val="000000"/>
                  </a:solidFill>
                </a:uFill>
              </a:defRPr>
            </a:pPr>
            <a:r>
              <a:t>[</a:t>
            </a:r>
            <a:r>
              <a:rPr u="sng">
                <a:hlinkClick r:id="rId2" invalidUrl="" action="" tgtFrame="" tooltip="" history="1" highlightClick="0" endSnd="0"/>
              </a:rPr>
              <a:t>http://square.github.io/crossfilter/</a:t>
            </a:r>
            <a:r>
              <a:t>]</a:t>
            </a:r>
          </a:p>
        </p:txBody>
      </p:sp>
      <p:pic>
        <p:nvPicPr>
          <p:cNvPr id="1479" name="Image" descr="Image"/>
          <p:cNvPicPr>
            <a:picLocks noChangeAspect="1"/>
          </p:cNvPicPr>
          <p:nvPr/>
        </p:nvPicPr>
        <p:blipFill>
          <a:blip r:embed="rId3">
            <a:extLst/>
          </a:blip>
          <a:stretch>
            <a:fillRect/>
          </a:stretch>
        </p:blipFill>
        <p:spPr>
          <a:xfrm>
            <a:off x="419100" y="3369733"/>
            <a:ext cx="12611100" cy="4775201"/>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1" name="Idiom: histogram"/>
          <p:cNvSpPr txBox="1"/>
          <p:nvPr>
            <p:ph type="title"/>
          </p:nvPr>
        </p:nvSpPr>
        <p:spPr>
          <a:prstGeom prst="rect">
            <a:avLst/>
          </a:prstGeom>
        </p:spPr>
        <p:txBody>
          <a:bodyPr/>
          <a:lstStyle/>
          <a:p>
            <a:pPr/>
            <a:r>
              <a:t>Idiom: </a:t>
            </a:r>
            <a:r>
              <a:rPr>
                <a:latin typeface="Rockwell Bold"/>
                <a:ea typeface="Rockwell Bold"/>
                <a:cs typeface="Rockwell Bold"/>
                <a:sym typeface="Rockwell Bold"/>
              </a:rPr>
              <a:t>histogram</a:t>
            </a:r>
          </a:p>
        </p:txBody>
      </p:sp>
      <p:sp>
        <p:nvSpPr>
          <p:cNvPr id="1482" name="static item aggregation…"/>
          <p:cNvSpPr txBox="1"/>
          <p:nvPr>
            <p:ph type="body" idx="1"/>
          </p:nvPr>
        </p:nvSpPr>
        <p:spPr>
          <a:prstGeom prst="rect">
            <a:avLst/>
          </a:prstGeom>
        </p:spPr>
        <p:txBody>
          <a:bodyPr/>
          <a:lstStyle/>
          <a:p>
            <a:pPr marL="793376" indent="-336176"/>
            <a:r>
              <a:t>static item aggregation</a:t>
            </a:r>
          </a:p>
          <a:p>
            <a:pPr marL="793376" indent="-336176"/>
            <a:r>
              <a:t>task: find distribution</a:t>
            </a:r>
          </a:p>
          <a:p>
            <a:pPr marL="793376" indent="-336176"/>
            <a:r>
              <a:t>data: table</a:t>
            </a:r>
          </a:p>
          <a:p>
            <a:pPr marL="793376" indent="-336176"/>
            <a:r>
              <a:t>derived data</a:t>
            </a:r>
          </a:p>
          <a:p>
            <a:pPr lvl="1" marL="1173480" indent="-259080"/>
            <a:r>
              <a:t>new table: keys are bins, values are counts</a:t>
            </a:r>
          </a:p>
          <a:p>
            <a:pPr marL="793376" indent="-336176"/>
            <a:r>
              <a:t>bin size crucial</a:t>
            </a:r>
          </a:p>
          <a:p>
            <a:pPr lvl="1" marL="1173480" indent="-259080"/>
            <a:r>
              <a:t>pattern can change dramatically depending on discretization</a:t>
            </a:r>
          </a:p>
          <a:p>
            <a:pPr lvl="1" marL="1173480" indent="-259080"/>
            <a:r>
              <a:t>opportunity for interaction: control bin size on the fly</a:t>
            </a:r>
          </a:p>
        </p:txBody>
      </p:sp>
      <p:sp>
        <p:nvSpPr>
          <p:cNvPr id="148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4" name="fig13.5.pdf" descr="fig13.5.pdf"/>
          <p:cNvPicPr>
            <a:picLocks noChangeAspect="1"/>
          </p:cNvPicPr>
          <p:nvPr/>
        </p:nvPicPr>
        <p:blipFill>
          <a:blip r:embed="rId2">
            <a:extLst/>
          </a:blip>
          <a:stretch>
            <a:fillRect/>
          </a:stretch>
        </p:blipFill>
        <p:spPr>
          <a:xfrm>
            <a:off x="8988611" y="977900"/>
            <a:ext cx="5438589" cy="39624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6" name="Idiom: scented widgets"/>
          <p:cNvSpPr txBox="1"/>
          <p:nvPr>
            <p:ph type="title"/>
          </p:nvPr>
        </p:nvSpPr>
        <p:spPr>
          <a:prstGeom prst="rect">
            <a:avLst/>
          </a:prstGeom>
        </p:spPr>
        <p:txBody>
          <a:bodyPr/>
          <a:lstStyle/>
          <a:p>
            <a:pPr/>
            <a:r>
              <a:t>Idiom: </a:t>
            </a:r>
            <a:r>
              <a:rPr>
                <a:latin typeface="Rockwell Bold"/>
                <a:ea typeface="Rockwell Bold"/>
                <a:cs typeface="Rockwell Bold"/>
                <a:sym typeface="Rockwell Bold"/>
              </a:rPr>
              <a:t>scented widgets</a:t>
            </a:r>
          </a:p>
        </p:txBody>
      </p:sp>
      <p:sp>
        <p:nvSpPr>
          <p:cNvPr id="1487" name="augmented widgets show information scent…"/>
          <p:cNvSpPr txBox="1"/>
          <p:nvPr>
            <p:ph type="body" sz="quarter" idx="1"/>
          </p:nvPr>
        </p:nvSpPr>
        <p:spPr>
          <a:xfrm>
            <a:off x="419100" y="1104900"/>
            <a:ext cx="8248846" cy="2054398"/>
          </a:xfrm>
          <a:prstGeom prst="rect">
            <a:avLst/>
          </a:prstGeom>
        </p:spPr>
        <p:txBody>
          <a:bodyPr>
            <a:normAutofit fontScale="100000" lnSpcReduction="0"/>
          </a:bodyPr>
          <a:lstStyle/>
          <a:p>
            <a:pPr marL="277749" indent="-277749" defTabSz="987552">
              <a:spcBef>
                <a:spcPts val="800"/>
              </a:spcBef>
              <a:buClr>
                <a:srgbClr val="000000"/>
              </a:buClr>
              <a:defRPr sz="3240"/>
            </a:pPr>
            <a:r>
              <a:t>augmented widgets show </a:t>
            </a:r>
            <a:r>
              <a:rPr b="1" i="1"/>
              <a:t>information</a:t>
            </a:r>
            <a:r>
              <a:rPr b="1"/>
              <a:t> </a:t>
            </a:r>
            <a:r>
              <a:rPr b="1" i="1"/>
              <a:t>scent</a:t>
            </a:r>
          </a:p>
          <a:p>
            <a:pPr lvl="1" marL="601789" indent="-231457" defTabSz="987552">
              <a:spcBef>
                <a:spcPts val="700"/>
              </a:spcBef>
              <a:buClr>
                <a:srgbClr val="000000"/>
              </a:buClr>
              <a:defRPr sz="2754"/>
            </a:pPr>
            <a:r>
              <a:t>better cues for </a:t>
            </a:r>
            <a:r>
              <a:rPr i="1"/>
              <a:t>information foraging</a:t>
            </a:r>
            <a:r>
              <a:t>: show whether value in drilling down further vs looking elsewhere</a:t>
            </a:r>
          </a:p>
          <a:p>
            <a:pPr marL="277749" indent="-277749" defTabSz="987552">
              <a:spcBef>
                <a:spcPts val="800"/>
              </a:spcBef>
              <a:buClr>
                <a:srgbClr val="000000"/>
              </a:buClr>
              <a:defRPr sz="3240"/>
            </a:pPr>
            <a:r>
              <a:t>concise use of space: histogram on slider</a:t>
            </a:r>
          </a:p>
        </p:txBody>
      </p:sp>
      <p:sp>
        <p:nvSpPr>
          <p:cNvPr id="148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9" name="scented.png" descr="scented.png"/>
          <p:cNvPicPr>
            <a:picLocks noChangeAspect="1"/>
          </p:cNvPicPr>
          <p:nvPr/>
        </p:nvPicPr>
        <p:blipFill>
          <a:blip r:embed="rId2">
            <a:extLst/>
          </a:blip>
          <a:srcRect l="3284" t="46032" r="67747" b="0"/>
          <a:stretch>
            <a:fillRect/>
          </a:stretch>
        </p:blipFill>
        <p:spPr>
          <a:xfrm>
            <a:off x="8808432" y="923528"/>
            <a:ext cx="4763673" cy="1912226"/>
          </a:xfrm>
          <a:prstGeom prst="rect">
            <a:avLst/>
          </a:prstGeom>
          <a:ln w="12700">
            <a:miter lim="400000"/>
          </a:ln>
        </p:spPr>
      </p:pic>
      <p:sp>
        <p:nvSpPr>
          <p:cNvPr id="1490" name="[Scented Widgets: Improving Navigation Cues with Embedded Visualizations. Willett, Heer, and Agrawala. IEEE TVCG (Proc. InfoVis 2007) 13:6 (2007), 1129–1136.]"/>
          <p:cNvSpPr txBox="1"/>
          <p:nvPr/>
        </p:nvSpPr>
        <p:spPr>
          <a:xfrm>
            <a:off x="8836442" y="2731182"/>
            <a:ext cx="7356204" cy="584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800">
                <a:uFill>
                  <a:solidFill>
                    <a:srgbClr val="000000"/>
                  </a:solidFill>
                </a:uFill>
              </a:defRPr>
            </a:lvl1pPr>
          </a:lstStyle>
          <a:p>
            <a:pPr/>
            <a:r>
              <a:t>[Scented Widgets: Improving Navigation Cues with Embedded Visualizations. Willett, Heer, and Agrawala. IEEE TVCG (Proc. InfoVis 2007) 13:6 (2007), 1129–1136.]</a:t>
            </a:r>
          </a:p>
        </p:txBody>
      </p:sp>
      <p:pic>
        <p:nvPicPr>
          <p:cNvPr id="1491" name="Stef.InfoVis2014_Page_04_Image_0001.png" descr="Stef.InfoVis2014_Page_04_Image_0001.png"/>
          <p:cNvPicPr>
            <a:picLocks noChangeAspect="1"/>
          </p:cNvPicPr>
          <p:nvPr/>
        </p:nvPicPr>
        <p:blipFill>
          <a:blip r:embed="rId3">
            <a:extLst/>
          </a:blip>
          <a:stretch>
            <a:fillRect/>
          </a:stretch>
        </p:blipFill>
        <p:spPr>
          <a:xfrm>
            <a:off x="500079" y="3462613"/>
            <a:ext cx="8086887" cy="4702837"/>
          </a:xfrm>
          <a:prstGeom prst="rect">
            <a:avLst/>
          </a:prstGeom>
          <a:ln w="12700">
            <a:miter lim="400000"/>
          </a:ln>
        </p:spPr>
      </p:pic>
      <p:pic>
        <p:nvPicPr>
          <p:cNvPr id="1492" name="Stef.InfoVis2014_Page_04_Image_0001.png" descr="Stef.InfoVis2014_Page_04_Image_0001.png"/>
          <p:cNvPicPr>
            <a:picLocks noChangeAspect="1"/>
          </p:cNvPicPr>
          <p:nvPr/>
        </p:nvPicPr>
        <p:blipFill>
          <a:blip r:embed="rId3">
            <a:extLst/>
          </a:blip>
          <a:srcRect l="587" t="7525" r="83513" b="49596"/>
          <a:stretch>
            <a:fillRect/>
          </a:stretch>
        </p:blipFill>
        <p:spPr>
          <a:xfrm>
            <a:off x="9013703" y="3741781"/>
            <a:ext cx="2727804" cy="4278108"/>
          </a:xfrm>
          <a:prstGeom prst="rect">
            <a:avLst/>
          </a:prstGeom>
          <a:ln w="12700">
            <a:miter lim="400000"/>
          </a:ln>
        </p:spPr>
      </p:pic>
      <p:sp>
        <p:nvSpPr>
          <p:cNvPr id="1493" name="[Multivariate Network Exploration and Presentation: From Detail to Overview via Selections and Aggregations.  van den Elzen, van Wijk, IEEE TVCG 20(12): 2014 (Proc. InfoVis 2014).]"/>
          <p:cNvSpPr txBox="1"/>
          <p:nvPr/>
        </p:nvSpPr>
        <p:spPr>
          <a:xfrm>
            <a:off x="345690" y="8280399"/>
            <a:ext cx="8962536"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2000">
                <a:hlinkClick r:id="rId4" invalidUrl="" action="" tgtFrame="" tooltip="" history="1" highlightClick="0" endSnd="0"/>
              </a:defRPr>
            </a:lvl1pPr>
          </a:lstStyle>
          <a:p>
            <a:pPr/>
            <a:r>
              <a:rPr>
                <a:hlinkClick r:id="rId4" invalidUrl="" action="" tgtFrame="" tooltip="" history="1" highlightClick="0" endSnd="0"/>
              </a:rPr>
              <a:t>[Multivariate Network Exploration and Presentation: From Detail to Overview via Selections and Aggregations.  van den Elzen, van Wijk, IEEE TVCG 20(12): 2014 (Proc. InfoVis 2014).]</a:t>
            </a:r>
          </a:p>
        </p:txBody>
      </p:sp>
      <p:pic>
        <p:nvPicPr>
          <p:cNvPr id="1494" name="Rectangle Rectangle" descr="Rectangle Rectangle"/>
          <p:cNvPicPr>
            <a:picLocks noChangeAspect="0"/>
          </p:cNvPicPr>
          <p:nvPr/>
        </p:nvPicPr>
        <p:blipFill>
          <a:blip r:embed="rId5">
            <a:extLst/>
          </a:blip>
          <a:stretch>
            <a:fillRect/>
          </a:stretch>
        </p:blipFill>
        <p:spPr>
          <a:xfrm>
            <a:off x="398716" y="3643171"/>
            <a:ext cx="1602136" cy="2466067"/>
          </a:xfrm>
          <a:prstGeom prst="rect">
            <a:avLst/>
          </a:prstGeom>
        </p:spPr>
      </p:pic>
      <p:pic>
        <p:nvPicPr>
          <p:cNvPr id="1496" name="Rectangle Rectangle" descr="Rectangle Rectangle"/>
          <p:cNvPicPr>
            <a:picLocks noChangeAspect="0"/>
          </p:cNvPicPr>
          <p:nvPr/>
        </p:nvPicPr>
        <p:blipFill>
          <a:blip r:embed="rId6">
            <a:extLst/>
          </a:blip>
          <a:stretch>
            <a:fillRect/>
          </a:stretch>
        </p:blipFill>
        <p:spPr>
          <a:xfrm>
            <a:off x="8875336" y="3544881"/>
            <a:ext cx="2889402" cy="45383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9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49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494"/>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496"/>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4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6" grpId="4"/>
      <p:bldP build="whole" bldLvl="1" animBg="1" rev="0" advAuto="0" spid="1491" grpId="1"/>
      <p:bldP build="whole" bldLvl="1" animBg="1" rev="0" advAuto="0" spid="1493" grpId="2"/>
      <p:bldP build="whole" bldLvl="1" animBg="1" rev="0" advAuto="0" spid="1492" grpId="5"/>
      <p:bldP build="whole" bldLvl="1" animBg="1" rev="0" advAuto="0" spid="1494" grpId="3"/>
    </p:bldLst>
  </p:timing>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9" name="Idiom: boxplot"/>
          <p:cNvSpPr txBox="1"/>
          <p:nvPr>
            <p:ph type="title"/>
          </p:nvPr>
        </p:nvSpPr>
        <p:spPr>
          <a:prstGeom prst="rect">
            <a:avLst/>
          </a:prstGeom>
        </p:spPr>
        <p:txBody>
          <a:bodyPr/>
          <a:lstStyle/>
          <a:p>
            <a:pPr/>
            <a:r>
              <a:t>Idiom: </a:t>
            </a:r>
            <a:r>
              <a:rPr>
                <a:latin typeface="Rockwell Bold"/>
                <a:ea typeface="Rockwell Bold"/>
                <a:cs typeface="Rockwell Bold"/>
                <a:sym typeface="Rockwell Bold"/>
              </a:rPr>
              <a:t>boxplot</a:t>
            </a:r>
          </a:p>
        </p:txBody>
      </p:sp>
      <p:sp>
        <p:nvSpPr>
          <p:cNvPr id="1500" name="static item aggregation…"/>
          <p:cNvSpPr txBox="1"/>
          <p:nvPr>
            <p:ph type="body" idx="1"/>
          </p:nvPr>
        </p:nvSpPr>
        <p:spPr>
          <a:prstGeom prst="rect">
            <a:avLst/>
          </a:prstGeom>
        </p:spPr>
        <p:txBody>
          <a:bodyPr/>
          <a:lstStyle/>
          <a:p>
            <a:pPr/>
            <a:r>
              <a:t>static item aggregation</a:t>
            </a:r>
          </a:p>
          <a:p>
            <a:pPr/>
            <a:r>
              <a:t>task: find distribution</a:t>
            </a:r>
          </a:p>
          <a:p>
            <a:pPr/>
            <a:r>
              <a:t>data: table</a:t>
            </a:r>
          </a:p>
          <a:p>
            <a:pPr/>
            <a:r>
              <a:t>derived data</a:t>
            </a:r>
          </a:p>
          <a:p>
            <a:pPr lvl="1"/>
            <a:r>
              <a:t>5 quant attribs</a:t>
            </a:r>
          </a:p>
          <a:p>
            <a:pPr lvl="2"/>
            <a:r>
              <a:t>median: central line</a:t>
            </a:r>
          </a:p>
          <a:p>
            <a:pPr lvl="2"/>
            <a:r>
              <a:t>lower and upper quartile: boxes</a:t>
            </a:r>
          </a:p>
          <a:p>
            <a:pPr lvl="2"/>
            <a:r>
              <a:t>lower upper fences: whiskers</a:t>
            </a:r>
          </a:p>
          <a:p>
            <a:pPr lvl="3"/>
            <a:r>
              <a:t>values beyond which items are outliers</a:t>
            </a:r>
          </a:p>
          <a:p>
            <a:pPr lvl="1"/>
            <a:r>
              <a:t>outliers beyond fence cutoffs explicitly shown</a:t>
            </a:r>
          </a:p>
        </p:txBody>
      </p:sp>
      <p:sp>
        <p:nvSpPr>
          <p:cNvPr id="150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2" name="boxplots-fig5a.pdf" descr="boxplots-fig5a.pdf"/>
          <p:cNvPicPr>
            <a:picLocks noChangeAspect="1"/>
          </p:cNvPicPr>
          <p:nvPr/>
        </p:nvPicPr>
        <p:blipFill>
          <a:blip r:embed="rId2">
            <a:extLst/>
          </a:blip>
          <a:stretch>
            <a:fillRect/>
          </a:stretch>
        </p:blipFill>
        <p:spPr>
          <a:xfrm>
            <a:off x="10134600" y="1600200"/>
            <a:ext cx="5080000" cy="5105919"/>
          </a:xfrm>
          <a:prstGeom prst="rect">
            <a:avLst/>
          </a:prstGeom>
          <a:ln w="12700">
            <a:miter lim="400000"/>
          </a:ln>
        </p:spPr>
      </p:pic>
      <p:sp>
        <p:nvSpPr>
          <p:cNvPr id="1503" name="[40 years of boxplots. Wickham and Stryjewski. 2012. had.co.nz]"/>
          <p:cNvSpPr txBox="1"/>
          <p:nvPr/>
        </p:nvSpPr>
        <p:spPr>
          <a:xfrm>
            <a:off x="-4013200" y="8140700"/>
            <a:ext cx="13195300" cy="46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r" defTabSz="1295400">
              <a:spcBef>
                <a:spcPts val="900"/>
              </a:spcBef>
              <a:defRPr i="1" sz="2800">
                <a:uFill>
                  <a:solidFill>
                    <a:srgbClr val="000000"/>
                  </a:solidFill>
                </a:uFill>
              </a:defRPr>
            </a:lvl1pPr>
          </a:lstStyle>
          <a:p>
            <a:pPr/>
            <a:r>
              <a:t>[40 years of boxplots. Wickham and Stryjewski. 2012. had.co.nz]</a:t>
            </a:r>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5" name="Idiom: Continuous scatterplot"/>
          <p:cNvSpPr txBox="1"/>
          <p:nvPr>
            <p:ph type="title"/>
          </p:nvPr>
        </p:nvSpPr>
        <p:spPr>
          <a:prstGeom prst="rect">
            <a:avLst/>
          </a:prstGeom>
        </p:spPr>
        <p:txBody>
          <a:bodyPr/>
          <a:lstStyle/>
          <a:p>
            <a:pPr/>
            <a:r>
              <a:t>Idiom: </a:t>
            </a:r>
            <a:r>
              <a:rPr>
                <a:latin typeface="Rockwell Bold"/>
                <a:ea typeface="Rockwell Bold"/>
                <a:cs typeface="Rockwell Bold"/>
                <a:sym typeface="Rockwell Bold"/>
              </a:rPr>
              <a:t>Continuous scatterplot</a:t>
            </a:r>
          </a:p>
        </p:txBody>
      </p:sp>
      <p:sp>
        <p:nvSpPr>
          <p:cNvPr id="1506" name="static item aggregation…"/>
          <p:cNvSpPr txBox="1"/>
          <p:nvPr>
            <p:ph type="body" sz="half" idx="1"/>
          </p:nvPr>
        </p:nvSpPr>
        <p:spPr>
          <a:xfrm>
            <a:off x="419100" y="1104900"/>
            <a:ext cx="5914959" cy="8039100"/>
          </a:xfrm>
          <a:prstGeom prst="rect">
            <a:avLst/>
          </a:prstGeom>
        </p:spPr>
        <p:txBody>
          <a:bodyPr>
            <a:normAutofit fontScale="100000" lnSpcReduction="0"/>
          </a:bodyPr>
          <a:lstStyle/>
          <a:p>
            <a:pPr marL="329184" indent="-329184" defTabSz="1170431">
              <a:spcBef>
                <a:spcPts val="900"/>
              </a:spcBef>
              <a:defRPr sz="3839"/>
            </a:pPr>
            <a:r>
              <a:t>static item aggregation</a:t>
            </a:r>
          </a:p>
          <a:p>
            <a:pPr marL="329184" indent="-329184" defTabSz="1170431">
              <a:spcBef>
                <a:spcPts val="900"/>
              </a:spcBef>
              <a:defRPr sz="3839"/>
            </a:pPr>
            <a:r>
              <a:t>data: table</a:t>
            </a:r>
          </a:p>
          <a:p>
            <a:pPr marL="329184" indent="-329184" defTabSz="1170431">
              <a:spcBef>
                <a:spcPts val="900"/>
              </a:spcBef>
              <a:defRPr sz="3839"/>
            </a:pPr>
            <a:r>
              <a:t>derived data: table</a:t>
            </a:r>
          </a:p>
          <a:p>
            <a:pPr lvl="1" marL="713231" indent="-274320" defTabSz="1170431">
              <a:defRPr sz="3264"/>
            </a:pPr>
            <a:r>
              <a:t> key attribs x,y for pixels</a:t>
            </a:r>
          </a:p>
          <a:p>
            <a:pPr lvl="1" marL="713231" indent="-274320" defTabSz="1170431">
              <a:defRPr sz="3264"/>
            </a:pPr>
            <a:r>
              <a:t> quant attrib: overplot density</a:t>
            </a:r>
          </a:p>
          <a:p>
            <a:pPr marL="329184" indent="-329184" defTabSz="1170431">
              <a:spcBef>
                <a:spcPts val="900"/>
              </a:spcBef>
              <a:defRPr sz="3839"/>
            </a:pPr>
            <a:r>
              <a:t>dense space-filling 2D matrix</a:t>
            </a:r>
          </a:p>
          <a:p>
            <a:pPr marL="329184" indent="-329184" defTabSz="1170431">
              <a:spcBef>
                <a:spcPts val="900"/>
              </a:spcBef>
              <a:defRPr sz="3839"/>
            </a:pPr>
            <a:r>
              <a:t>color: sequential categorical hue + ordered luminance colormap</a:t>
            </a:r>
          </a:p>
          <a:p>
            <a:pPr marL="329184" indent="-329184" defTabSz="1170431">
              <a:spcBef>
                <a:spcPts val="900"/>
              </a:spcBef>
              <a:defRPr sz="3839"/>
            </a:pPr>
            <a:r>
              <a:t>scalability</a:t>
            </a:r>
          </a:p>
          <a:p>
            <a:pPr lvl="1" marL="713231" indent="-274320" defTabSz="1170431">
              <a:defRPr sz="3264"/>
            </a:pPr>
            <a:r>
              <a:t>no limits on overplotting: millions of items</a:t>
            </a:r>
          </a:p>
        </p:txBody>
      </p:sp>
      <p:sp>
        <p:nvSpPr>
          <p:cNvPr id="15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8" name="contscat.png" descr="contscat.png"/>
          <p:cNvPicPr>
            <a:picLocks noChangeAspect="1"/>
          </p:cNvPicPr>
          <p:nvPr/>
        </p:nvPicPr>
        <p:blipFill>
          <a:blip r:embed="rId2">
            <a:extLst/>
          </a:blip>
          <a:stretch>
            <a:fillRect/>
          </a:stretch>
        </p:blipFill>
        <p:spPr>
          <a:xfrm>
            <a:off x="6794500" y="1188792"/>
            <a:ext cx="7909029" cy="4716323"/>
          </a:xfrm>
          <a:prstGeom prst="rect">
            <a:avLst/>
          </a:prstGeom>
          <a:ln w="12700">
            <a:miter lim="400000"/>
          </a:ln>
        </p:spPr>
      </p:pic>
      <p:sp>
        <p:nvSpPr>
          <p:cNvPr id="1509" name="[Continuous Scatterplots. Bachthaler and Weiskopf.  IEEE TVCG (Proc. Vis 08) 14:6 (2008), 1428–1435.  2008. ]"/>
          <p:cNvSpPr txBox="1"/>
          <p:nvPr/>
        </p:nvSpPr>
        <p:spPr>
          <a:xfrm>
            <a:off x="6760633" y="6039807"/>
            <a:ext cx="16040101"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100">
                <a:uFill>
                  <a:solidFill>
                    <a:srgbClr val="000000"/>
                  </a:solidFill>
                </a:uFill>
              </a:defRPr>
            </a:pPr>
            <a:r>
              <a:t>[Continuous Scatterplots. Bachthaler and Weiskopf. </a:t>
            </a:r>
            <a:br/>
            <a:r>
              <a:t>IEEE TVCG (Proc. Vis 08) 14:6 (2008), 1428–1435.  2008.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Why is validation difficult?"/>
          <p:cNvSpPr txBox="1"/>
          <p:nvPr>
            <p:ph type="title"/>
          </p:nvPr>
        </p:nvSpPr>
        <p:spPr>
          <a:prstGeom prst="rect">
            <a:avLst/>
          </a:prstGeom>
        </p:spPr>
        <p:txBody>
          <a:bodyPr/>
          <a:lstStyle/>
          <a:p>
            <a:pPr/>
            <a:r>
              <a:t>Why is validation difficult?</a:t>
            </a:r>
          </a:p>
        </p:txBody>
      </p:sp>
      <p:sp>
        <p:nvSpPr>
          <p:cNvPr id="264" name="different ways to get it wrong at each level"/>
          <p:cNvSpPr txBox="1"/>
          <p:nvPr>
            <p:ph type="body" idx="1"/>
          </p:nvPr>
        </p:nvSpPr>
        <p:spPr>
          <a:prstGeom prst="rect">
            <a:avLst/>
          </a:prstGeom>
        </p:spPr>
        <p:txBody>
          <a:bodyPr/>
          <a:lstStyle>
            <a:lvl1pPr marL="793376" indent="-336176"/>
          </a:lstStyle>
          <a:p>
            <a:pPr/>
            <a:r>
              <a:t>different ways to get it wrong at each level</a:t>
            </a:r>
          </a:p>
        </p:txBody>
      </p:sp>
      <p:sp>
        <p:nvSpPr>
          <p:cNvPr id="2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6" name="fig4.1a.pdf" descr="fig4.1a.pdf"/>
          <p:cNvPicPr>
            <a:picLocks noChangeAspect="1"/>
          </p:cNvPicPr>
          <p:nvPr/>
        </p:nvPicPr>
        <p:blipFill>
          <a:blip r:embed="rId2">
            <a:extLst/>
          </a:blip>
          <a:stretch>
            <a:fillRect/>
          </a:stretch>
        </p:blipFill>
        <p:spPr>
          <a:xfrm>
            <a:off x="2511753" y="2590800"/>
            <a:ext cx="8956347" cy="5537201"/>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1" name="Spatial aggregation"/>
          <p:cNvSpPr txBox="1"/>
          <p:nvPr>
            <p:ph type="title"/>
          </p:nvPr>
        </p:nvSpPr>
        <p:spPr>
          <a:prstGeom prst="rect">
            <a:avLst/>
          </a:prstGeom>
        </p:spPr>
        <p:txBody>
          <a:bodyPr/>
          <a:lstStyle/>
          <a:p>
            <a:pPr/>
            <a:r>
              <a:t>Spatial aggregation </a:t>
            </a:r>
          </a:p>
        </p:txBody>
      </p:sp>
      <p:sp>
        <p:nvSpPr>
          <p:cNvPr id="1512" name="MAUP: Modifiable Areal Unit Problem…"/>
          <p:cNvSpPr txBox="1"/>
          <p:nvPr>
            <p:ph type="body" idx="1"/>
          </p:nvPr>
        </p:nvSpPr>
        <p:spPr>
          <a:prstGeom prst="rect">
            <a:avLst/>
          </a:prstGeom>
        </p:spPr>
        <p:txBody>
          <a:bodyPr/>
          <a:lstStyle/>
          <a:p>
            <a:pPr marL="793376" indent="-336176"/>
            <a:r>
              <a:t>MAUP: Modifiable Areal Unit Problem</a:t>
            </a:r>
          </a:p>
          <a:p>
            <a:pPr lvl="1" marL="1173480" indent="-259080"/>
            <a:r>
              <a:t>changing boundaries of cartographic regions can yield dramatically different results</a:t>
            </a:r>
          </a:p>
          <a:p>
            <a:pPr lvl="1" marL="1173480" indent="-259080"/>
            <a:r>
              <a:t>zone effects</a:t>
            </a:r>
          </a:p>
          <a:p>
            <a:pPr lvl="1" marL="1173480" indent="-259080"/>
          </a:p>
          <a:p>
            <a:pPr lvl="1" marL="1173480" indent="-259080"/>
          </a:p>
          <a:p>
            <a:pPr lvl="1" marL="1173480" indent="-259080"/>
          </a:p>
          <a:p>
            <a:pPr lvl="1" marL="1173480" indent="-259080"/>
          </a:p>
          <a:p>
            <a:pPr lvl="1" marL="1173480" indent="-259080"/>
          </a:p>
          <a:p>
            <a:pPr lvl="1" marL="1173480" indent="-259080"/>
            <a:r>
              <a:t>scale effects</a:t>
            </a:r>
          </a:p>
        </p:txBody>
      </p:sp>
      <p:sp>
        <p:nvSpPr>
          <p:cNvPr id="151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4" name="maup-a.png" descr="maup-a.png"/>
          <p:cNvPicPr>
            <a:picLocks noChangeAspect="1"/>
          </p:cNvPicPr>
          <p:nvPr/>
        </p:nvPicPr>
        <p:blipFill>
          <a:blip r:embed="rId2">
            <a:extLst/>
          </a:blip>
          <a:stretch>
            <a:fillRect/>
          </a:stretch>
        </p:blipFill>
        <p:spPr>
          <a:xfrm>
            <a:off x="1397000" y="3022600"/>
            <a:ext cx="2921000" cy="2222500"/>
          </a:xfrm>
          <a:prstGeom prst="rect">
            <a:avLst/>
          </a:prstGeom>
          <a:ln w="12700">
            <a:miter lim="400000"/>
          </a:ln>
        </p:spPr>
      </p:pic>
      <p:pic>
        <p:nvPicPr>
          <p:cNvPr id="1515" name="maup-b.png" descr="maup-b.png"/>
          <p:cNvPicPr>
            <a:picLocks noChangeAspect="1"/>
          </p:cNvPicPr>
          <p:nvPr/>
        </p:nvPicPr>
        <p:blipFill>
          <a:blip r:embed="rId3">
            <a:extLst/>
          </a:blip>
          <a:stretch>
            <a:fillRect/>
          </a:stretch>
        </p:blipFill>
        <p:spPr>
          <a:xfrm>
            <a:off x="5003800" y="3022600"/>
            <a:ext cx="2921000" cy="2222500"/>
          </a:xfrm>
          <a:prstGeom prst="rect">
            <a:avLst/>
          </a:prstGeom>
          <a:ln w="12700">
            <a:miter lim="400000"/>
          </a:ln>
        </p:spPr>
      </p:pic>
      <p:pic>
        <p:nvPicPr>
          <p:cNvPr id="1516" name="maup-c.png" descr="maup-c.png"/>
          <p:cNvPicPr>
            <a:picLocks noChangeAspect="1"/>
          </p:cNvPicPr>
          <p:nvPr/>
        </p:nvPicPr>
        <p:blipFill>
          <a:blip r:embed="rId4">
            <a:extLst/>
          </a:blip>
          <a:stretch>
            <a:fillRect/>
          </a:stretch>
        </p:blipFill>
        <p:spPr>
          <a:xfrm>
            <a:off x="8610600" y="3022600"/>
            <a:ext cx="2921000" cy="2222500"/>
          </a:xfrm>
          <a:prstGeom prst="rect">
            <a:avLst/>
          </a:prstGeom>
          <a:ln w="12700">
            <a:miter lim="400000"/>
          </a:ln>
        </p:spPr>
      </p:pic>
      <p:sp>
        <p:nvSpPr>
          <p:cNvPr id="1517" name="[http://www.e-education.psu/edu/geog486/l4_p7.html, Fig 4.cg.6]"/>
          <p:cNvSpPr txBox="1"/>
          <p:nvPr/>
        </p:nvSpPr>
        <p:spPr>
          <a:xfrm>
            <a:off x="1397000" y="5245100"/>
            <a:ext cx="13868400" cy="119525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000">
                <a:uFill>
                  <a:solidFill>
                    <a:srgbClr val="000000"/>
                  </a:solidFill>
                </a:uFill>
              </a:defRPr>
            </a:pPr>
            <a:r>
              <a:t>[</a:t>
            </a:r>
            <a:r>
              <a:rPr u="sng">
                <a:hlinkClick r:id="rId5" invalidUrl="" action="" tgtFrame="" tooltip="" history="1" highlightClick="0" endSnd="0"/>
              </a:rPr>
              <a:t>http://www.e-education.psu/edu/geog486/l4_p7.html</a:t>
            </a:r>
            <a:r>
              <a:t>, Fig 4.cg.6]</a:t>
            </a:r>
          </a:p>
          <a:p>
            <a:pPr algn="l" defTabSz="1295400">
              <a:spcBef>
                <a:spcPts val="900"/>
              </a:spcBef>
              <a:defRPr i="1" sz="2000">
                <a:uFill>
                  <a:solidFill>
                    <a:srgbClr val="000000"/>
                  </a:solidFill>
                </a:uFill>
              </a:defRPr>
            </a:pPr>
          </a:p>
        </p:txBody>
      </p:sp>
      <p:pic>
        <p:nvPicPr>
          <p:cNvPr id="1518" name="Image" descr="Image"/>
          <p:cNvPicPr>
            <a:picLocks noChangeAspect="1"/>
          </p:cNvPicPr>
          <p:nvPr/>
        </p:nvPicPr>
        <p:blipFill>
          <a:blip r:embed="rId6">
            <a:extLst/>
          </a:blip>
          <a:stretch>
            <a:fillRect/>
          </a:stretch>
        </p:blipFill>
        <p:spPr>
          <a:xfrm>
            <a:off x="6482925" y="6140379"/>
            <a:ext cx="1673086" cy="2491155"/>
          </a:xfrm>
          <a:prstGeom prst="rect">
            <a:avLst/>
          </a:prstGeom>
          <a:ln w="12700">
            <a:miter lim="400000"/>
          </a:ln>
        </p:spPr>
      </p:pic>
      <p:pic>
        <p:nvPicPr>
          <p:cNvPr id="1519" name="Image" descr="Image"/>
          <p:cNvPicPr>
            <a:picLocks noChangeAspect="1"/>
          </p:cNvPicPr>
          <p:nvPr/>
        </p:nvPicPr>
        <p:blipFill>
          <a:blip r:embed="rId7">
            <a:extLst/>
          </a:blip>
          <a:stretch>
            <a:fillRect/>
          </a:stretch>
        </p:blipFill>
        <p:spPr>
          <a:xfrm>
            <a:off x="8615326" y="6140379"/>
            <a:ext cx="1773274" cy="2491155"/>
          </a:xfrm>
          <a:prstGeom prst="rect">
            <a:avLst/>
          </a:prstGeom>
          <a:ln w="12700">
            <a:miter lim="400000"/>
          </a:ln>
        </p:spPr>
      </p:pic>
      <p:sp>
        <p:nvSpPr>
          <p:cNvPr id="1520" name="https://blog.cartographica.com/blog/2011/5/19/the-modifiable-areal-unit-problem-in-gis.html"/>
          <p:cNvSpPr txBox="1"/>
          <p:nvPr/>
        </p:nvSpPr>
        <p:spPr>
          <a:xfrm>
            <a:off x="844125" y="8085433"/>
            <a:ext cx="5578528"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1900" u="sng">
                <a:hlinkClick r:id="rId8" invalidUrl="" action="" tgtFrame="" tooltip="" history="1" highlightClick="0" endSnd="0"/>
              </a:defRPr>
            </a:lvl1pPr>
          </a:lstStyle>
          <a:p>
            <a:pPr>
              <a:defRPr u="none"/>
            </a:pPr>
            <a:r>
              <a:rPr u="sng">
                <a:hlinkClick r:id="rId8" invalidUrl="" action="" tgtFrame="" tooltip="" history="1" highlightClick="0" endSnd="0"/>
              </a:rPr>
              <a:t>https://blog.cartographica.com/blog/2011/5/19/the-modifiable-areal-unit-problem-in-gis.html</a:t>
            </a:r>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2" name="Idiom: Hierarchical parallel coordinates"/>
          <p:cNvSpPr txBox="1"/>
          <p:nvPr>
            <p:ph type="title"/>
          </p:nvPr>
        </p:nvSpPr>
        <p:spPr>
          <a:prstGeom prst="rect">
            <a:avLst/>
          </a:prstGeom>
        </p:spPr>
        <p:txBody>
          <a:bodyPr/>
          <a:lstStyle/>
          <a:p>
            <a:pPr/>
            <a:r>
              <a:t>Idiom: </a:t>
            </a:r>
            <a:r>
              <a:rPr>
                <a:latin typeface="Rockwell Bold"/>
                <a:ea typeface="Rockwell Bold"/>
                <a:cs typeface="Rockwell Bold"/>
                <a:sym typeface="Rockwell Bold"/>
              </a:rPr>
              <a:t>Hierarchical parallel coordinates</a:t>
            </a:r>
          </a:p>
        </p:txBody>
      </p:sp>
      <p:sp>
        <p:nvSpPr>
          <p:cNvPr id="1523" name="dynamic item aggregation…"/>
          <p:cNvSpPr txBox="1"/>
          <p:nvPr>
            <p:ph type="body" idx="1"/>
          </p:nvPr>
        </p:nvSpPr>
        <p:spPr>
          <a:prstGeom prst="rect">
            <a:avLst/>
          </a:prstGeom>
        </p:spPr>
        <p:txBody>
          <a:bodyPr/>
          <a:lstStyle/>
          <a:p>
            <a:pPr/>
            <a:r>
              <a:t>dynamic item aggregation</a:t>
            </a:r>
          </a:p>
          <a:p>
            <a:pPr/>
            <a:r>
              <a:t>derived data: </a:t>
            </a:r>
            <a:r>
              <a:rPr b="1" i="1"/>
              <a:t>hierarchical clustering</a:t>
            </a:r>
          </a:p>
          <a:p>
            <a:pPr/>
            <a:r>
              <a:t>encoding: </a:t>
            </a:r>
          </a:p>
          <a:p>
            <a:pPr lvl="1"/>
            <a:r>
              <a:t>cluster band with variable transparency, line at mean, width by min/max values</a:t>
            </a:r>
          </a:p>
          <a:p>
            <a:pPr lvl="1"/>
            <a:r>
              <a:t>color by proximity in hierarchy</a:t>
            </a:r>
          </a:p>
        </p:txBody>
      </p:sp>
      <p:sp>
        <p:nvSpPr>
          <p:cNvPr id="152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25" name="[Hierarchical Parallel Coordinates for Exploration of Large Datasets. Fua, Ward, and Rundensteiner. Proc. IEEE Visualization Conference (Vis ’99), pp. 43– 50, 1999.]"/>
          <p:cNvSpPr txBox="1"/>
          <p:nvPr/>
        </p:nvSpPr>
        <p:spPr>
          <a:xfrm>
            <a:off x="508000" y="8137160"/>
            <a:ext cx="12393811" cy="13786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700">
                <a:uFill>
                  <a:solidFill>
                    <a:srgbClr val="000000"/>
                  </a:solidFill>
                </a:uFill>
              </a:defRPr>
            </a:lvl1pPr>
          </a:lstStyle>
          <a:p>
            <a:pPr/>
            <a:r>
              <a:t>[Hierarchical Parallel Coordinates for Exploration of Large Datasets. Fua, Ward, and Rundensteiner. Proc. IEEE Visualization Conference (Vis ’99), pp. 43– 50, 1999.]</a:t>
            </a:r>
          </a:p>
        </p:txBody>
      </p:sp>
      <p:pic>
        <p:nvPicPr>
          <p:cNvPr id="1526" name="hierpar-fig4-1.png" descr="hierpar-fig4-1.png"/>
          <p:cNvPicPr>
            <a:picLocks noChangeAspect="1"/>
          </p:cNvPicPr>
          <p:nvPr/>
        </p:nvPicPr>
        <p:blipFill>
          <a:blip r:embed="rId3">
            <a:extLst/>
          </a:blip>
          <a:stretch>
            <a:fillRect/>
          </a:stretch>
        </p:blipFill>
        <p:spPr>
          <a:xfrm>
            <a:off x="635000" y="4805694"/>
            <a:ext cx="3188444" cy="3153240"/>
          </a:xfrm>
          <a:prstGeom prst="rect">
            <a:avLst/>
          </a:prstGeom>
          <a:ln w="12700">
            <a:miter lim="400000"/>
          </a:ln>
        </p:spPr>
      </p:pic>
      <p:pic>
        <p:nvPicPr>
          <p:cNvPr id="1527" name="hierpar-fig4-3.png" descr="hierpar-fig4-3.png"/>
          <p:cNvPicPr>
            <a:picLocks noChangeAspect="1"/>
          </p:cNvPicPr>
          <p:nvPr/>
        </p:nvPicPr>
        <p:blipFill>
          <a:blip r:embed="rId4">
            <a:extLst/>
          </a:blip>
          <a:stretch>
            <a:fillRect/>
          </a:stretch>
        </p:blipFill>
        <p:spPr>
          <a:xfrm>
            <a:off x="4165600" y="4805694"/>
            <a:ext cx="3153240" cy="3153240"/>
          </a:xfrm>
          <a:prstGeom prst="rect">
            <a:avLst/>
          </a:prstGeom>
          <a:ln w="12700">
            <a:miter lim="400000"/>
          </a:ln>
        </p:spPr>
      </p:pic>
      <p:pic>
        <p:nvPicPr>
          <p:cNvPr id="1528" name="hierpar-fig4-5.png" descr="hierpar-fig4-5.png"/>
          <p:cNvPicPr>
            <a:picLocks noChangeAspect="1"/>
          </p:cNvPicPr>
          <p:nvPr/>
        </p:nvPicPr>
        <p:blipFill>
          <a:blip r:embed="rId5">
            <a:extLst/>
          </a:blip>
          <a:stretch>
            <a:fillRect/>
          </a:stretch>
        </p:blipFill>
        <p:spPr>
          <a:xfrm>
            <a:off x="7660995" y="4774456"/>
            <a:ext cx="3188445" cy="3188444"/>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2" name="Dimensionality reduction"/>
          <p:cNvSpPr txBox="1"/>
          <p:nvPr>
            <p:ph type="title"/>
          </p:nvPr>
        </p:nvSpPr>
        <p:spPr>
          <a:prstGeom prst="rect">
            <a:avLst/>
          </a:prstGeom>
        </p:spPr>
        <p:txBody>
          <a:bodyPr/>
          <a:lstStyle/>
          <a:p>
            <a:pPr/>
            <a:r>
              <a:t>Dimensionality reduction</a:t>
            </a:r>
          </a:p>
        </p:txBody>
      </p:sp>
      <p:sp>
        <p:nvSpPr>
          <p:cNvPr id="1533" name="attribute aggregation…"/>
          <p:cNvSpPr txBox="1"/>
          <p:nvPr>
            <p:ph type="body" sz="half" idx="1"/>
          </p:nvPr>
        </p:nvSpPr>
        <p:spPr>
          <a:xfrm>
            <a:off x="419100" y="1104900"/>
            <a:ext cx="15849600" cy="3344268"/>
          </a:xfrm>
          <a:prstGeom prst="rect">
            <a:avLst/>
          </a:prstGeom>
        </p:spPr>
        <p:txBody>
          <a:bodyPr/>
          <a:lstStyle/>
          <a:p>
            <a:pPr/>
            <a:r>
              <a:t>attribute aggregation</a:t>
            </a:r>
          </a:p>
          <a:p>
            <a:pPr lvl="1"/>
            <a:r>
              <a:t>derive low-dimensional target space from high-dimensional measured space </a:t>
            </a:r>
          </a:p>
          <a:p>
            <a:pPr lvl="1"/>
            <a:r>
              <a:t>use when you can’t directly measure what you care about</a:t>
            </a:r>
          </a:p>
          <a:p>
            <a:pPr lvl="2"/>
            <a:r>
              <a:t>true dimensionality of dataset conjectured to be smaller than dimensionality of measurements</a:t>
            </a:r>
          </a:p>
          <a:p>
            <a:pPr lvl="2"/>
            <a:r>
              <a:t>latent factors, hidden variables</a:t>
            </a:r>
          </a:p>
        </p:txBody>
      </p:sp>
      <p:sp>
        <p:nvSpPr>
          <p:cNvPr id="153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35" name="46"/>
          <p:cNvSpPr txBox="1"/>
          <p:nvPr/>
        </p:nvSpPr>
        <p:spPr>
          <a:xfrm>
            <a:off x="15773400" y="8686800"/>
            <a:ext cx="266700" cy="279400"/>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r" defTabSz="1219200">
              <a:buClr>
                <a:srgbClr val="000000"/>
              </a:buClr>
              <a:defRPr sz="1400">
                <a:uFill>
                  <a:solidFill>
                    <a:srgbClr val="000000"/>
                  </a:solidFill>
                </a:uFill>
              </a:defRPr>
            </a:lvl1pPr>
          </a:lstStyle>
          <a:p>
            <a:pPr/>
            <a:r>
              <a:t>46</a:t>
            </a:r>
          </a:p>
        </p:txBody>
      </p:sp>
      <p:grpSp>
        <p:nvGrpSpPr>
          <p:cNvPr id="1538" name="Tumor…"/>
          <p:cNvGrpSpPr/>
          <p:nvPr/>
        </p:nvGrpSpPr>
        <p:grpSpPr>
          <a:xfrm>
            <a:off x="531569" y="5245100"/>
            <a:ext cx="5283201" cy="1498600"/>
            <a:chOff x="0" y="0"/>
            <a:chExt cx="5283200" cy="1498600"/>
          </a:xfrm>
        </p:grpSpPr>
        <p:sp>
          <p:nvSpPr>
            <p:cNvPr id="1537" name="Tumor…"/>
            <p:cNvSpPr txBox="1"/>
            <p:nvPr/>
          </p:nvSpPr>
          <p:spPr>
            <a:xfrm>
              <a:off x="139700" y="139700"/>
              <a:ext cx="5003800" cy="1219200"/>
            </a:xfrm>
            <a:prstGeom prst="rect">
              <a:avLst/>
            </a:prstGeom>
            <a:noFill/>
            <a:ln>
              <a:noFill/>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l" defTabSz="1219200">
                <a:buClr>
                  <a:srgbClr val="000000"/>
                </a:buClr>
                <a:defRPr sz="3800">
                  <a:uFill>
                    <a:solidFill>
                      <a:srgbClr val="000000"/>
                    </a:solidFill>
                  </a:uFill>
                </a:defRPr>
              </a:pPr>
              <a:r>
                <a:t>Tumor </a:t>
              </a:r>
            </a:p>
            <a:p>
              <a:pPr algn="l" defTabSz="1219200">
                <a:buClr>
                  <a:srgbClr val="000000"/>
                </a:buClr>
                <a:defRPr sz="3800">
                  <a:uFill>
                    <a:solidFill>
                      <a:srgbClr val="000000"/>
                    </a:solidFill>
                  </a:uFill>
                </a:defRPr>
              </a:pPr>
              <a:r>
                <a:t>Measurement Data</a:t>
              </a:r>
            </a:p>
          </p:txBody>
        </p:sp>
        <p:pic>
          <p:nvPicPr>
            <p:cNvPr id="1536" name="Tumor… Tumor Measurement Data" descr="Tumor… Tumor Measurement Data"/>
            <p:cNvPicPr>
              <a:picLocks noChangeAspect="0"/>
            </p:cNvPicPr>
            <p:nvPr/>
          </p:nvPicPr>
          <p:blipFill>
            <a:blip r:embed="rId2">
              <a:extLst/>
            </a:blip>
            <a:stretch>
              <a:fillRect/>
            </a:stretch>
          </p:blipFill>
          <p:spPr>
            <a:xfrm>
              <a:off x="0" y="0"/>
              <a:ext cx="5283200" cy="1498600"/>
            </a:xfrm>
            <a:prstGeom prst="rect">
              <a:avLst/>
            </a:prstGeom>
            <a:effectLst/>
          </p:spPr>
        </p:pic>
      </p:grpSp>
      <p:sp>
        <p:nvSpPr>
          <p:cNvPr id="1539" name="DR"/>
          <p:cNvSpPr txBox="1"/>
          <p:nvPr/>
        </p:nvSpPr>
        <p:spPr>
          <a:xfrm>
            <a:off x="6243381" y="6136423"/>
            <a:ext cx="833786" cy="7366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4400">
                <a:solidFill>
                  <a:srgbClr val="011993"/>
                </a:solidFill>
                <a:uFill>
                  <a:solidFill>
                    <a:srgbClr val="011993"/>
                  </a:solidFill>
                </a:uFill>
                <a:latin typeface="+mn-lt"/>
                <a:ea typeface="+mn-ea"/>
                <a:cs typeface="+mn-cs"/>
                <a:sym typeface="Rockwell"/>
              </a:defRPr>
            </a:lvl1pPr>
          </a:lstStyle>
          <a:p>
            <a:pPr/>
            <a:r>
              <a:t>DR</a:t>
            </a:r>
          </a:p>
        </p:txBody>
      </p:sp>
      <p:sp>
        <p:nvSpPr>
          <p:cNvPr id="1540" name="Line"/>
          <p:cNvSpPr/>
          <p:nvPr/>
        </p:nvSpPr>
        <p:spPr>
          <a:xfrm flipH="1" flipV="1">
            <a:off x="5967212" y="6078015"/>
            <a:ext cx="1386124"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grpSp>
        <p:nvGrpSpPr>
          <p:cNvPr id="1543" name="droppedImage.png"/>
          <p:cNvGrpSpPr/>
          <p:nvPr/>
        </p:nvGrpSpPr>
        <p:grpSpPr>
          <a:xfrm>
            <a:off x="7505779" y="4554964"/>
            <a:ext cx="3568701" cy="3046102"/>
            <a:chOff x="0" y="0"/>
            <a:chExt cx="3568700" cy="3046101"/>
          </a:xfrm>
        </p:grpSpPr>
        <p:pic>
          <p:nvPicPr>
            <p:cNvPr id="1542" name="droppedImage.png" descr="droppedImage.png"/>
            <p:cNvPicPr>
              <a:picLocks noChangeAspect="1"/>
            </p:cNvPicPr>
            <p:nvPr/>
          </p:nvPicPr>
          <p:blipFill>
            <a:blip r:embed="rId3">
              <a:extLst/>
            </a:blip>
            <a:stretch>
              <a:fillRect/>
            </a:stretch>
          </p:blipFill>
          <p:spPr>
            <a:xfrm>
              <a:off x="139700" y="139700"/>
              <a:ext cx="3289300" cy="2766702"/>
            </a:xfrm>
            <a:prstGeom prst="rect">
              <a:avLst/>
            </a:prstGeom>
            <a:ln>
              <a:noFill/>
            </a:ln>
            <a:effectLst/>
          </p:spPr>
        </p:pic>
        <p:pic>
          <p:nvPicPr>
            <p:cNvPr id="1541" name="droppedImage.png" descr="droppedImage.png"/>
            <p:cNvPicPr>
              <a:picLocks noChangeAspect="0"/>
            </p:cNvPicPr>
            <p:nvPr/>
          </p:nvPicPr>
          <p:blipFill>
            <a:blip r:embed="rId4">
              <a:extLst/>
            </a:blip>
            <a:stretch>
              <a:fillRect/>
            </a:stretch>
          </p:blipFill>
          <p:spPr>
            <a:xfrm>
              <a:off x="0" y="0"/>
              <a:ext cx="3568700" cy="3046102"/>
            </a:xfrm>
            <a:prstGeom prst="rect">
              <a:avLst/>
            </a:prstGeom>
            <a:effectLst/>
          </p:spPr>
        </p:pic>
      </p:grpSp>
      <p:sp>
        <p:nvSpPr>
          <p:cNvPr id="1544" name="Malignant"/>
          <p:cNvSpPr txBox="1"/>
          <p:nvPr/>
        </p:nvSpPr>
        <p:spPr>
          <a:xfrm>
            <a:off x="7374663" y="3818376"/>
            <a:ext cx="1938474" cy="635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3800">
                <a:uFill>
                  <a:solidFill>
                    <a:srgbClr val="000000"/>
                  </a:solidFill>
                </a:uFill>
              </a:defRPr>
            </a:lvl1pPr>
          </a:lstStyle>
          <a:p>
            <a:pPr/>
            <a:r>
              <a:t>Malignant</a:t>
            </a:r>
          </a:p>
        </p:txBody>
      </p:sp>
      <p:sp>
        <p:nvSpPr>
          <p:cNvPr id="1545" name="Benign"/>
          <p:cNvSpPr txBox="1"/>
          <p:nvPr/>
        </p:nvSpPr>
        <p:spPr>
          <a:xfrm>
            <a:off x="11287556" y="4305300"/>
            <a:ext cx="1386124" cy="635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3800">
                <a:uFill>
                  <a:solidFill>
                    <a:srgbClr val="000000"/>
                  </a:solidFill>
                </a:uFill>
              </a:defRPr>
            </a:lvl1pPr>
          </a:lstStyle>
          <a:p>
            <a:pPr/>
            <a:r>
              <a:t>Benign</a:t>
            </a:r>
          </a:p>
        </p:txBody>
      </p:sp>
      <p:sp>
        <p:nvSpPr>
          <p:cNvPr id="1546" name="Line"/>
          <p:cNvSpPr/>
          <p:nvPr/>
        </p:nvSpPr>
        <p:spPr>
          <a:xfrm flipH="1" flipV="1">
            <a:off x="8553076" y="4512610"/>
            <a:ext cx="286926" cy="1494934"/>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47" name="Line"/>
          <p:cNvSpPr/>
          <p:nvPr/>
        </p:nvSpPr>
        <p:spPr>
          <a:xfrm flipV="1">
            <a:off x="10445260" y="4960161"/>
            <a:ext cx="1581313" cy="192355"/>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48" name="data: 9D measured space"/>
          <p:cNvSpPr txBox="1"/>
          <p:nvPr/>
        </p:nvSpPr>
        <p:spPr>
          <a:xfrm>
            <a:off x="536302" y="6846490"/>
            <a:ext cx="6756401" cy="63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buClr>
                <a:srgbClr val="000000"/>
              </a:buClr>
              <a:defRPr sz="3800">
                <a:uFill>
                  <a:solidFill>
                    <a:srgbClr val="000000"/>
                  </a:solidFill>
                </a:uFill>
              </a:defRPr>
            </a:lvl1pPr>
          </a:lstStyle>
          <a:p>
            <a:pPr/>
            <a:r>
              <a:t>data: 9D measured space</a:t>
            </a:r>
          </a:p>
        </p:txBody>
      </p:sp>
      <p:sp>
        <p:nvSpPr>
          <p:cNvPr id="1549" name="derived data:  2D target space"/>
          <p:cNvSpPr txBox="1"/>
          <p:nvPr/>
        </p:nvSpPr>
        <p:spPr>
          <a:xfrm>
            <a:off x="7491101" y="7702653"/>
            <a:ext cx="5854701" cy="1193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000000"/>
              </a:buClr>
              <a:defRPr sz="3800">
                <a:uFill>
                  <a:solidFill>
                    <a:srgbClr val="000000"/>
                  </a:solidFill>
                </a:uFill>
              </a:defRPr>
            </a:pPr>
            <a:r>
              <a:t>derived data: </a:t>
            </a:r>
            <a:br/>
            <a:r>
              <a:t>2D target space</a:t>
            </a:r>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1" name="Idiom: Dimensionality reduction for documents"/>
          <p:cNvSpPr txBox="1"/>
          <p:nvPr>
            <p:ph type="title"/>
          </p:nvPr>
        </p:nvSpPr>
        <p:spPr>
          <a:prstGeom prst="rect">
            <a:avLst/>
          </a:prstGeom>
        </p:spPr>
        <p:txBody>
          <a:bodyPr/>
          <a:lstStyle/>
          <a:p>
            <a:pPr/>
            <a:r>
              <a:t>Idiom: </a:t>
            </a:r>
            <a:r>
              <a:rPr>
                <a:latin typeface="Rockwell Bold"/>
                <a:ea typeface="Rockwell Bold"/>
                <a:cs typeface="Rockwell Bold"/>
                <a:sym typeface="Rockwell Bold"/>
              </a:rPr>
              <a:t>Dimensionality reduction for documents</a:t>
            </a:r>
          </a:p>
        </p:txBody>
      </p:sp>
      <p:sp>
        <p:nvSpPr>
          <p:cNvPr id="155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3" name="fig13.13.pdf" descr="fig13.13.pdf"/>
          <p:cNvPicPr>
            <a:picLocks noChangeAspect="1"/>
          </p:cNvPicPr>
          <p:nvPr/>
        </p:nvPicPr>
        <p:blipFill>
          <a:blip r:embed="rId2">
            <a:extLst/>
          </a:blip>
          <a:stretch>
            <a:fillRect/>
          </a:stretch>
        </p:blipFill>
        <p:spPr>
          <a:xfrm>
            <a:off x="387350" y="1100415"/>
            <a:ext cx="14714918" cy="6518451"/>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Further reading"/>
          <p:cNvSpPr txBox="1"/>
          <p:nvPr>
            <p:ph type="title"/>
          </p:nvPr>
        </p:nvSpPr>
        <p:spPr>
          <a:prstGeom prst="rect">
            <a:avLst/>
          </a:prstGeom>
        </p:spPr>
        <p:txBody>
          <a:bodyPr/>
          <a:lstStyle/>
          <a:p>
            <a:pPr/>
            <a:r>
              <a:t>Further reading</a:t>
            </a:r>
          </a:p>
        </p:txBody>
      </p:sp>
      <p:sp>
        <p:nvSpPr>
          <p:cNvPr id="1556" name="Visualization Analysis and Design. Munzner.  AK Peters Visualization Series, CRC Press, 2014.…"/>
          <p:cNvSpPr txBox="1"/>
          <p:nvPr>
            <p:ph type="body" idx="1"/>
          </p:nvPr>
        </p:nvSpPr>
        <p:spPr>
          <a:xfrm>
            <a:off x="419100" y="1104900"/>
            <a:ext cx="15849600" cy="5945667"/>
          </a:xfrm>
          <a:prstGeom prst="rect">
            <a:avLst/>
          </a:prstGeom>
        </p:spPr>
        <p:txBody>
          <a:bodyPr>
            <a:normAutofit fontScale="100000" lnSpcReduction="0"/>
          </a:bodyPr>
          <a:lstStyle/>
          <a:p>
            <a:pPr marL="297011" indent="-297011" defTabSz="1133855">
              <a:spcBef>
                <a:spcPts val="900"/>
              </a:spcBef>
              <a:defRPr sz="3534"/>
            </a:pPr>
            <a:r>
              <a:t>Visualization Analysis and Design. Munzner.  AK Peters Visualization Series, CRC Press, 2014.</a:t>
            </a:r>
          </a:p>
          <a:p>
            <a:pPr lvl="1" marL="1077163" indent="-226771" defTabSz="1133855">
              <a:defRPr i="1" sz="2976"/>
            </a:pPr>
            <a:r>
              <a:t>Chap 13: Reduce Items and Attributes</a:t>
            </a:r>
          </a:p>
          <a:p>
            <a:pPr marL="302952" indent="-302952" defTabSz="1133855">
              <a:spcBef>
                <a:spcPts val="900"/>
              </a:spcBef>
              <a:defRPr i="1" sz="3534"/>
            </a:pPr>
            <a:r>
              <a:t>Hierarchical Aggregation for Information Visualization: Overview, Techniques and Design Guidelines.</a:t>
            </a:r>
            <a:r>
              <a:rPr i="0"/>
              <a:t> Elmqvist and Fekete. IEEE Transactions on Visualization and Computer Graphics 16:3 (2010), 439–454. </a:t>
            </a:r>
            <a:endParaRPr i="0"/>
          </a:p>
          <a:p>
            <a:pPr marL="302952" indent="-302952" defTabSz="1133855">
              <a:spcBef>
                <a:spcPts val="900"/>
              </a:spcBef>
              <a:defRPr i="1" sz="3534"/>
            </a:pPr>
            <a:r>
              <a:t>A Review of Overview+Detail, Zooming, and Focus+Context Interfaces. </a:t>
            </a:r>
            <a:r>
              <a:rPr i="0"/>
              <a:t>Cockburn, Karlson, and Bederson.  ACM Computing Surveys 41:1 (2008), 1–31.</a:t>
            </a:r>
            <a:endParaRPr i="0"/>
          </a:p>
          <a:p>
            <a:pPr marL="302952" indent="-302952" defTabSz="1133855">
              <a:spcBef>
                <a:spcPts val="900"/>
              </a:spcBef>
              <a:defRPr i="1" sz="3534"/>
            </a:pPr>
            <a:r>
              <a:t>A Guide to Visual Multi-Level Interface Design From Synthesis of Empirical Study Evidence.</a:t>
            </a:r>
            <a:r>
              <a:rPr i="0"/>
              <a:t> Lam and Munzner. Synthesis Lectures on Visualization Series, Morgan Claypool, 2010.</a:t>
            </a:r>
          </a:p>
        </p:txBody>
      </p:sp>
      <p:sp>
        <p:nvSpPr>
          <p:cNvPr id="155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9" name="Not covered"/>
          <p:cNvSpPr txBox="1"/>
          <p:nvPr>
            <p:ph type="title"/>
          </p:nvPr>
        </p:nvSpPr>
        <p:spPr>
          <a:prstGeom prst="rect">
            <a:avLst/>
          </a:prstGeom>
        </p:spPr>
        <p:txBody>
          <a:bodyPr/>
          <a:lstStyle/>
          <a:p>
            <a:pPr/>
            <a:r>
              <a:t>Not covered</a:t>
            </a:r>
          </a:p>
        </p:txBody>
      </p:sp>
      <p:sp>
        <p:nvSpPr>
          <p:cNvPr id="1560" name="Rules of Thumb…"/>
          <p:cNvSpPr txBox="1"/>
          <p:nvPr>
            <p:ph type="body" idx="1"/>
          </p:nvPr>
        </p:nvSpPr>
        <p:spPr>
          <a:prstGeom prst="rect">
            <a:avLst/>
          </a:prstGeom>
        </p:spPr>
        <p:txBody>
          <a:bodyPr/>
          <a:lstStyle/>
          <a:p>
            <a:pPr/>
            <a:r>
              <a:t>Rules of Thumb</a:t>
            </a:r>
          </a:p>
          <a:p>
            <a:pPr lvl="1"/>
            <a:r>
              <a:t>No unjustified 3D</a:t>
            </a:r>
          </a:p>
          <a:p>
            <a:pPr lvl="2"/>
            <a:r>
              <a:t>Power of the plane, dangers of depth</a:t>
            </a:r>
          </a:p>
          <a:p>
            <a:pPr lvl="2"/>
            <a:r>
              <a:t>Occlusion hides information</a:t>
            </a:r>
          </a:p>
          <a:p>
            <a:pPr lvl="2"/>
            <a:r>
              <a:t>Perspective distortion loses information</a:t>
            </a:r>
          </a:p>
          <a:p>
            <a:pPr lvl="2"/>
            <a:r>
              <a:t>Tilted text isn’t legible</a:t>
            </a:r>
          </a:p>
          <a:p>
            <a:pPr lvl="1"/>
            <a:r>
              <a:t>No unjustified 2D</a:t>
            </a:r>
          </a:p>
          <a:p>
            <a:pPr lvl="1"/>
            <a:r>
              <a:t>Eyes beat memory</a:t>
            </a:r>
          </a:p>
          <a:p>
            <a:pPr lvl="1"/>
            <a:r>
              <a:t>Resolution over immersion</a:t>
            </a:r>
          </a:p>
          <a:p>
            <a:pPr lvl="1"/>
            <a:r>
              <a:t>Overview first, zoom and filter, details on demand</a:t>
            </a:r>
          </a:p>
          <a:p>
            <a:pPr lvl="1"/>
            <a:r>
              <a:t>Responsiveness is required</a:t>
            </a:r>
          </a:p>
          <a:p>
            <a:pPr lvl="1"/>
            <a:r>
              <a:t>Function first, form next</a:t>
            </a:r>
          </a:p>
          <a:p>
            <a:pPr/>
            <a:r>
              <a:t>Embed: Focus+Context</a:t>
            </a:r>
          </a:p>
        </p:txBody>
      </p:sp>
      <p:sp>
        <p:nvSpPr>
          <p:cNvPr id="156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4" name="fig2.1.pdf" descr="fig2.1.pdf"/>
          <p:cNvPicPr>
            <a:picLocks noChangeAspect="1"/>
          </p:cNvPicPr>
          <p:nvPr/>
        </p:nvPicPr>
        <p:blipFill>
          <a:blip r:embed="rId2">
            <a:extLst/>
          </a:blip>
          <a:srcRect l="0" t="0" r="0" b="15795"/>
          <a:stretch>
            <a:fillRect/>
          </a:stretch>
        </p:blipFill>
        <p:spPr>
          <a:xfrm>
            <a:off x="288976" y="-3593"/>
            <a:ext cx="9005103" cy="9045993"/>
          </a:xfrm>
          <a:prstGeom prst="rect">
            <a:avLst/>
          </a:prstGeom>
          <a:ln w="12700">
            <a:miter lim="400000"/>
          </a:ln>
        </p:spPr>
      </p:pic>
      <p:grpSp>
        <p:nvGrpSpPr>
          <p:cNvPr id="1567" name="Group"/>
          <p:cNvGrpSpPr/>
          <p:nvPr/>
        </p:nvGrpSpPr>
        <p:grpSpPr>
          <a:xfrm>
            <a:off x="723900" y="646780"/>
            <a:ext cx="11569700" cy="8890920"/>
            <a:chOff x="0" y="0"/>
            <a:chExt cx="11569700" cy="8890919"/>
          </a:xfrm>
        </p:grpSpPr>
        <p:sp>
          <p:nvSpPr>
            <p:cNvPr id="1565" name="Rectangle"/>
            <p:cNvSpPr/>
            <p:nvPr/>
          </p:nvSpPr>
          <p:spPr>
            <a:xfrm>
              <a:off x="88900" y="77119"/>
              <a:ext cx="11480800" cy="88138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pic>
          <p:nvPicPr>
            <p:cNvPr id="1566" name="fig3.1.pdf" descr="fig3.1.pdf"/>
            <p:cNvPicPr>
              <a:picLocks noChangeAspect="1"/>
            </p:cNvPicPr>
            <p:nvPr/>
          </p:nvPicPr>
          <p:blipFill>
            <a:blip r:embed="rId3">
              <a:extLst/>
            </a:blip>
            <a:srcRect l="0" t="0" r="0" b="19582"/>
            <a:stretch>
              <a:fillRect/>
            </a:stretch>
          </p:blipFill>
          <p:spPr>
            <a:xfrm>
              <a:off x="0" y="0"/>
              <a:ext cx="11480800" cy="7471110"/>
            </a:xfrm>
            <a:prstGeom prst="rect">
              <a:avLst/>
            </a:prstGeom>
            <a:ln w="12700" cap="flat">
              <a:noFill/>
              <a:miter lim="400000"/>
            </a:ln>
            <a:effectLst/>
          </p:spPr>
        </p:pic>
      </p:grpSp>
      <p:grpSp>
        <p:nvGrpSpPr>
          <p:cNvPr id="1579" name="Group"/>
          <p:cNvGrpSpPr/>
          <p:nvPr/>
        </p:nvGrpSpPr>
        <p:grpSpPr>
          <a:xfrm>
            <a:off x="1155699" y="1739900"/>
            <a:ext cx="11144825" cy="6565900"/>
            <a:chOff x="0" y="215900"/>
            <a:chExt cx="11144823" cy="6565900"/>
          </a:xfrm>
        </p:grpSpPr>
        <p:sp>
          <p:nvSpPr>
            <p:cNvPr id="1568" name="Rectangle"/>
            <p:cNvSpPr/>
            <p:nvPr/>
          </p:nvSpPr>
          <p:spPr>
            <a:xfrm>
              <a:off x="203200" y="215900"/>
              <a:ext cx="10934700" cy="656590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nvGrpSpPr>
            <p:cNvPr id="1578" name="Group"/>
            <p:cNvGrpSpPr/>
            <p:nvPr/>
          </p:nvGrpSpPr>
          <p:grpSpPr>
            <a:xfrm>
              <a:off x="-1" y="218904"/>
              <a:ext cx="11144825" cy="6231169"/>
              <a:chOff x="0" y="218904"/>
              <a:chExt cx="11144823" cy="6231168"/>
            </a:xfrm>
          </p:grpSpPr>
          <p:sp>
            <p:nvSpPr>
              <p:cNvPr id="1569" name="Line"/>
              <p:cNvSpPr/>
              <p:nvPr/>
            </p:nvSpPr>
            <p:spPr>
              <a:xfrm>
                <a:off x="3134582" y="1073874"/>
                <a:ext cx="2501966" cy="7341"/>
              </a:xfrm>
              <a:prstGeom prst="line">
                <a:avLst/>
              </a:prstGeom>
              <a:noFill/>
              <a:ln w="22225" cap="flat">
                <a:solidFill>
                  <a:srgbClr val="12977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p>
            </p:txBody>
          </p:sp>
          <p:pic>
            <p:nvPicPr>
              <p:cNvPr id="1570" name="Image" descr="Image"/>
              <p:cNvPicPr>
                <a:picLocks noChangeAspect="1"/>
              </p:cNvPicPr>
              <p:nvPr/>
            </p:nvPicPr>
            <p:blipFill>
              <a:blip r:embed="rId4">
                <a:extLst/>
              </a:blip>
              <a:stretch>
                <a:fillRect/>
              </a:stretch>
            </p:blipFill>
            <p:spPr>
              <a:xfrm>
                <a:off x="425153" y="5132523"/>
                <a:ext cx="1103894" cy="1091691"/>
              </a:xfrm>
              <a:prstGeom prst="rect">
                <a:avLst/>
              </a:prstGeom>
              <a:ln w="12700" cap="flat">
                <a:noFill/>
                <a:miter lim="400000"/>
              </a:ln>
              <a:effectLst/>
            </p:spPr>
          </p:pic>
          <p:pic>
            <p:nvPicPr>
              <p:cNvPr id="1571" name="fig3.7.pdf" descr="fig3.7.pdf"/>
              <p:cNvPicPr>
                <a:picLocks noChangeAspect="1"/>
              </p:cNvPicPr>
              <p:nvPr/>
            </p:nvPicPr>
            <p:blipFill>
              <a:blip r:embed="rId5">
                <a:extLst/>
              </a:blip>
              <a:srcRect l="0" t="4527" r="63679" b="51620"/>
              <a:stretch>
                <a:fillRect/>
              </a:stretch>
            </p:blipFill>
            <p:spPr>
              <a:xfrm>
                <a:off x="190504" y="773280"/>
                <a:ext cx="2939009" cy="3277383"/>
              </a:xfrm>
              <a:prstGeom prst="rect">
                <a:avLst/>
              </a:prstGeom>
              <a:ln w="12700" cap="flat">
                <a:noFill/>
                <a:miter lim="400000"/>
              </a:ln>
              <a:effectLst/>
            </p:spPr>
          </p:pic>
          <p:pic>
            <p:nvPicPr>
              <p:cNvPr id="1572" name="fig3.7.pdf" descr="fig3.7.pdf"/>
              <p:cNvPicPr>
                <a:picLocks noChangeAspect="1"/>
              </p:cNvPicPr>
              <p:nvPr/>
            </p:nvPicPr>
            <p:blipFill>
              <a:blip r:embed="rId5">
                <a:extLst/>
              </a:blip>
              <a:srcRect l="39306" t="4268" r="0" b="35191"/>
              <a:stretch>
                <a:fillRect/>
              </a:stretch>
            </p:blipFill>
            <p:spPr>
              <a:xfrm>
                <a:off x="6313610" y="773280"/>
                <a:ext cx="4820646" cy="4441057"/>
              </a:xfrm>
              <a:prstGeom prst="rect">
                <a:avLst/>
              </a:prstGeom>
              <a:ln w="12700" cap="flat">
                <a:noFill/>
                <a:miter lim="400000"/>
              </a:ln>
              <a:effectLst/>
            </p:spPr>
          </p:pic>
          <p:pic>
            <p:nvPicPr>
              <p:cNvPr id="1573" name="fig3.7.pdf" descr="fig3.7.pdf"/>
              <p:cNvPicPr>
                <a:picLocks noChangeAspect="1"/>
              </p:cNvPicPr>
              <p:nvPr/>
            </p:nvPicPr>
            <p:blipFill>
              <a:blip r:embed="rId5">
                <a:extLst/>
              </a:blip>
              <a:srcRect l="0" t="0" r="0" b="95107"/>
              <a:stretch>
                <a:fillRect/>
              </a:stretch>
            </p:blipFill>
            <p:spPr>
              <a:xfrm>
                <a:off x="209493" y="218904"/>
                <a:ext cx="10935331" cy="494153"/>
              </a:xfrm>
              <a:prstGeom prst="rect">
                <a:avLst/>
              </a:prstGeom>
              <a:ln w="12700" cap="flat">
                <a:noFill/>
                <a:miter lim="400000"/>
              </a:ln>
              <a:effectLst/>
            </p:spPr>
          </p:pic>
          <p:grpSp>
            <p:nvGrpSpPr>
              <p:cNvPr id="1576" name="Group"/>
              <p:cNvGrpSpPr/>
              <p:nvPr/>
            </p:nvGrpSpPr>
            <p:grpSpPr>
              <a:xfrm>
                <a:off x="0" y="4430444"/>
                <a:ext cx="2460954" cy="2019629"/>
                <a:chOff x="0" y="0"/>
                <a:chExt cx="2460953" cy="2019628"/>
              </a:xfrm>
            </p:grpSpPr>
            <p:sp>
              <p:nvSpPr>
                <p:cNvPr id="1574" name="Rectangle"/>
                <p:cNvSpPr/>
                <p:nvPr/>
              </p:nvSpPr>
              <p:spPr>
                <a:xfrm>
                  <a:off x="0" y="0"/>
                  <a:ext cx="2460954" cy="2019629"/>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575" name="Image" descr="Image"/>
                <p:cNvPicPr>
                  <a:picLocks noChangeAspect="1"/>
                </p:cNvPicPr>
                <p:nvPr/>
              </p:nvPicPr>
              <p:blipFill>
                <a:blip r:embed="rId4">
                  <a:extLst/>
                </a:blip>
                <a:stretch>
                  <a:fillRect/>
                </a:stretch>
              </p:blipFill>
              <p:spPr>
                <a:xfrm>
                  <a:off x="222409" y="68617"/>
                  <a:ext cx="1948818" cy="1927276"/>
                </a:xfrm>
                <a:prstGeom prst="rect">
                  <a:avLst/>
                </a:prstGeom>
                <a:ln w="12700" cap="flat">
                  <a:noFill/>
                  <a:miter lim="400000"/>
                </a:ln>
                <a:effectLst/>
              </p:spPr>
            </p:pic>
          </p:grpSp>
          <p:pic>
            <p:nvPicPr>
              <p:cNvPr id="1577" name="fig3.7.pdf" descr="fig3.7.pdf"/>
              <p:cNvPicPr>
                <a:picLocks noChangeAspect="1"/>
              </p:cNvPicPr>
              <p:nvPr/>
            </p:nvPicPr>
            <p:blipFill>
              <a:blip r:embed="rId6">
                <a:extLst/>
              </a:blip>
              <a:srcRect l="0" t="46171" r="59430" b="0"/>
              <a:stretch>
                <a:fillRect/>
              </a:stretch>
            </p:blipFill>
            <p:spPr>
              <a:xfrm>
                <a:off x="2966928" y="936742"/>
                <a:ext cx="3474047" cy="4225285"/>
              </a:xfrm>
              <a:prstGeom prst="rect">
                <a:avLst/>
              </a:prstGeom>
              <a:ln w="12700" cap="flat">
                <a:noFill/>
                <a:miter lim="400000"/>
              </a:ln>
              <a:effectLst/>
            </p:spPr>
          </p:pic>
        </p:grpSp>
      </p:grpSp>
      <p:grpSp>
        <p:nvGrpSpPr>
          <p:cNvPr id="1589" name="Group"/>
          <p:cNvGrpSpPr/>
          <p:nvPr/>
        </p:nvGrpSpPr>
        <p:grpSpPr>
          <a:xfrm>
            <a:off x="12725400" y="254000"/>
            <a:ext cx="3390900" cy="3378200"/>
            <a:chOff x="0" y="0"/>
            <a:chExt cx="3390900" cy="3378200"/>
          </a:xfrm>
        </p:grpSpPr>
        <p:sp>
          <p:nvSpPr>
            <p:cNvPr id="1580"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1581"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1582"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1583"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1584"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1585"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1586"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1587"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1588" name="Image" descr="Image"/>
            <p:cNvPicPr>
              <a:picLocks noChangeAspect="1"/>
            </p:cNvPicPr>
            <p:nvPr/>
          </p:nvPicPr>
          <p:blipFill>
            <a:blip r:embed="rId7">
              <a:extLst/>
            </a:blip>
            <a:stretch>
              <a:fillRect/>
            </a:stretch>
          </p:blipFill>
          <p:spPr>
            <a:xfrm>
              <a:off x="1452599" y="664970"/>
              <a:ext cx="1663701" cy="165370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4" grpId="1"/>
      <p:bldP build="whole" bldLvl="1" animBg="1" rev="0" advAuto="0" spid="1579" grpId="3"/>
      <p:bldP build="whole" bldLvl="1" animBg="1" rev="0" advAuto="0" spid="1567" grpId="2"/>
    </p:bldLst>
  </p:timing>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1" name="More information"/>
          <p:cNvSpPr txBox="1"/>
          <p:nvPr>
            <p:ph type="title"/>
          </p:nvPr>
        </p:nvSpPr>
        <p:spPr>
          <a:prstGeom prst="rect">
            <a:avLst/>
          </a:prstGeom>
        </p:spPr>
        <p:txBody>
          <a:bodyPr/>
          <a:lstStyle/>
          <a:p>
            <a:pPr/>
            <a:r>
              <a:t>More information</a:t>
            </a:r>
          </a:p>
        </p:txBody>
      </p:sp>
      <p:sp>
        <p:nvSpPr>
          <p:cNvPr id="1592" name="this tutorial http://www.cs.ubc.ca/~tmm/talks.html#halfdaycourse20…"/>
          <p:cNvSpPr txBox="1"/>
          <p:nvPr>
            <p:ph type="body" idx="1"/>
          </p:nvPr>
        </p:nvSpPr>
        <p:spPr>
          <a:prstGeom prst="rect">
            <a:avLst/>
          </a:prstGeom>
        </p:spPr>
        <p:txBody>
          <a:bodyPr/>
          <a:lstStyle/>
          <a:p>
            <a:pPr marL="291465" indent="-291465" defTabSz="1295400">
              <a:lnSpc>
                <a:spcPct val="90000"/>
              </a:lnSpc>
            </a:pPr>
            <a:r>
              <a:rPr sz="3400"/>
              <a:t>this tutorial</a:t>
            </a:r>
            <a:br>
              <a:rPr sz="3400"/>
            </a:br>
            <a:r>
              <a:rPr sz="3000" u="sng">
                <a:solidFill>
                  <a:srgbClr val="FF2600"/>
                </a:solidFill>
                <a:uFill>
                  <a:solidFill>
                    <a:srgbClr val="FF2600"/>
                  </a:solidFill>
                </a:uFill>
                <a:hlinkClick r:id="rId2" invalidUrl="" action="" tgtFrame="" tooltip="" history="1" highlightClick="0" endSnd="0"/>
              </a:rPr>
              <a:t>http://www.cs.ubc.ca/~tmm/talks.html#halfdaycourse20</a:t>
            </a:r>
          </a:p>
          <a:p>
            <a:pPr defTabSz="1295400">
              <a:lnSpc>
                <a:spcPct val="90000"/>
              </a:lnSpc>
            </a:pPr>
          </a:p>
          <a:p>
            <a:pPr marL="291465" indent="-291465" defTabSz="1295400">
              <a:lnSpc>
                <a:spcPct val="90000"/>
              </a:lnSpc>
            </a:pPr>
            <a:r>
              <a:rPr sz="3400"/>
              <a:t>book </a:t>
            </a:r>
            <a:br>
              <a:rPr sz="3400"/>
            </a:br>
            <a:r>
              <a:rPr sz="3000" u="sng">
                <a:solidFill>
                  <a:srgbClr val="FF2600"/>
                </a:solidFill>
                <a:uFill>
                  <a:solidFill>
                    <a:srgbClr val="FF2600"/>
                  </a:solidFill>
                </a:uFill>
                <a:hlinkClick r:id="rId3" invalidUrl="" action="" tgtFrame="" tooltip="" history="1" highlightClick="0" endSnd="0"/>
              </a:rPr>
              <a:t>http://www.cs.ubc.ca/~tmm/vadbook</a:t>
            </a:r>
          </a:p>
          <a:p>
            <a:pPr lvl="1" defTabSz="1295400">
              <a:lnSpc>
                <a:spcPct val="90000"/>
              </a:lnSpc>
              <a:spcBef>
                <a:spcPts val="1000"/>
              </a:spcBef>
            </a:pPr>
            <a:r>
              <a:t>20% promo code for book+ebook combo: HVN17</a:t>
            </a:r>
          </a:p>
          <a:p>
            <a:pPr lvl="1" defTabSz="1295400">
              <a:lnSpc>
                <a:spcPct val="90000"/>
              </a:lnSpc>
              <a:spcBef>
                <a:spcPts val="1000"/>
              </a:spcBef>
              <a:defRPr sz="3000">
                <a:solidFill>
                  <a:srgbClr val="4D22B3"/>
                </a:solidFill>
                <a:uFill>
                  <a:solidFill>
                    <a:srgbClr val="4D22B3"/>
                  </a:solidFill>
                </a:uFill>
              </a:defRPr>
            </a:pPr>
            <a:r>
              <a:rPr u="sng">
                <a:hlinkClick r:id="rId4" invalidUrl="" action="" tgtFrame="" tooltip="" history="1" highlightClick="0" endSnd="0"/>
              </a:rPr>
              <a:t>http://www.crcpress.com/product/isbn/9781466508910</a:t>
            </a:r>
          </a:p>
          <a:p>
            <a:pPr lvl="1" defTabSz="1295400">
              <a:lnSpc>
                <a:spcPct val="90000"/>
              </a:lnSpc>
              <a:spcBef>
                <a:spcPts val="1000"/>
              </a:spcBef>
            </a:pPr>
            <a:r>
              <a:t>illustration acknowledgement: Eamonn Maguire</a:t>
            </a:r>
            <a:br/>
          </a:p>
          <a:p>
            <a:pPr marL="291465" indent="-291465" defTabSz="1295400">
              <a:lnSpc>
                <a:spcPct val="90000"/>
              </a:lnSpc>
            </a:pPr>
            <a:r>
              <a:rPr sz="3400"/>
              <a:t>full courses, papers, videos, software, talks</a:t>
            </a:r>
            <a:br>
              <a:rPr sz="3400"/>
            </a:br>
            <a:r>
              <a:rPr sz="3000" u="sng">
                <a:solidFill>
                  <a:srgbClr val="FF2600"/>
                </a:solidFill>
                <a:uFill>
                  <a:solidFill>
                    <a:srgbClr val="FF2600"/>
                  </a:solidFill>
                </a:uFill>
                <a:hlinkClick r:id="rId5" invalidUrl="" action="" tgtFrame="" tooltip="" history="1" highlightClick="0" endSnd="0"/>
              </a:rPr>
              <a:t>http://www.cs.ubc.ca/group/infovis</a:t>
            </a:r>
            <a:r>
              <a:t> </a:t>
            </a:r>
            <a:br>
              <a:rPr sz="3000" u="sng">
                <a:solidFill>
                  <a:srgbClr val="FF2600"/>
                </a:solidFill>
                <a:uFill>
                  <a:solidFill>
                    <a:srgbClr val="FF2600"/>
                  </a:solidFill>
                </a:uFill>
                <a:hlinkClick r:id="rId6" invalidUrl="" action="" tgtFrame="" tooltip="" history="1" highlightClick="0" endSnd="0"/>
              </a:rPr>
            </a:br>
            <a:r>
              <a:rPr sz="3000" u="sng">
                <a:solidFill>
                  <a:srgbClr val="FF2600"/>
                </a:solidFill>
                <a:uFill>
                  <a:solidFill>
                    <a:srgbClr val="FF2600"/>
                  </a:solidFill>
                </a:uFill>
                <a:hlinkClick r:id="rId6" invalidUrl="" action="" tgtFrame="" tooltip="" history="1" highlightClick="0" endSnd="0"/>
              </a:rPr>
              <a:t>http://www.cs.ubc.ca/~tmm</a:t>
            </a:r>
            <a:br/>
          </a:p>
        </p:txBody>
      </p:sp>
      <p:sp>
        <p:nvSpPr>
          <p:cNvPr id="159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4" name="CRC Press,  AK Peters Visualization Series, 2014."/>
          <p:cNvSpPr txBox="1"/>
          <p:nvPr/>
        </p:nvSpPr>
        <p:spPr>
          <a:xfrm>
            <a:off x="8658011" y="6148383"/>
            <a:ext cx="7503222" cy="26593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defRPr i="1" sz="1800">
                <a:solidFill>
                  <a:srgbClr val="011993"/>
                </a:solidFill>
              </a:defRPr>
            </a:lvl1pPr>
          </a:lstStyle>
          <a:p>
            <a:pPr/>
            <a:r>
              <a:t>CRC Press,  AK Peters Visualization Series, 2014.</a:t>
            </a:r>
          </a:p>
        </p:txBody>
      </p:sp>
      <p:sp>
        <p:nvSpPr>
          <p:cNvPr id="1595" name="Visualization Analysis and Design. Munzner."/>
          <p:cNvSpPr txBox="1"/>
          <p:nvPr/>
        </p:nvSpPr>
        <p:spPr>
          <a:xfrm>
            <a:off x="11111246" y="5831210"/>
            <a:ext cx="5068386" cy="26604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defRPr sz="1800">
                <a:solidFill>
                  <a:srgbClr val="011993"/>
                </a:solidFill>
              </a:defRPr>
            </a:lvl1pPr>
          </a:lstStyle>
          <a:p>
            <a:pPr/>
            <a:r>
              <a:t>Visualization Analysis and Design. Munzner.</a:t>
            </a:r>
          </a:p>
        </p:txBody>
      </p:sp>
      <p:sp>
        <p:nvSpPr>
          <p:cNvPr id="1596" name="@tamaramunzner"/>
          <p:cNvSpPr txBox="1"/>
          <p:nvPr/>
        </p:nvSpPr>
        <p:spPr>
          <a:xfrm>
            <a:off x="418466" y="8304160"/>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pic>
        <p:nvPicPr>
          <p:cNvPr id="1597" name="frontcover-final.png" descr="frontcover-final.png"/>
          <p:cNvPicPr>
            <a:picLocks noChangeAspect="1"/>
          </p:cNvPicPr>
          <p:nvPr/>
        </p:nvPicPr>
        <p:blipFill>
          <a:blip r:embed="rId7">
            <a:extLst/>
          </a:blip>
          <a:stretch>
            <a:fillRect/>
          </a:stretch>
        </p:blipFill>
        <p:spPr>
          <a:xfrm>
            <a:off x="11271256" y="348598"/>
            <a:ext cx="4469337" cy="543148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Why is validation difficult?"/>
          <p:cNvSpPr txBox="1"/>
          <p:nvPr>
            <p:ph type="title"/>
          </p:nvPr>
        </p:nvSpPr>
        <p:spPr>
          <a:prstGeom prst="rect">
            <a:avLst/>
          </a:prstGeom>
        </p:spPr>
        <p:txBody>
          <a:bodyPr/>
          <a:lstStyle/>
          <a:p>
            <a:pPr/>
            <a:r>
              <a:t>Why is validation difficult?</a:t>
            </a:r>
          </a:p>
        </p:txBody>
      </p:sp>
      <p:sp>
        <p:nvSpPr>
          <p:cNvPr id="269"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2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1" name="fig4.1b.pdf" descr="fig4.1b.pdf"/>
          <p:cNvPicPr>
            <a:picLocks noChangeAspect="1"/>
          </p:cNvPicPr>
          <p:nvPr/>
        </p:nvPicPr>
        <p:blipFill>
          <a:blip r:embed="rId2">
            <a:extLst/>
          </a:blip>
          <a:stretch>
            <a:fillRect/>
          </a:stretch>
        </p:blipFill>
        <p:spPr>
          <a:xfrm>
            <a:off x="2356287" y="1866900"/>
            <a:ext cx="8737601" cy="6661072"/>
          </a:xfrm>
          <a:prstGeom prst="rect">
            <a:avLst/>
          </a:prstGeom>
          <a:ln w="12700">
            <a:miter lim="400000"/>
          </a:ln>
        </p:spPr>
      </p:pic>
      <p:pic>
        <p:nvPicPr>
          <p:cNvPr id="272" name="Rectangle Rectangle" descr="Rectangle Rectangle"/>
          <p:cNvPicPr>
            <a:picLocks noChangeAspect="0"/>
          </p:cNvPicPr>
          <p:nvPr/>
        </p:nvPicPr>
        <p:blipFill>
          <a:blip r:embed="rId3">
            <a:extLst/>
          </a:blip>
          <a:stretch>
            <a:fillRect/>
          </a:stretch>
        </p:blipFill>
        <p:spPr>
          <a:xfrm>
            <a:off x="3035300" y="5168900"/>
            <a:ext cx="7239000" cy="1346200"/>
          </a:xfrm>
          <a:prstGeom prst="rect">
            <a:avLst/>
          </a:prstGeom>
        </p:spPr>
      </p:pic>
      <p:sp>
        <p:nvSpPr>
          <p:cNvPr id="274" name="[A Nested Model of Visualization Design and Validation. Munzner.  IEEE TVCG 15(6):921-928, 2009 (Proc. InfoVis 2009). ]"/>
          <p:cNvSpPr txBox="1"/>
          <p:nvPr/>
        </p:nvSpPr>
        <p:spPr>
          <a:xfrm>
            <a:off x="-1574800" y="86948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Why is validation difficult?"/>
          <p:cNvSpPr txBox="1"/>
          <p:nvPr>
            <p:ph type="title"/>
          </p:nvPr>
        </p:nvSpPr>
        <p:spPr>
          <a:prstGeom prst="rect">
            <a:avLst/>
          </a:prstGeom>
        </p:spPr>
        <p:txBody>
          <a:bodyPr/>
          <a:lstStyle/>
          <a:p>
            <a:pPr/>
            <a:r>
              <a:t>Why is validation difficult?</a:t>
            </a:r>
          </a:p>
        </p:txBody>
      </p:sp>
      <p:sp>
        <p:nvSpPr>
          <p:cNvPr id="277"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2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9" name="fig4.1b.pdf" descr="fig4.1b.pdf"/>
          <p:cNvPicPr>
            <a:picLocks noChangeAspect="1"/>
          </p:cNvPicPr>
          <p:nvPr/>
        </p:nvPicPr>
        <p:blipFill>
          <a:blip r:embed="rId2">
            <a:extLst/>
          </a:blip>
          <a:stretch>
            <a:fillRect/>
          </a:stretch>
        </p:blipFill>
        <p:spPr>
          <a:xfrm>
            <a:off x="2356287" y="1866900"/>
            <a:ext cx="8737601" cy="6661072"/>
          </a:xfrm>
          <a:prstGeom prst="rect">
            <a:avLst/>
          </a:prstGeom>
          <a:ln w="12700">
            <a:miter lim="400000"/>
          </a:ln>
        </p:spPr>
      </p:pic>
      <p:sp>
        <p:nvSpPr>
          <p:cNvPr id="280" name="computer science"/>
          <p:cNvSpPr txBox="1"/>
          <p:nvPr/>
        </p:nvSpPr>
        <p:spPr>
          <a:xfrm>
            <a:off x="609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pic>
        <p:nvPicPr>
          <p:cNvPr id="281" name="Rectangle Rectangle" descr="Rectangle Rectangle"/>
          <p:cNvPicPr>
            <a:picLocks noChangeAspect="0"/>
          </p:cNvPicPr>
          <p:nvPr/>
        </p:nvPicPr>
        <p:blipFill>
          <a:blip r:embed="rId3">
            <a:extLst/>
          </a:blip>
          <a:stretch>
            <a:fillRect/>
          </a:stretch>
        </p:blipFill>
        <p:spPr>
          <a:xfrm>
            <a:off x="3035300" y="5168900"/>
            <a:ext cx="7239000" cy="1346200"/>
          </a:xfrm>
          <a:prstGeom prst="rect">
            <a:avLst/>
          </a:prstGeom>
        </p:spPr>
      </p:pic>
      <p:sp>
        <p:nvSpPr>
          <p:cNvPr id="283" name="technique-driven work"/>
          <p:cNvSpPr txBox="1"/>
          <p:nvPr/>
        </p:nvSpPr>
        <p:spPr>
          <a:xfrm>
            <a:off x="10706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sp>
        <p:nvSpPr>
          <p:cNvPr id="284" name="[A Nested Model of Visualization Design and Validation. Munzner.  IEEE TVCG 15(6):921-928, 2009 (Proc. InfoVis 2009). ]"/>
          <p:cNvSpPr txBox="1"/>
          <p:nvPr/>
        </p:nvSpPr>
        <p:spPr>
          <a:xfrm>
            <a:off x="-1574800" y="86948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117"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r>
              <a:t> </a:t>
            </a:r>
          </a:p>
          <a:p>
            <a:pPr lvl="1">
              <a:spcBef>
                <a:spcPts val="1000"/>
              </a:spcBef>
            </a:pPr>
            <a:r>
              <a:t>Analysis:  What, Why, How</a:t>
            </a:r>
          </a:p>
          <a:p>
            <a:pPr lvl="1">
              <a:spcBef>
                <a:spcPts val="1000"/>
              </a:spcBef>
            </a:pPr>
            <a:r>
              <a:t>Marks and Channels</a:t>
            </a:r>
          </a:p>
          <a:p>
            <a:pPr lvl="1">
              <a:buClr>
                <a:srgbClr val="000000"/>
              </a:buClr>
            </a:pPr>
            <a:r>
              <a:t>Arrange Tables</a:t>
            </a:r>
          </a:p>
          <a:p>
            <a:pPr lvl="1">
              <a:buClr>
                <a:srgbClr val="000000"/>
              </a:buClr>
            </a:pPr>
            <a:r>
              <a:t>Arrange Spatial Data </a:t>
            </a: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a:t>
            </a:r>
          </a:p>
          <a:p>
            <a:pPr lvl="1">
              <a:buClr>
                <a:srgbClr val="000000"/>
              </a:buClr>
            </a:pPr>
            <a:r>
              <a:t>Arrange Networks and Trees</a:t>
            </a:r>
          </a:p>
          <a:p>
            <a:pPr lvl="1">
              <a:buClr>
                <a:srgbClr val="000000"/>
              </a:buClr>
            </a:pPr>
            <a:r>
              <a:t>Map Color and Other Channels</a:t>
            </a:r>
          </a:p>
          <a:p>
            <a:pPr lvl="1">
              <a:buClr>
                <a:srgbClr val="000000"/>
              </a:buClr>
            </a:pPr>
            <a:r>
              <a:t>Manipulate: Change, Select, Navigate</a:t>
            </a:r>
          </a:p>
          <a:p>
            <a:pPr lvl="1" marL="703580" indent="-259080"/>
            <a:r>
              <a:t>Facet: Juxtapose, Partition, Superimpose</a:t>
            </a:r>
          </a:p>
          <a:p>
            <a:pPr lvl="1" marL="703580" indent="-259080"/>
            <a:r>
              <a:t>Reduce: Filter, Aggregate</a:t>
            </a:r>
          </a:p>
        </p:txBody>
      </p:sp>
      <p:sp>
        <p:nvSpPr>
          <p:cNvPr id="1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9"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120"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Why is validation difficult?"/>
          <p:cNvSpPr txBox="1"/>
          <p:nvPr>
            <p:ph type="title"/>
          </p:nvPr>
        </p:nvSpPr>
        <p:spPr>
          <a:prstGeom prst="rect">
            <a:avLst/>
          </a:prstGeom>
        </p:spPr>
        <p:txBody>
          <a:bodyPr/>
          <a:lstStyle/>
          <a:p>
            <a:pPr/>
            <a:r>
              <a:t>Why is validation difficult?</a:t>
            </a:r>
          </a:p>
        </p:txBody>
      </p:sp>
      <p:sp>
        <p:nvSpPr>
          <p:cNvPr id="287"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2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9" name="fig4.1b.pdf" descr="fig4.1b.pdf"/>
          <p:cNvPicPr>
            <a:picLocks noChangeAspect="1"/>
          </p:cNvPicPr>
          <p:nvPr/>
        </p:nvPicPr>
        <p:blipFill>
          <a:blip r:embed="rId2">
            <a:extLst/>
          </a:blip>
          <a:stretch>
            <a:fillRect/>
          </a:stretch>
        </p:blipFill>
        <p:spPr>
          <a:xfrm>
            <a:off x="2356287" y="1866900"/>
            <a:ext cx="8737601" cy="6661072"/>
          </a:xfrm>
          <a:prstGeom prst="rect">
            <a:avLst/>
          </a:prstGeom>
          <a:ln w="12700">
            <a:miter lim="400000"/>
          </a:ln>
        </p:spPr>
      </p:pic>
      <p:sp>
        <p:nvSpPr>
          <p:cNvPr id="290" name="computer science"/>
          <p:cNvSpPr txBox="1"/>
          <p:nvPr/>
        </p:nvSpPr>
        <p:spPr>
          <a:xfrm>
            <a:off x="609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grpSp>
        <p:nvGrpSpPr>
          <p:cNvPr id="293" name="Group"/>
          <p:cNvGrpSpPr/>
          <p:nvPr/>
        </p:nvGrpSpPr>
        <p:grpSpPr>
          <a:xfrm>
            <a:off x="609600" y="4470400"/>
            <a:ext cx="2641600" cy="2832100"/>
            <a:chOff x="0" y="0"/>
            <a:chExt cx="2641600" cy="2832100"/>
          </a:xfrm>
        </p:grpSpPr>
        <p:sp>
          <p:nvSpPr>
            <p:cNvPr id="291" name="design"/>
            <p:cNvSpPr txBox="1"/>
            <p:nvPr/>
          </p:nvSpPr>
          <p:spPr>
            <a:xfrm>
              <a:off x="0" y="0"/>
              <a:ext cx="2641600"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design</a:t>
              </a:r>
            </a:p>
          </p:txBody>
        </p:sp>
        <p:sp>
          <p:nvSpPr>
            <p:cNvPr id="292" name="cognitive psychology"/>
            <p:cNvSpPr txBox="1"/>
            <p:nvPr/>
          </p:nvSpPr>
          <p:spPr>
            <a:xfrm>
              <a:off x="0" y="1917700"/>
              <a:ext cx="26416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cognitive psychology</a:t>
              </a:r>
            </a:p>
          </p:txBody>
        </p:sp>
      </p:grpSp>
      <p:pic>
        <p:nvPicPr>
          <p:cNvPr id="294" name="Rectangle Rectangle" descr="Rectangle Rectangle"/>
          <p:cNvPicPr>
            <a:picLocks noChangeAspect="0"/>
          </p:cNvPicPr>
          <p:nvPr/>
        </p:nvPicPr>
        <p:blipFill>
          <a:blip r:embed="rId3">
            <a:extLst/>
          </a:blip>
          <a:stretch>
            <a:fillRect/>
          </a:stretch>
        </p:blipFill>
        <p:spPr>
          <a:xfrm>
            <a:off x="3035300" y="5168900"/>
            <a:ext cx="7239000" cy="1346200"/>
          </a:xfrm>
          <a:prstGeom prst="rect">
            <a:avLst/>
          </a:prstGeom>
        </p:spPr>
      </p:pic>
      <p:sp>
        <p:nvSpPr>
          <p:cNvPr id="296" name="technique-driven work"/>
          <p:cNvSpPr txBox="1"/>
          <p:nvPr/>
        </p:nvSpPr>
        <p:spPr>
          <a:xfrm>
            <a:off x="10706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sp>
        <p:nvSpPr>
          <p:cNvPr id="297" name="[A Nested Model of Visualization Design and Validation. Munzner.  IEEE TVCG 15(6):921-928, 2009 (Proc. InfoVis 2009). ]"/>
          <p:cNvSpPr txBox="1"/>
          <p:nvPr/>
        </p:nvSpPr>
        <p:spPr>
          <a:xfrm>
            <a:off x="-1574800" y="86948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Why is validation difficult?"/>
          <p:cNvSpPr txBox="1"/>
          <p:nvPr>
            <p:ph type="title"/>
          </p:nvPr>
        </p:nvSpPr>
        <p:spPr>
          <a:prstGeom prst="rect">
            <a:avLst/>
          </a:prstGeom>
        </p:spPr>
        <p:txBody>
          <a:bodyPr/>
          <a:lstStyle/>
          <a:p>
            <a:pPr/>
            <a:r>
              <a:t>Why is validation difficult?</a:t>
            </a:r>
          </a:p>
        </p:txBody>
      </p:sp>
      <p:sp>
        <p:nvSpPr>
          <p:cNvPr id="300"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3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2" name="fig4.1b.pdf" descr="fig4.1b.pdf"/>
          <p:cNvPicPr>
            <a:picLocks noChangeAspect="1"/>
          </p:cNvPicPr>
          <p:nvPr/>
        </p:nvPicPr>
        <p:blipFill>
          <a:blip r:embed="rId2">
            <a:extLst/>
          </a:blip>
          <a:stretch>
            <a:fillRect/>
          </a:stretch>
        </p:blipFill>
        <p:spPr>
          <a:xfrm>
            <a:off x="2356287" y="1866900"/>
            <a:ext cx="8737601" cy="6661072"/>
          </a:xfrm>
          <a:prstGeom prst="rect">
            <a:avLst/>
          </a:prstGeom>
          <a:ln w="12700">
            <a:miter lim="400000"/>
          </a:ln>
        </p:spPr>
      </p:pic>
      <p:sp>
        <p:nvSpPr>
          <p:cNvPr id="303" name="computer science"/>
          <p:cNvSpPr txBox="1"/>
          <p:nvPr/>
        </p:nvSpPr>
        <p:spPr>
          <a:xfrm>
            <a:off x="609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grpSp>
        <p:nvGrpSpPr>
          <p:cNvPr id="306" name="Group"/>
          <p:cNvGrpSpPr/>
          <p:nvPr/>
        </p:nvGrpSpPr>
        <p:grpSpPr>
          <a:xfrm>
            <a:off x="609600" y="4470400"/>
            <a:ext cx="2641600" cy="2832100"/>
            <a:chOff x="0" y="0"/>
            <a:chExt cx="2641600" cy="2832100"/>
          </a:xfrm>
        </p:grpSpPr>
        <p:sp>
          <p:nvSpPr>
            <p:cNvPr id="304" name="design"/>
            <p:cNvSpPr txBox="1"/>
            <p:nvPr/>
          </p:nvSpPr>
          <p:spPr>
            <a:xfrm>
              <a:off x="0" y="0"/>
              <a:ext cx="2641600"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design</a:t>
              </a:r>
            </a:p>
          </p:txBody>
        </p:sp>
        <p:sp>
          <p:nvSpPr>
            <p:cNvPr id="305" name="cognitive psychology"/>
            <p:cNvSpPr txBox="1"/>
            <p:nvPr/>
          </p:nvSpPr>
          <p:spPr>
            <a:xfrm>
              <a:off x="0" y="1917700"/>
              <a:ext cx="26416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cognitive psychology</a:t>
              </a:r>
            </a:p>
          </p:txBody>
        </p:sp>
      </p:grpSp>
      <p:grpSp>
        <p:nvGrpSpPr>
          <p:cNvPr id="309" name="Group"/>
          <p:cNvGrpSpPr/>
          <p:nvPr/>
        </p:nvGrpSpPr>
        <p:grpSpPr>
          <a:xfrm>
            <a:off x="444500" y="2565399"/>
            <a:ext cx="2743200" cy="5778500"/>
            <a:chOff x="0" y="0"/>
            <a:chExt cx="2743200" cy="5778498"/>
          </a:xfrm>
        </p:grpSpPr>
        <p:sp>
          <p:nvSpPr>
            <p:cNvPr id="307" name="anthropology/ ethnography"/>
            <p:cNvSpPr txBox="1"/>
            <p:nvPr/>
          </p:nvSpPr>
          <p:spPr>
            <a:xfrm>
              <a:off x="101600" y="4855987"/>
              <a:ext cx="2641600" cy="922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sp>
          <p:nvSpPr>
            <p:cNvPr id="308" name="anthropology/ ethnography"/>
            <p:cNvSpPr txBox="1"/>
            <p:nvPr/>
          </p:nvSpPr>
          <p:spPr>
            <a:xfrm>
              <a:off x="0" y="0"/>
              <a:ext cx="2641600" cy="922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grpSp>
      <p:pic>
        <p:nvPicPr>
          <p:cNvPr id="310" name="Line Line" descr="Line Line"/>
          <p:cNvPicPr>
            <a:picLocks noChangeAspect="0"/>
          </p:cNvPicPr>
          <p:nvPr/>
        </p:nvPicPr>
        <p:blipFill>
          <a:blip r:embed="rId3">
            <a:extLst/>
          </a:blip>
          <a:stretch>
            <a:fillRect/>
          </a:stretch>
        </p:blipFill>
        <p:spPr>
          <a:xfrm>
            <a:off x="10923134" y="2031074"/>
            <a:ext cx="587008" cy="3263371"/>
          </a:xfrm>
          <a:prstGeom prst="rect">
            <a:avLst/>
          </a:prstGeom>
        </p:spPr>
      </p:pic>
      <p:sp>
        <p:nvSpPr>
          <p:cNvPr id="312" name="problem-driven work (design study)"/>
          <p:cNvSpPr txBox="1"/>
          <p:nvPr/>
        </p:nvSpPr>
        <p:spPr>
          <a:xfrm>
            <a:off x="11480800" y="2362200"/>
            <a:ext cx="3316288"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problem-driven work (design study)</a:t>
            </a:r>
          </a:p>
        </p:txBody>
      </p:sp>
      <p:pic>
        <p:nvPicPr>
          <p:cNvPr id="313" name="Rectangle Rectangle" descr="Rectangle Rectangle"/>
          <p:cNvPicPr>
            <a:picLocks noChangeAspect="0"/>
          </p:cNvPicPr>
          <p:nvPr/>
        </p:nvPicPr>
        <p:blipFill>
          <a:blip r:embed="rId4">
            <a:extLst/>
          </a:blip>
          <a:stretch>
            <a:fillRect/>
          </a:stretch>
        </p:blipFill>
        <p:spPr>
          <a:xfrm>
            <a:off x="3035300" y="5168900"/>
            <a:ext cx="7239000" cy="1346200"/>
          </a:xfrm>
          <a:prstGeom prst="rect">
            <a:avLst/>
          </a:prstGeom>
        </p:spPr>
      </p:pic>
      <p:sp>
        <p:nvSpPr>
          <p:cNvPr id="315" name="technique-driven work"/>
          <p:cNvSpPr txBox="1"/>
          <p:nvPr/>
        </p:nvSpPr>
        <p:spPr>
          <a:xfrm>
            <a:off x="10706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sp>
        <p:nvSpPr>
          <p:cNvPr id="316" name="[A Nested Model of Visualization Design and Validation. Munzner.  IEEE TVCG 15(6):921-928, 2009 (Proc. InfoVis 2009). ]"/>
          <p:cNvSpPr txBox="1"/>
          <p:nvPr/>
        </p:nvSpPr>
        <p:spPr>
          <a:xfrm>
            <a:off x="-1574800" y="86948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spcBef>
                <a:spcPts val="600"/>
              </a:spcBef>
              <a:defRPr sz="1700"/>
            </a:lvl1pPr>
          </a:lstStyle>
          <a:p>
            <a:pPr/>
            <a:r>
              <a:t>[A Nested Model of Visualization Design and Validation. Munzner.  IEEE TVCG 15(6):921-928, 2009 (Proc. InfoVis 2009). ]</a:t>
            </a:r>
          </a:p>
        </p:txBody>
      </p:sp>
      <p:sp>
        <p:nvSpPr>
          <p:cNvPr id="317" name="Rectangle"/>
          <p:cNvSpPr txBox="1"/>
          <p:nvPr/>
        </p:nvSpPr>
        <p:spPr>
          <a:xfrm>
            <a:off x="7153099" y="2374424"/>
            <a:ext cx="12601403" cy="8039101"/>
          </a:xfrm>
          <a:prstGeom prst="rect">
            <a:avLst/>
          </a:prstGeom>
          <a:ln w="12700">
            <a:miter lim="400000"/>
          </a:ln>
        </p:spPr>
        <p:txBody>
          <a:bodyPr lIns="38100" tIns="38100" rIns="38100" bIns="38100"/>
          <a:lstStyle/>
          <a:p>
            <a:pPr marL="342900" indent="-342900" algn="l" defTabSz="1219200">
              <a:spcBef>
                <a:spcPts val="1000"/>
              </a:spcBef>
              <a:buSzPct val="100000"/>
              <a:buChar char="•"/>
              <a:defRPr sz="4000">
                <a:uFill>
                  <a:solidFill>
                    <a:srgbClr val="000000"/>
                  </a:solidFill>
                </a:uFil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Design Studies: Lessons learned after 21 of them"/>
          <p:cNvSpPr txBox="1"/>
          <p:nvPr>
            <p:ph type="title"/>
          </p:nvPr>
        </p:nvSpPr>
        <p:spPr>
          <a:prstGeom prst="rect">
            <a:avLst/>
          </a:prstGeom>
        </p:spPr>
        <p:txBody>
          <a:bodyPr/>
          <a:lstStyle/>
          <a:p>
            <a:pPr/>
            <a:r>
              <a:t>Design Studies: Lessons learned after 21 of them </a:t>
            </a:r>
          </a:p>
        </p:txBody>
      </p:sp>
      <p:sp>
        <p:nvSpPr>
          <p:cNvPr id="3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1" name="droppedImage.tiff" descr="droppedImage.tiff"/>
          <p:cNvPicPr>
            <a:picLocks noChangeAspect="1"/>
          </p:cNvPicPr>
          <p:nvPr/>
        </p:nvPicPr>
        <p:blipFill>
          <a:blip r:embed="rId3">
            <a:extLst/>
          </a:blip>
          <a:stretch>
            <a:fillRect/>
          </a:stretch>
        </p:blipFill>
        <p:spPr>
          <a:xfrm>
            <a:off x="2591001" y="1011244"/>
            <a:ext cx="2019301" cy="1270001"/>
          </a:xfrm>
          <a:prstGeom prst="rect">
            <a:avLst/>
          </a:prstGeom>
          <a:ln w="12700">
            <a:miter lim="400000"/>
          </a:ln>
        </p:spPr>
      </p:pic>
      <p:sp>
        <p:nvSpPr>
          <p:cNvPr id="322" name="MizBee…"/>
          <p:cNvSpPr txBox="1"/>
          <p:nvPr/>
        </p:nvSpPr>
        <p:spPr>
          <a:xfrm>
            <a:off x="2578100" y="2298700"/>
            <a:ext cx="1072009"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MizBee</a:t>
            </a:r>
          </a:p>
          <a:p>
            <a:pPr algn="l">
              <a:lnSpc>
                <a:spcPct val="20000"/>
              </a:lnSpc>
              <a:spcBef>
                <a:spcPts val="1800"/>
              </a:spcBef>
              <a:defRPr sz="2000"/>
            </a:pPr>
            <a:r>
              <a:t>genomics</a:t>
            </a:r>
          </a:p>
        </p:txBody>
      </p:sp>
      <p:pic>
        <p:nvPicPr>
          <p:cNvPr id="323" name="image22.png" descr="image22.png"/>
          <p:cNvPicPr>
            <a:picLocks noChangeAspect="1"/>
          </p:cNvPicPr>
          <p:nvPr/>
        </p:nvPicPr>
        <p:blipFill>
          <a:blip r:embed="rId4">
            <a:extLst/>
          </a:blip>
          <a:stretch>
            <a:fillRect/>
          </a:stretch>
        </p:blipFill>
        <p:spPr>
          <a:xfrm>
            <a:off x="2561210" y="3411361"/>
            <a:ext cx="1612901" cy="1270001"/>
          </a:xfrm>
          <a:prstGeom prst="rect">
            <a:avLst/>
          </a:prstGeom>
          <a:ln w="12700">
            <a:miter lim="400000"/>
          </a:ln>
        </p:spPr>
      </p:pic>
      <p:sp>
        <p:nvSpPr>
          <p:cNvPr id="324" name="Car-X-Ray…"/>
          <p:cNvSpPr txBox="1"/>
          <p:nvPr/>
        </p:nvSpPr>
        <p:spPr>
          <a:xfrm>
            <a:off x="2565400" y="46863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Car-X-Ray</a:t>
            </a:r>
          </a:p>
          <a:p>
            <a:pPr algn="l">
              <a:lnSpc>
                <a:spcPct val="20000"/>
              </a:lnSpc>
              <a:spcBef>
                <a:spcPts val="1800"/>
              </a:spcBef>
              <a:defRPr sz="2000"/>
            </a:pPr>
            <a:r>
              <a:t>in-car networks</a:t>
            </a:r>
          </a:p>
        </p:txBody>
      </p:sp>
      <p:pic>
        <p:nvPicPr>
          <p:cNvPr id="325" name="droppedImage.tiff" descr="droppedImage.tiff"/>
          <p:cNvPicPr>
            <a:picLocks noChangeAspect="1"/>
          </p:cNvPicPr>
          <p:nvPr/>
        </p:nvPicPr>
        <p:blipFill>
          <a:blip r:embed="rId5">
            <a:extLst/>
          </a:blip>
          <a:stretch>
            <a:fillRect/>
          </a:stretch>
        </p:blipFill>
        <p:spPr>
          <a:xfrm>
            <a:off x="606528" y="1020622"/>
            <a:ext cx="1752601" cy="1270001"/>
          </a:xfrm>
          <a:prstGeom prst="rect">
            <a:avLst/>
          </a:prstGeom>
          <a:ln w="12700">
            <a:miter lim="400000"/>
          </a:ln>
        </p:spPr>
      </p:pic>
      <p:sp>
        <p:nvSpPr>
          <p:cNvPr id="326" name="Cerebral…"/>
          <p:cNvSpPr txBox="1"/>
          <p:nvPr/>
        </p:nvSpPr>
        <p:spPr>
          <a:xfrm>
            <a:off x="571500" y="2298700"/>
            <a:ext cx="1072009"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Cerebral</a:t>
            </a:r>
          </a:p>
          <a:p>
            <a:pPr algn="l">
              <a:lnSpc>
                <a:spcPct val="20000"/>
              </a:lnSpc>
              <a:spcBef>
                <a:spcPts val="1800"/>
              </a:spcBef>
              <a:defRPr sz="2000"/>
            </a:pPr>
            <a:r>
              <a:t>genomics</a:t>
            </a:r>
          </a:p>
        </p:txBody>
      </p:sp>
      <p:pic>
        <p:nvPicPr>
          <p:cNvPr id="327" name="relex.jpg" descr="relex.jpg"/>
          <p:cNvPicPr>
            <a:picLocks noChangeAspect="1"/>
          </p:cNvPicPr>
          <p:nvPr/>
        </p:nvPicPr>
        <p:blipFill>
          <a:blip r:embed="rId6">
            <a:extLst/>
          </a:blip>
          <a:stretch>
            <a:fillRect/>
          </a:stretch>
        </p:blipFill>
        <p:spPr>
          <a:xfrm>
            <a:off x="6705375" y="3357422"/>
            <a:ext cx="1739901" cy="1270001"/>
          </a:xfrm>
          <a:prstGeom prst="rect">
            <a:avLst/>
          </a:prstGeom>
          <a:ln w="12700">
            <a:miter lim="400000"/>
          </a:ln>
        </p:spPr>
      </p:pic>
      <p:sp>
        <p:nvSpPr>
          <p:cNvPr id="328" name="RelEx…"/>
          <p:cNvSpPr txBox="1"/>
          <p:nvPr/>
        </p:nvSpPr>
        <p:spPr>
          <a:xfrm>
            <a:off x="6718300" y="46482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RelEx</a:t>
            </a:r>
          </a:p>
          <a:p>
            <a:pPr algn="l">
              <a:lnSpc>
                <a:spcPct val="20000"/>
              </a:lnSpc>
              <a:spcBef>
                <a:spcPts val="1800"/>
              </a:spcBef>
              <a:defRPr sz="2000"/>
            </a:pPr>
            <a:r>
              <a:t>in-car networks</a:t>
            </a:r>
          </a:p>
        </p:txBody>
      </p:sp>
      <p:pic>
        <p:nvPicPr>
          <p:cNvPr id="329" name="Autobahn.jpg" descr="Autobahn.jpg"/>
          <p:cNvPicPr>
            <a:picLocks noChangeAspect="1"/>
          </p:cNvPicPr>
          <p:nvPr/>
        </p:nvPicPr>
        <p:blipFill>
          <a:blip r:embed="rId7">
            <a:extLst/>
          </a:blip>
          <a:stretch>
            <a:fillRect/>
          </a:stretch>
        </p:blipFill>
        <p:spPr>
          <a:xfrm>
            <a:off x="11645900" y="3305619"/>
            <a:ext cx="2133600" cy="1270001"/>
          </a:xfrm>
          <a:prstGeom prst="rect">
            <a:avLst/>
          </a:prstGeom>
          <a:ln w="12700">
            <a:miter lim="400000"/>
          </a:ln>
        </p:spPr>
      </p:pic>
      <p:sp>
        <p:nvSpPr>
          <p:cNvPr id="330" name="AutobahnVis…"/>
          <p:cNvSpPr txBox="1"/>
          <p:nvPr/>
        </p:nvSpPr>
        <p:spPr>
          <a:xfrm>
            <a:off x="11633200" y="46228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AutobahnVis</a:t>
            </a:r>
          </a:p>
          <a:p>
            <a:pPr algn="l">
              <a:lnSpc>
                <a:spcPct val="20000"/>
              </a:lnSpc>
              <a:spcBef>
                <a:spcPts val="1800"/>
              </a:spcBef>
              <a:defRPr sz="2000"/>
            </a:pPr>
            <a:r>
              <a:t>in-car networks</a:t>
            </a:r>
          </a:p>
        </p:txBody>
      </p:sp>
      <p:pic>
        <p:nvPicPr>
          <p:cNvPr id="331" name="droppedImage.tiff" descr="droppedImage.tiff"/>
          <p:cNvPicPr>
            <a:picLocks noChangeAspect="1"/>
          </p:cNvPicPr>
          <p:nvPr/>
        </p:nvPicPr>
        <p:blipFill>
          <a:blip r:embed="rId8">
            <a:extLst/>
          </a:blip>
          <a:stretch>
            <a:fillRect/>
          </a:stretch>
        </p:blipFill>
        <p:spPr>
          <a:xfrm>
            <a:off x="11857299" y="1020622"/>
            <a:ext cx="1524001" cy="1270001"/>
          </a:xfrm>
          <a:prstGeom prst="rect">
            <a:avLst/>
          </a:prstGeom>
          <a:ln w="12700">
            <a:miter lim="400000"/>
          </a:ln>
        </p:spPr>
      </p:pic>
      <p:sp>
        <p:nvSpPr>
          <p:cNvPr id="332" name="QuestVis…"/>
          <p:cNvSpPr txBox="1"/>
          <p:nvPr/>
        </p:nvSpPr>
        <p:spPr>
          <a:xfrm>
            <a:off x="11785600" y="2298700"/>
            <a:ext cx="2260600"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20000"/>
              </a:lnSpc>
              <a:spcBef>
                <a:spcPts val="1800"/>
              </a:spcBef>
              <a:defRPr i="1" sz="2000"/>
            </a:pPr>
            <a:r>
              <a:t>QuestVis</a:t>
            </a:r>
          </a:p>
          <a:p>
            <a:pPr algn="l">
              <a:lnSpc>
                <a:spcPct val="20000"/>
              </a:lnSpc>
              <a:spcBef>
                <a:spcPts val="1800"/>
              </a:spcBef>
              <a:defRPr sz="2000"/>
            </a:pPr>
            <a:r>
              <a:t>sustainability</a:t>
            </a:r>
          </a:p>
        </p:txBody>
      </p:sp>
      <p:pic>
        <p:nvPicPr>
          <p:cNvPr id="333" name="droppedImage.tiff" descr="droppedImage.tiff"/>
          <p:cNvPicPr>
            <a:picLocks noChangeAspect="1"/>
          </p:cNvPicPr>
          <p:nvPr/>
        </p:nvPicPr>
        <p:blipFill>
          <a:blip r:embed="rId9">
            <a:extLst/>
          </a:blip>
          <a:stretch>
            <a:fillRect/>
          </a:stretch>
        </p:blipFill>
        <p:spPr>
          <a:xfrm>
            <a:off x="7746516" y="5516422"/>
            <a:ext cx="1625601" cy="1270001"/>
          </a:xfrm>
          <a:prstGeom prst="rect">
            <a:avLst/>
          </a:prstGeom>
          <a:ln w="12700">
            <a:miter lim="400000"/>
          </a:ln>
        </p:spPr>
      </p:pic>
      <p:sp>
        <p:nvSpPr>
          <p:cNvPr id="334" name="LiveRAC…"/>
          <p:cNvSpPr txBox="1"/>
          <p:nvPr/>
        </p:nvSpPr>
        <p:spPr>
          <a:xfrm>
            <a:off x="7708900" y="6807200"/>
            <a:ext cx="2260600"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20000"/>
              </a:lnSpc>
              <a:spcBef>
                <a:spcPts val="1800"/>
              </a:spcBef>
              <a:defRPr i="1" sz="2000"/>
            </a:pPr>
            <a:r>
              <a:t>LiveRAC</a:t>
            </a:r>
          </a:p>
          <a:p>
            <a:pPr algn="l">
              <a:lnSpc>
                <a:spcPct val="20000"/>
              </a:lnSpc>
              <a:spcBef>
                <a:spcPts val="1800"/>
              </a:spcBef>
              <a:defRPr sz="2000"/>
            </a:pPr>
            <a:r>
              <a:t>server hosting</a:t>
            </a:r>
          </a:p>
        </p:txBody>
      </p:sp>
      <p:pic>
        <p:nvPicPr>
          <p:cNvPr id="335" name="droppedImage.tiff" descr="droppedImage.tiff"/>
          <p:cNvPicPr>
            <a:picLocks noChangeAspect="1"/>
          </p:cNvPicPr>
          <p:nvPr/>
        </p:nvPicPr>
        <p:blipFill>
          <a:blip r:embed="rId10">
            <a:extLst/>
          </a:blip>
          <a:srcRect l="4509" t="2885" r="4797" b="7828"/>
          <a:stretch>
            <a:fillRect/>
          </a:stretch>
        </p:blipFill>
        <p:spPr>
          <a:xfrm>
            <a:off x="4976179" y="1015139"/>
            <a:ext cx="1485820" cy="1270001"/>
          </a:xfrm>
          <a:prstGeom prst="rect">
            <a:avLst/>
          </a:prstGeom>
          <a:ln w="12700">
            <a:miter lim="400000"/>
          </a:ln>
        </p:spPr>
      </p:pic>
      <p:sp>
        <p:nvSpPr>
          <p:cNvPr id="336" name="Pathline…"/>
          <p:cNvSpPr txBox="1"/>
          <p:nvPr/>
        </p:nvSpPr>
        <p:spPr>
          <a:xfrm>
            <a:off x="4965700" y="2286000"/>
            <a:ext cx="1072009"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Pathline</a:t>
            </a:r>
          </a:p>
          <a:p>
            <a:pPr algn="l">
              <a:lnSpc>
                <a:spcPct val="20000"/>
              </a:lnSpc>
              <a:spcBef>
                <a:spcPts val="1800"/>
              </a:spcBef>
              <a:defRPr sz="2000"/>
            </a:pPr>
            <a:r>
              <a:t>genomics</a:t>
            </a:r>
          </a:p>
        </p:txBody>
      </p:sp>
      <p:pic>
        <p:nvPicPr>
          <p:cNvPr id="337" name="droppedImage.tiff" descr="droppedImage.tiff"/>
          <p:cNvPicPr>
            <a:picLocks noChangeAspect="1"/>
          </p:cNvPicPr>
          <p:nvPr/>
        </p:nvPicPr>
        <p:blipFill>
          <a:blip r:embed="rId11">
            <a:extLst/>
          </a:blip>
          <a:stretch>
            <a:fillRect/>
          </a:stretch>
        </p:blipFill>
        <p:spPr>
          <a:xfrm>
            <a:off x="5637038" y="5523639"/>
            <a:ext cx="1892301" cy="1270001"/>
          </a:xfrm>
          <a:prstGeom prst="rect">
            <a:avLst/>
          </a:prstGeom>
          <a:ln w="12700">
            <a:miter lim="400000"/>
          </a:ln>
        </p:spPr>
      </p:pic>
      <p:sp>
        <p:nvSpPr>
          <p:cNvPr id="338" name="SessionViewer…"/>
          <p:cNvSpPr txBox="1"/>
          <p:nvPr/>
        </p:nvSpPr>
        <p:spPr>
          <a:xfrm>
            <a:off x="5600700" y="6794500"/>
            <a:ext cx="1745333"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SessionViewer</a:t>
            </a:r>
          </a:p>
          <a:p>
            <a:pPr algn="l">
              <a:lnSpc>
                <a:spcPct val="20000"/>
              </a:lnSpc>
              <a:spcBef>
                <a:spcPts val="1800"/>
              </a:spcBef>
              <a:defRPr sz="2000"/>
            </a:pPr>
            <a:r>
              <a:t>web log analysis</a:t>
            </a:r>
          </a:p>
        </p:txBody>
      </p:sp>
      <p:pic>
        <p:nvPicPr>
          <p:cNvPr id="339" name="droppedImage.jpg" descr="droppedImage.jpg"/>
          <p:cNvPicPr>
            <a:picLocks noChangeAspect="1"/>
          </p:cNvPicPr>
          <p:nvPr/>
        </p:nvPicPr>
        <p:blipFill>
          <a:blip r:embed="rId12">
            <a:extLst/>
          </a:blip>
          <a:stretch>
            <a:fillRect/>
          </a:stretch>
        </p:blipFill>
        <p:spPr>
          <a:xfrm>
            <a:off x="9601200" y="5511800"/>
            <a:ext cx="1689100" cy="1270000"/>
          </a:xfrm>
          <a:prstGeom prst="rect">
            <a:avLst/>
          </a:prstGeom>
          <a:ln w="12700">
            <a:miter lim="400000"/>
          </a:ln>
        </p:spPr>
      </p:pic>
      <p:sp>
        <p:nvSpPr>
          <p:cNvPr id="340" name="PowerSetViewer…"/>
          <p:cNvSpPr txBox="1"/>
          <p:nvPr/>
        </p:nvSpPr>
        <p:spPr>
          <a:xfrm>
            <a:off x="9626600" y="6794500"/>
            <a:ext cx="1610767"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PowerSetViewer</a:t>
            </a:r>
          </a:p>
          <a:p>
            <a:pPr algn="l">
              <a:lnSpc>
                <a:spcPct val="20000"/>
              </a:lnSpc>
              <a:spcBef>
                <a:spcPts val="1800"/>
              </a:spcBef>
              <a:defRPr sz="2000"/>
            </a:pPr>
            <a:r>
              <a:t>data mining</a:t>
            </a:r>
          </a:p>
        </p:txBody>
      </p:sp>
      <p:pic>
        <p:nvPicPr>
          <p:cNvPr id="341" name="image24.jpg" descr="image24.jpg"/>
          <p:cNvPicPr>
            <a:picLocks noChangeAspect="1"/>
          </p:cNvPicPr>
          <p:nvPr/>
        </p:nvPicPr>
        <p:blipFill>
          <a:blip r:embed="rId13">
            <a:extLst/>
          </a:blip>
          <a:stretch>
            <a:fillRect/>
          </a:stretch>
        </p:blipFill>
        <p:spPr>
          <a:xfrm>
            <a:off x="431800" y="3402171"/>
            <a:ext cx="1765300" cy="1270001"/>
          </a:xfrm>
          <a:prstGeom prst="rect">
            <a:avLst/>
          </a:prstGeom>
          <a:ln w="12700">
            <a:miter lim="400000"/>
          </a:ln>
        </p:spPr>
      </p:pic>
      <p:sp>
        <p:nvSpPr>
          <p:cNvPr id="342" name="MostVis…"/>
          <p:cNvSpPr txBox="1"/>
          <p:nvPr/>
        </p:nvSpPr>
        <p:spPr>
          <a:xfrm>
            <a:off x="419100" y="46736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MostVis</a:t>
            </a:r>
          </a:p>
          <a:p>
            <a:pPr algn="l">
              <a:lnSpc>
                <a:spcPct val="20000"/>
              </a:lnSpc>
              <a:spcBef>
                <a:spcPts val="1800"/>
              </a:spcBef>
              <a:defRPr sz="2000"/>
            </a:pPr>
            <a:r>
              <a:t>in-car networks</a:t>
            </a:r>
          </a:p>
        </p:txBody>
      </p:sp>
      <p:pic>
        <p:nvPicPr>
          <p:cNvPr id="343" name="droppedImage.tiff" descr="droppedImage.tiff"/>
          <p:cNvPicPr>
            <a:picLocks noChangeAspect="1"/>
          </p:cNvPicPr>
          <p:nvPr/>
        </p:nvPicPr>
        <p:blipFill>
          <a:blip r:embed="rId14">
            <a:extLst/>
          </a:blip>
          <a:stretch>
            <a:fillRect/>
          </a:stretch>
        </p:blipFill>
        <p:spPr>
          <a:xfrm>
            <a:off x="475944" y="5527535"/>
            <a:ext cx="1689101" cy="1270001"/>
          </a:xfrm>
          <a:prstGeom prst="rect">
            <a:avLst/>
          </a:prstGeom>
          <a:ln w="12700">
            <a:miter lim="400000"/>
          </a:ln>
        </p:spPr>
      </p:pic>
      <p:sp>
        <p:nvSpPr>
          <p:cNvPr id="344" name="Constellation…"/>
          <p:cNvSpPr txBox="1"/>
          <p:nvPr/>
        </p:nvSpPr>
        <p:spPr>
          <a:xfrm>
            <a:off x="419100" y="6794500"/>
            <a:ext cx="1326754"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Constellation</a:t>
            </a:r>
          </a:p>
          <a:p>
            <a:pPr algn="l">
              <a:lnSpc>
                <a:spcPct val="20000"/>
              </a:lnSpc>
              <a:spcBef>
                <a:spcPts val="1800"/>
              </a:spcBef>
              <a:defRPr sz="2000"/>
            </a:pPr>
            <a:r>
              <a:t>linguistics</a:t>
            </a:r>
          </a:p>
        </p:txBody>
      </p:sp>
      <p:pic>
        <p:nvPicPr>
          <p:cNvPr id="345" name="droppedImage.tiff" descr="droppedImage.tiff"/>
          <p:cNvPicPr>
            <a:picLocks noChangeAspect="1"/>
          </p:cNvPicPr>
          <p:nvPr/>
        </p:nvPicPr>
        <p:blipFill>
          <a:blip r:embed="rId15">
            <a:extLst/>
          </a:blip>
          <a:stretch>
            <a:fillRect/>
          </a:stretch>
        </p:blipFill>
        <p:spPr>
          <a:xfrm>
            <a:off x="4241800" y="5502030"/>
            <a:ext cx="1193800" cy="1270001"/>
          </a:xfrm>
          <a:prstGeom prst="rect">
            <a:avLst/>
          </a:prstGeom>
          <a:ln w="12700">
            <a:miter lim="400000"/>
          </a:ln>
        </p:spPr>
      </p:pic>
      <p:sp>
        <p:nvSpPr>
          <p:cNvPr id="346" name="Caidants…"/>
          <p:cNvSpPr txBox="1"/>
          <p:nvPr/>
        </p:nvSpPr>
        <p:spPr>
          <a:xfrm>
            <a:off x="4216400" y="6769100"/>
            <a:ext cx="1032570"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Caidants</a:t>
            </a:r>
          </a:p>
          <a:p>
            <a:pPr algn="l">
              <a:lnSpc>
                <a:spcPct val="20000"/>
              </a:lnSpc>
              <a:spcBef>
                <a:spcPts val="1800"/>
              </a:spcBef>
              <a:defRPr sz="2000"/>
            </a:pPr>
            <a:r>
              <a:t>multicast</a:t>
            </a:r>
          </a:p>
        </p:txBody>
      </p:sp>
      <p:pic>
        <p:nvPicPr>
          <p:cNvPr id="347" name="droppedImage.tiff" descr="droppedImage.tiff"/>
          <p:cNvPicPr>
            <a:picLocks noChangeAspect="1"/>
          </p:cNvPicPr>
          <p:nvPr/>
        </p:nvPicPr>
        <p:blipFill>
          <a:blip r:embed="rId16">
            <a:extLst/>
          </a:blip>
          <a:stretch>
            <a:fillRect/>
          </a:stretch>
        </p:blipFill>
        <p:spPr>
          <a:xfrm>
            <a:off x="9180207" y="1035056"/>
            <a:ext cx="2311401" cy="1270001"/>
          </a:xfrm>
          <a:prstGeom prst="rect">
            <a:avLst/>
          </a:prstGeom>
          <a:ln w="12700">
            <a:miter lim="400000"/>
          </a:ln>
        </p:spPr>
      </p:pic>
      <p:sp>
        <p:nvSpPr>
          <p:cNvPr id="348" name="Vismon…"/>
          <p:cNvSpPr txBox="1"/>
          <p:nvPr/>
        </p:nvSpPr>
        <p:spPr>
          <a:xfrm>
            <a:off x="9105900" y="2336800"/>
            <a:ext cx="233270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Vismon</a:t>
            </a:r>
          </a:p>
          <a:p>
            <a:pPr algn="l">
              <a:lnSpc>
                <a:spcPct val="20000"/>
              </a:lnSpc>
              <a:spcBef>
                <a:spcPts val="1800"/>
              </a:spcBef>
              <a:defRPr sz="2000"/>
            </a:pPr>
            <a:r>
              <a:t>fisheries management</a:t>
            </a:r>
          </a:p>
        </p:txBody>
      </p:sp>
      <p:pic>
        <p:nvPicPr>
          <p:cNvPr id="349" name="image15.jpg" descr="image15.jpg"/>
          <p:cNvPicPr>
            <a:picLocks noChangeAspect="1"/>
          </p:cNvPicPr>
          <p:nvPr/>
        </p:nvPicPr>
        <p:blipFill>
          <a:blip r:embed="rId17">
            <a:extLst/>
          </a:blip>
          <a:stretch>
            <a:fillRect/>
          </a:stretch>
        </p:blipFill>
        <p:spPr>
          <a:xfrm>
            <a:off x="4532132" y="3396674"/>
            <a:ext cx="1816101" cy="1270001"/>
          </a:xfrm>
          <a:prstGeom prst="rect">
            <a:avLst/>
          </a:prstGeom>
          <a:ln w="12700">
            <a:miter lim="400000"/>
          </a:ln>
        </p:spPr>
      </p:pic>
      <p:sp>
        <p:nvSpPr>
          <p:cNvPr id="350" name="ProgSpy2010…"/>
          <p:cNvSpPr txBox="1"/>
          <p:nvPr/>
        </p:nvSpPr>
        <p:spPr>
          <a:xfrm>
            <a:off x="4546600" y="46609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ProgSpy2010</a:t>
            </a:r>
          </a:p>
          <a:p>
            <a:pPr algn="l">
              <a:lnSpc>
                <a:spcPct val="20000"/>
              </a:lnSpc>
              <a:spcBef>
                <a:spcPts val="1800"/>
              </a:spcBef>
              <a:defRPr sz="2000"/>
            </a:pPr>
            <a:r>
              <a:t>in-car networks</a:t>
            </a:r>
          </a:p>
        </p:txBody>
      </p:sp>
      <p:pic>
        <p:nvPicPr>
          <p:cNvPr id="351" name="image25.jpg" descr="image25.jpg"/>
          <p:cNvPicPr>
            <a:picLocks noChangeAspect="1"/>
          </p:cNvPicPr>
          <p:nvPr/>
        </p:nvPicPr>
        <p:blipFill>
          <a:blip r:embed="rId18">
            <a:extLst/>
          </a:blip>
          <a:stretch>
            <a:fillRect/>
          </a:stretch>
        </p:blipFill>
        <p:spPr>
          <a:xfrm>
            <a:off x="13749577" y="1020695"/>
            <a:ext cx="2057401" cy="1270001"/>
          </a:xfrm>
          <a:prstGeom prst="rect">
            <a:avLst/>
          </a:prstGeom>
          <a:ln w="12700">
            <a:miter lim="400000"/>
          </a:ln>
        </p:spPr>
      </p:pic>
      <p:sp>
        <p:nvSpPr>
          <p:cNvPr id="352" name="WiKeVis…"/>
          <p:cNvSpPr txBox="1"/>
          <p:nvPr/>
        </p:nvSpPr>
        <p:spPr>
          <a:xfrm>
            <a:off x="13703300" y="22860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WiKeVis</a:t>
            </a:r>
          </a:p>
          <a:p>
            <a:pPr algn="l">
              <a:lnSpc>
                <a:spcPct val="20000"/>
              </a:lnSpc>
              <a:spcBef>
                <a:spcPts val="1800"/>
              </a:spcBef>
              <a:defRPr sz="2000"/>
            </a:pPr>
            <a:r>
              <a:t>in-car networks</a:t>
            </a:r>
          </a:p>
        </p:txBody>
      </p:sp>
      <p:pic>
        <p:nvPicPr>
          <p:cNvPr id="353" name="cardiogram.jpg" descr="cardiogram.jpg"/>
          <p:cNvPicPr>
            <a:picLocks noChangeAspect="1"/>
          </p:cNvPicPr>
          <p:nvPr/>
        </p:nvPicPr>
        <p:blipFill>
          <a:blip r:embed="rId19">
            <a:extLst/>
          </a:blip>
          <a:stretch>
            <a:fillRect/>
          </a:stretch>
        </p:blipFill>
        <p:spPr>
          <a:xfrm>
            <a:off x="8801100" y="3341140"/>
            <a:ext cx="2489200" cy="1270001"/>
          </a:xfrm>
          <a:prstGeom prst="rect">
            <a:avLst/>
          </a:prstGeom>
          <a:ln w="12700">
            <a:miter lim="400000"/>
          </a:ln>
        </p:spPr>
      </p:pic>
      <p:sp>
        <p:nvSpPr>
          <p:cNvPr id="354" name="Cardiogram…"/>
          <p:cNvSpPr txBox="1"/>
          <p:nvPr/>
        </p:nvSpPr>
        <p:spPr>
          <a:xfrm>
            <a:off x="8839200" y="46228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Cardiogram</a:t>
            </a:r>
          </a:p>
          <a:p>
            <a:pPr algn="l">
              <a:lnSpc>
                <a:spcPct val="20000"/>
              </a:lnSpc>
              <a:spcBef>
                <a:spcPts val="1800"/>
              </a:spcBef>
              <a:defRPr sz="2000"/>
            </a:pPr>
            <a:r>
              <a:t>in-car networks</a:t>
            </a:r>
          </a:p>
        </p:txBody>
      </p:sp>
      <p:pic>
        <p:nvPicPr>
          <p:cNvPr id="355" name="libvizjournal.png" descr="libvizjournal.png"/>
          <p:cNvPicPr>
            <a:picLocks noChangeAspect="1"/>
          </p:cNvPicPr>
          <p:nvPr/>
        </p:nvPicPr>
        <p:blipFill>
          <a:blip r:embed="rId20">
            <a:extLst/>
          </a:blip>
          <a:stretch>
            <a:fillRect/>
          </a:stretch>
        </p:blipFill>
        <p:spPr>
          <a:xfrm>
            <a:off x="2383051" y="5525300"/>
            <a:ext cx="1651001" cy="1270001"/>
          </a:xfrm>
          <a:prstGeom prst="rect">
            <a:avLst/>
          </a:prstGeom>
          <a:ln w="12700">
            <a:miter lim="400000"/>
          </a:ln>
        </p:spPr>
      </p:pic>
      <p:sp>
        <p:nvSpPr>
          <p:cNvPr id="356" name="LibVis…"/>
          <p:cNvSpPr txBox="1"/>
          <p:nvPr/>
        </p:nvSpPr>
        <p:spPr>
          <a:xfrm>
            <a:off x="2286000" y="6794500"/>
            <a:ext cx="1783036"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LibVis</a:t>
            </a:r>
          </a:p>
          <a:p>
            <a:pPr algn="l">
              <a:lnSpc>
                <a:spcPct val="20000"/>
              </a:lnSpc>
              <a:spcBef>
                <a:spcPts val="1800"/>
              </a:spcBef>
              <a:defRPr sz="2000"/>
            </a:pPr>
            <a:r>
              <a:t>cultural heritage</a:t>
            </a:r>
          </a:p>
        </p:txBody>
      </p:sp>
      <p:pic>
        <p:nvPicPr>
          <p:cNvPr id="357" name="droppedImage.tiff" descr="droppedImage.tiff"/>
          <p:cNvPicPr>
            <a:picLocks noChangeAspect="1"/>
          </p:cNvPicPr>
          <p:nvPr/>
        </p:nvPicPr>
        <p:blipFill>
          <a:blip r:embed="rId21">
            <a:extLst/>
          </a:blip>
          <a:srcRect l="147" t="3865" r="1099" b="3541"/>
          <a:stretch>
            <a:fillRect/>
          </a:stretch>
        </p:blipFill>
        <p:spPr>
          <a:xfrm>
            <a:off x="6791861" y="1022356"/>
            <a:ext cx="2019209" cy="1270001"/>
          </a:xfrm>
          <a:prstGeom prst="rect">
            <a:avLst/>
          </a:prstGeom>
          <a:ln w="12700">
            <a:miter lim="400000"/>
          </a:ln>
        </p:spPr>
      </p:pic>
      <p:sp>
        <p:nvSpPr>
          <p:cNvPr id="358" name="MulteeSum…"/>
          <p:cNvSpPr txBox="1"/>
          <p:nvPr/>
        </p:nvSpPr>
        <p:spPr>
          <a:xfrm>
            <a:off x="6908800" y="2247900"/>
            <a:ext cx="1205087"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MulteeSum</a:t>
            </a:r>
          </a:p>
          <a:p>
            <a:pPr algn="l">
              <a:lnSpc>
                <a:spcPct val="20000"/>
              </a:lnSpc>
              <a:spcBef>
                <a:spcPts val="1800"/>
              </a:spcBef>
              <a:defRPr sz="2000"/>
            </a:pPr>
            <a:r>
              <a:t>genomics</a:t>
            </a:r>
          </a:p>
        </p:txBody>
      </p:sp>
      <p:pic>
        <p:nvPicPr>
          <p:cNvPr id="359" name="droppedImage.tiff" descr="droppedImage.tiff"/>
          <p:cNvPicPr>
            <a:picLocks noChangeAspect="1"/>
          </p:cNvPicPr>
          <p:nvPr/>
        </p:nvPicPr>
        <p:blipFill>
          <a:blip r:embed="rId22">
            <a:extLst/>
          </a:blip>
          <a:stretch>
            <a:fillRect/>
          </a:stretch>
        </p:blipFill>
        <p:spPr>
          <a:xfrm>
            <a:off x="406883" y="7654500"/>
            <a:ext cx="1765301" cy="1270001"/>
          </a:xfrm>
          <a:prstGeom prst="rect">
            <a:avLst/>
          </a:prstGeom>
          <a:ln w="12700">
            <a:miter lim="400000"/>
          </a:ln>
        </p:spPr>
      </p:pic>
      <p:sp>
        <p:nvSpPr>
          <p:cNvPr id="360" name="LastHistory…"/>
          <p:cNvSpPr txBox="1"/>
          <p:nvPr/>
        </p:nvSpPr>
        <p:spPr>
          <a:xfrm>
            <a:off x="2312441" y="7639239"/>
            <a:ext cx="160332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LastHistory</a:t>
            </a:r>
          </a:p>
          <a:p>
            <a:pPr algn="l">
              <a:lnSpc>
                <a:spcPct val="20000"/>
              </a:lnSpc>
              <a:spcBef>
                <a:spcPts val="1800"/>
              </a:spcBef>
              <a:defRPr sz="2000"/>
            </a:pPr>
            <a:r>
              <a:t>music listening</a:t>
            </a:r>
          </a:p>
        </p:txBody>
      </p:sp>
      <p:pic>
        <p:nvPicPr>
          <p:cNvPr id="361" name="image14.png" descr="image14.png"/>
          <p:cNvPicPr>
            <a:picLocks noChangeAspect="1"/>
          </p:cNvPicPr>
          <p:nvPr/>
        </p:nvPicPr>
        <p:blipFill>
          <a:blip r:embed="rId23">
            <a:extLst/>
          </a:blip>
          <a:stretch>
            <a:fillRect/>
          </a:stretch>
        </p:blipFill>
        <p:spPr>
          <a:xfrm>
            <a:off x="14140260" y="3304445"/>
            <a:ext cx="1689101" cy="1270001"/>
          </a:xfrm>
          <a:prstGeom prst="rect">
            <a:avLst/>
          </a:prstGeom>
          <a:ln w="12700">
            <a:miter lim="400000"/>
          </a:ln>
        </p:spPr>
      </p:pic>
      <p:sp>
        <p:nvSpPr>
          <p:cNvPr id="362" name="VisTra…"/>
          <p:cNvSpPr txBox="1"/>
          <p:nvPr/>
        </p:nvSpPr>
        <p:spPr>
          <a:xfrm>
            <a:off x="14147800" y="4610100"/>
            <a:ext cx="17408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20000"/>
              </a:lnSpc>
              <a:spcBef>
                <a:spcPts val="1800"/>
              </a:spcBef>
              <a:defRPr i="1" sz="2000"/>
            </a:pPr>
            <a:r>
              <a:t>VisTra</a:t>
            </a:r>
          </a:p>
          <a:p>
            <a:pPr algn="l">
              <a:lnSpc>
                <a:spcPct val="20000"/>
              </a:lnSpc>
              <a:spcBef>
                <a:spcPts val="1800"/>
              </a:spcBef>
              <a:defRPr sz="2000"/>
            </a:pPr>
            <a:r>
              <a:t>in-car networks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Design Study Methodology: Reflections from the Trenches and the Stacks"/>
          <p:cNvSpPr txBox="1"/>
          <p:nvPr>
            <p:ph type="title"/>
          </p:nvPr>
        </p:nvSpPr>
        <p:spPr>
          <a:prstGeom prst="rect">
            <a:avLst/>
          </a:prstGeom>
        </p:spPr>
        <p:txBody>
          <a:bodyPr/>
          <a:lstStyle/>
          <a:p>
            <a:pPr/>
            <a:r>
              <a:t>Design Study Methodology: </a:t>
            </a:r>
            <a:r>
              <a:rPr sz="3800"/>
              <a:t>Reflections from the Trenches and the Stacks</a:t>
            </a:r>
          </a:p>
        </p:txBody>
      </p:sp>
      <p:sp>
        <p:nvSpPr>
          <p:cNvPr id="367" name="definitions…"/>
          <p:cNvSpPr txBox="1"/>
          <p:nvPr>
            <p:ph type="body" idx="1"/>
          </p:nvPr>
        </p:nvSpPr>
        <p:spPr>
          <a:prstGeom prst="rect">
            <a:avLst/>
          </a:prstGeom>
        </p:spPr>
        <p:txBody>
          <a:bodyPr/>
          <a:lstStyle/>
          <a:p>
            <a:pPr marL="793376" indent="-336176">
              <a:buClr>
                <a:srgbClr val="000000"/>
              </a:buClr>
            </a:pPr>
            <a:r>
              <a:t>definitions</a:t>
            </a:r>
          </a:p>
          <a:p>
            <a:pPr marL="793376" indent="-336176">
              <a:buClr>
                <a:srgbClr val="000000"/>
              </a:buClr>
            </a:pPr>
          </a:p>
          <a:p>
            <a:pPr marL="793376" indent="-336176">
              <a:buClr>
                <a:srgbClr val="000000"/>
              </a:buClr>
            </a:pPr>
          </a:p>
          <a:p>
            <a:pPr marL="793376" indent="-336176">
              <a:buClr>
                <a:srgbClr val="000000"/>
              </a:buClr>
            </a:pPr>
            <a:r>
              <a:t>9-stage framework</a:t>
            </a:r>
          </a:p>
          <a:p>
            <a:pPr marL="793376" indent="-336176">
              <a:buClr>
                <a:srgbClr val="000000"/>
              </a:buClr>
            </a:pPr>
          </a:p>
          <a:p>
            <a:pPr marL="793376" indent="-336176">
              <a:buClr>
                <a:srgbClr val="000000"/>
              </a:buClr>
            </a:pPr>
          </a:p>
          <a:p>
            <a:pPr marL="793376" indent="-336176">
              <a:buClr>
                <a:srgbClr val="000000"/>
              </a:buClr>
            </a:pPr>
            <a:r>
              <a:t>32 pitfalls </a:t>
            </a:r>
            <a:br/>
            <a:r>
              <a:t>and how to avoid them</a:t>
            </a:r>
          </a:p>
        </p:txBody>
      </p:sp>
      <p:grpSp>
        <p:nvGrpSpPr>
          <p:cNvPr id="370" name="Axes_v4.pdf"/>
          <p:cNvGrpSpPr/>
          <p:nvPr/>
        </p:nvGrpSpPr>
        <p:grpSpPr>
          <a:xfrm>
            <a:off x="6451599" y="971001"/>
            <a:ext cx="3265489" cy="2684378"/>
            <a:chOff x="0" y="0"/>
            <a:chExt cx="3265487" cy="2684376"/>
          </a:xfrm>
        </p:grpSpPr>
        <p:pic>
          <p:nvPicPr>
            <p:cNvPr id="369" name="Axes_v4.pdf" descr="Axes_v4.pdf"/>
            <p:cNvPicPr>
              <a:picLocks noChangeAspect="1"/>
            </p:cNvPicPr>
            <p:nvPr/>
          </p:nvPicPr>
          <p:blipFill>
            <a:blip r:embed="rId2">
              <a:extLst/>
            </a:blip>
            <a:srcRect l="0" t="0" r="0" b="0"/>
            <a:stretch>
              <a:fillRect/>
            </a:stretch>
          </p:blipFill>
          <p:spPr>
            <a:xfrm>
              <a:off x="215900" y="139700"/>
              <a:ext cx="2833688" cy="2040679"/>
            </a:xfrm>
            <a:prstGeom prst="rect">
              <a:avLst/>
            </a:prstGeom>
            <a:ln>
              <a:noFill/>
            </a:ln>
            <a:effectLst/>
          </p:spPr>
        </p:pic>
        <p:pic>
          <p:nvPicPr>
            <p:cNvPr id="368" name="Axes_v4.pdf" descr="Axes_v4.pdf"/>
            <p:cNvPicPr>
              <a:picLocks noChangeAspect="0"/>
            </p:cNvPicPr>
            <p:nvPr/>
          </p:nvPicPr>
          <p:blipFill>
            <a:blip r:embed="rId3">
              <a:extLst/>
            </a:blip>
            <a:stretch>
              <a:fillRect/>
            </a:stretch>
          </p:blipFill>
          <p:spPr>
            <a:xfrm>
              <a:off x="0" y="-1"/>
              <a:ext cx="3265488" cy="2684378"/>
            </a:xfrm>
            <a:prstGeom prst="rect">
              <a:avLst/>
            </a:prstGeom>
            <a:effectLst/>
          </p:spPr>
        </p:pic>
      </p:grpSp>
      <p:grpSp>
        <p:nvGrpSpPr>
          <p:cNvPr id="373" name="frameworkA.pdf"/>
          <p:cNvGrpSpPr/>
          <p:nvPr/>
        </p:nvGrpSpPr>
        <p:grpSpPr>
          <a:xfrm>
            <a:off x="6455362" y="3579324"/>
            <a:ext cx="5325535" cy="2458048"/>
            <a:chOff x="0" y="0"/>
            <a:chExt cx="5325533" cy="2458047"/>
          </a:xfrm>
        </p:grpSpPr>
        <p:pic>
          <p:nvPicPr>
            <p:cNvPr id="372" name="frameworkA.pdf" descr="frameworkA.pdf"/>
            <p:cNvPicPr>
              <a:picLocks noChangeAspect="1"/>
            </p:cNvPicPr>
            <p:nvPr/>
          </p:nvPicPr>
          <p:blipFill>
            <a:blip r:embed="rId4">
              <a:extLst/>
            </a:blip>
            <a:srcRect l="0" t="0" r="0" b="0"/>
            <a:stretch>
              <a:fillRect/>
            </a:stretch>
          </p:blipFill>
          <p:spPr>
            <a:xfrm>
              <a:off x="215900" y="139700"/>
              <a:ext cx="4893734" cy="1798805"/>
            </a:xfrm>
            <a:prstGeom prst="rect">
              <a:avLst/>
            </a:prstGeom>
            <a:ln>
              <a:noFill/>
            </a:ln>
            <a:effectLst/>
          </p:spPr>
        </p:pic>
        <p:pic>
          <p:nvPicPr>
            <p:cNvPr id="371" name="frameworkA.pdf" descr="frameworkA.pdf"/>
            <p:cNvPicPr>
              <a:picLocks noChangeAspect="0"/>
            </p:cNvPicPr>
            <p:nvPr/>
          </p:nvPicPr>
          <p:blipFill>
            <a:blip r:embed="rId5">
              <a:extLst/>
            </a:blip>
            <a:stretch>
              <a:fillRect/>
            </a:stretch>
          </p:blipFill>
          <p:spPr>
            <a:xfrm>
              <a:off x="0" y="-1"/>
              <a:ext cx="5325534" cy="2458049"/>
            </a:xfrm>
            <a:prstGeom prst="rect">
              <a:avLst/>
            </a:prstGeom>
            <a:effectLst/>
          </p:spPr>
        </p:pic>
      </p:grpSp>
      <p:sp>
        <p:nvSpPr>
          <p:cNvPr id="3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77" name="dsm-table.pdf"/>
          <p:cNvGrpSpPr/>
          <p:nvPr/>
        </p:nvGrpSpPr>
        <p:grpSpPr>
          <a:xfrm>
            <a:off x="6451600" y="5986654"/>
            <a:ext cx="5566872" cy="2319146"/>
            <a:chOff x="0" y="0"/>
            <a:chExt cx="5566871" cy="2319145"/>
          </a:xfrm>
        </p:grpSpPr>
        <p:pic>
          <p:nvPicPr>
            <p:cNvPr id="376" name="dsm-table.pdf" descr="dsm-table.pdf"/>
            <p:cNvPicPr>
              <a:picLocks noChangeAspect="1"/>
            </p:cNvPicPr>
            <p:nvPr/>
          </p:nvPicPr>
          <p:blipFill>
            <a:blip r:embed="rId6">
              <a:extLst/>
            </a:blip>
            <a:stretch>
              <a:fillRect/>
            </a:stretch>
          </p:blipFill>
          <p:spPr>
            <a:xfrm>
              <a:off x="215900" y="139700"/>
              <a:ext cx="5135072" cy="1760346"/>
            </a:xfrm>
            <a:prstGeom prst="rect">
              <a:avLst/>
            </a:prstGeom>
            <a:ln>
              <a:noFill/>
            </a:ln>
            <a:effectLst/>
          </p:spPr>
        </p:pic>
        <p:pic>
          <p:nvPicPr>
            <p:cNvPr id="375" name="dsm-table.pdf" descr="dsm-table.pdf"/>
            <p:cNvPicPr>
              <a:picLocks noChangeAspect="0"/>
            </p:cNvPicPr>
            <p:nvPr/>
          </p:nvPicPr>
          <p:blipFill>
            <a:blip r:embed="rId7">
              <a:extLst/>
            </a:blip>
            <a:stretch>
              <a:fillRect/>
            </a:stretch>
          </p:blipFill>
          <p:spPr>
            <a:xfrm>
              <a:off x="0" y="0"/>
              <a:ext cx="5566872" cy="2319146"/>
            </a:xfrm>
            <a:prstGeom prst="rect">
              <a:avLst/>
            </a:prstGeom>
            <a:effectLst/>
          </p:spPr>
        </p:pic>
      </p:grpSp>
      <p:sp>
        <p:nvSpPr>
          <p:cNvPr id="378" name="[Sedlmair, Meyer, Munzner.  IEEE Trans. Visualization and Computer Graphics  18(12): 2431-2440, 2012  (Proc. InfoVis 2012).]"/>
          <p:cNvSpPr txBox="1"/>
          <p:nvPr/>
        </p:nvSpPr>
        <p:spPr>
          <a:xfrm>
            <a:off x="901546" y="7061038"/>
            <a:ext cx="4774128" cy="190516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R="419100" algn="l" defTabSz="419100">
              <a:spcBef>
                <a:spcPts val="600"/>
              </a:spcBef>
              <a:defRPr i="1" sz="2600"/>
            </a:pPr>
            <a:r>
              <a:rPr i="0"/>
              <a:t>[</a:t>
            </a:r>
            <a:r>
              <a:t>Sedlmair, Meyer, Munzner. </a:t>
            </a:r>
            <a:br/>
            <a:r>
              <a:t>IEEE Trans. Visualization and Computer Graphics </a:t>
            </a:r>
            <a:br/>
            <a:r>
              <a:t>18(12): 2431-2440, 2012 </a:t>
            </a:r>
            <a:br/>
            <a:r>
              <a:t>(Proc. InfoVis 2012).]</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fig2.1.pdf" descr="fig2.1.pdf"/>
          <p:cNvPicPr>
            <a:picLocks noChangeAspect="1"/>
          </p:cNvPicPr>
          <p:nvPr/>
        </p:nvPicPr>
        <p:blipFill>
          <a:blip r:embed="rId2">
            <a:extLst/>
          </a:blip>
          <a:srcRect l="0" t="0" r="0" b="15795"/>
          <a:stretch>
            <a:fillRect/>
          </a:stretch>
        </p:blipFill>
        <p:spPr>
          <a:xfrm>
            <a:off x="3781476" y="9107"/>
            <a:ext cx="9005103" cy="9045993"/>
          </a:xfrm>
          <a:prstGeom prst="rect">
            <a:avLst/>
          </a:prstGeom>
          <a:ln w="12700">
            <a:miter lim="400000"/>
          </a:ln>
        </p:spPr>
      </p:pic>
      <p:sp>
        <p:nvSpPr>
          <p:cNvPr id="3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2" name="fig2.1.pdf" descr="fig2.1.pdf"/>
          <p:cNvPicPr>
            <a:picLocks noChangeAspect="1"/>
          </p:cNvPicPr>
          <p:nvPr/>
        </p:nvPicPr>
        <p:blipFill>
          <a:blip r:embed="rId3">
            <a:extLst/>
          </a:blip>
          <a:srcRect l="79577" t="85878" r="0" b="0"/>
          <a:stretch>
            <a:fillRect/>
          </a:stretch>
        </p:blipFill>
        <p:spPr>
          <a:xfrm>
            <a:off x="-241300" y="643004"/>
            <a:ext cx="4164441" cy="3461887"/>
          </a:xfrm>
          <a:prstGeom prst="rect">
            <a:avLst/>
          </a:prstGeom>
          <a:ln w="12700">
            <a:miter lim="400000"/>
          </a:ln>
        </p:spPr>
      </p:pic>
      <p:pic>
        <p:nvPicPr>
          <p:cNvPr id="383" name="fig2.1.pdf" descr="fig2.1.pdf"/>
          <p:cNvPicPr>
            <a:picLocks noChangeAspect="1"/>
          </p:cNvPicPr>
          <p:nvPr/>
        </p:nvPicPr>
        <p:blipFill>
          <a:blip r:embed="rId3">
            <a:extLst/>
          </a:blip>
          <a:srcRect l="0" t="87319" r="51604" b="0"/>
          <a:stretch>
            <a:fillRect/>
          </a:stretch>
        </p:blipFill>
        <p:spPr>
          <a:xfrm>
            <a:off x="7468869" y="7785100"/>
            <a:ext cx="4043886" cy="1273872"/>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Three major datatypes"/>
          <p:cNvSpPr txBox="1"/>
          <p:nvPr>
            <p:ph type="title"/>
          </p:nvPr>
        </p:nvSpPr>
        <p:spPr>
          <a:xfrm>
            <a:off x="203200" y="0"/>
            <a:ext cx="15849600" cy="1054100"/>
          </a:xfrm>
          <a:prstGeom prst="rect">
            <a:avLst/>
          </a:prstGeom>
        </p:spPr>
        <p:txBody>
          <a:bodyPr/>
          <a:lstStyle/>
          <a:p>
            <a:pPr/>
            <a:r>
              <a:t>Three major datatypes</a:t>
            </a:r>
          </a:p>
        </p:txBody>
      </p:sp>
      <p:sp>
        <p:nvSpPr>
          <p:cNvPr id="3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7"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Three major datatypes"/>
          <p:cNvSpPr txBox="1"/>
          <p:nvPr>
            <p:ph type="title"/>
          </p:nvPr>
        </p:nvSpPr>
        <p:spPr>
          <a:xfrm>
            <a:off x="203200" y="0"/>
            <a:ext cx="15849600" cy="1054100"/>
          </a:xfrm>
          <a:prstGeom prst="rect">
            <a:avLst/>
          </a:prstGeom>
        </p:spPr>
        <p:txBody>
          <a:bodyPr/>
          <a:lstStyle/>
          <a:p>
            <a:pPr/>
            <a:r>
              <a:t>Three major datatypes</a:t>
            </a:r>
          </a:p>
        </p:txBody>
      </p:sp>
      <p:sp>
        <p:nvSpPr>
          <p:cNvPr id="3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1" name="fig2.1c_alt.pdf" descr="fig2.1c_alt.pdf"/>
          <p:cNvPicPr>
            <a:picLocks noChangeAspect="1"/>
          </p:cNvPicPr>
          <p:nvPr/>
        </p:nvPicPr>
        <p:blipFill>
          <a:blip r:embed="rId2">
            <a:extLst/>
          </a:blip>
          <a:srcRect l="0" t="0" r="71613" b="38741"/>
          <a:stretch>
            <a:fillRect/>
          </a:stretch>
        </p:blipFill>
        <p:spPr>
          <a:xfrm>
            <a:off x="215900" y="1331479"/>
            <a:ext cx="4445000" cy="4142221"/>
          </a:xfrm>
          <a:prstGeom prst="rect">
            <a:avLst/>
          </a:prstGeom>
          <a:ln w="12700">
            <a:miter lim="400000"/>
          </a:ln>
        </p:spPr>
      </p:pic>
      <p:sp>
        <p:nvSpPr>
          <p:cNvPr id="392"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393" name="Rectangle"/>
          <p:cNvSpPr/>
          <p:nvPr/>
        </p:nvSpPr>
        <p:spPr>
          <a:xfrm>
            <a:off x="685800" y="1968500"/>
            <a:ext cx="3962400" cy="4419600"/>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Three major datatypes"/>
          <p:cNvSpPr txBox="1"/>
          <p:nvPr>
            <p:ph type="title"/>
          </p:nvPr>
        </p:nvSpPr>
        <p:spPr>
          <a:xfrm>
            <a:off x="203200" y="0"/>
            <a:ext cx="15849600" cy="1054100"/>
          </a:xfrm>
          <a:prstGeom prst="rect">
            <a:avLst/>
          </a:prstGeom>
        </p:spPr>
        <p:txBody>
          <a:bodyPr/>
          <a:lstStyle/>
          <a:p>
            <a:pPr/>
            <a:r>
              <a:t>Three major datatypes</a:t>
            </a:r>
          </a:p>
        </p:txBody>
      </p:sp>
      <p:sp>
        <p:nvSpPr>
          <p:cNvPr id="3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7" name="fig2.1c_alt.pdf" descr="fig2.1c_alt.pdf"/>
          <p:cNvPicPr>
            <a:picLocks noChangeAspect="1"/>
          </p:cNvPicPr>
          <p:nvPr/>
        </p:nvPicPr>
        <p:blipFill>
          <a:blip r:embed="rId2">
            <a:extLst/>
          </a:blip>
          <a:srcRect l="0" t="0" r="71613" b="38741"/>
          <a:stretch>
            <a:fillRect/>
          </a:stretch>
        </p:blipFill>
        <p:spPr>
          <a:xfrm>
            <a:off x="215900" y="1331479"/>
            <a:ext cx="4445000" cy="4142221"/>
          </a:xfrm>
          <a:prstGeom prst="rect">
            <a:avLst/>
          </a:prstGeom>
          <a:ln w="12700">
            <a:miter lim="400000"/>
          </a:ln>
        </p:spPr>
      </p:pic>
      <p:pic>
        <p:nvPicPr>
          <p:cNvPr id="398" name="fig2.1c_alt.pdf" descr="fig2.1c_alt.pdf"/>
          <p:cNvPicPr>
            <a:picLocks noChangeAspect="1"/>
          </p:cNvPicPr>
          <p:nvPr/>
        </p:nvPicPr>
        <p:blipFill>
          <a:blip r:embed="rId2">
            <a:extLst/>
          </a:blip>
          <a:srcRect l="28142" t="0" r="49148" b="38929"/>
          <a:stretch>
            <a:fillRect/>
          </a:stretch>
        </p:blipFill>
        <p:spPr>
          <a:xfrm>
            <a:off x="4546600" y="1331479"/>
            <a:ext cx="3556000" cy="4129521"/>
          </a:xfrm>
          <a:prstGeom prst="rect">
            <a:avLst/>
          </a:prstGeom>
          <a:ln w="12700">
            <a:miter lim="400000"/>
          </a:ln>
        </p:spPr>
      </p:pic>
      <p:sp>
        <p:nvSpPr>
          <p:cNvPr id="399"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400" name="Rectangle"/>
          <p:cNvSpPr/>
          <p:nvPr/>
        </p:nvSpPr>
        <p:spPr>
          <a:xfrm>
            <a:off x="685800" y="1968500"/>
            <a:ext cx="3962400" cy="4419600"/>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401" name="Rectangle"/>
          <p:cNvSpPr/>
          <p:nvPr/>
        </p:nvSpPr>
        <p:spPr>
          <a:xfrm>
            <a:off x="4813300" y="1968500"/>
            <a:ext cx="3276600" cy="4419600"/>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Three major datatypes"/>
          <p:cNvSpPr txBox="1"/>
          <p:nvPr>
            <p:ph type="title"/>
          </p:nvPr>
        </p:nvSpPr>
        <p:spPr>
          <a:xfrm>
            <a:off x="203200" y="0"/>
            <a:ext cx="15849600" cy="1054100"/>
          </a:xfrm>
          <a:prstGeom prst="rect">
            <a:avLst/>
          </a:prstGeom>
        </p:spPr>
        <p:txBody>
          <a:bodyPr/>
          <a:lstStyle/>
          <a:p>
            <a:pPr/>
            <a:r>
              <a:t>Three major datatypes</a:t>
            </a:r>
          </a:p>
        </p:txBody>
      </p:sp>
      <p:sp>
        <p:nvSpPr>
          <p:cNvPr id="4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5" name="fig2.1c_alt.pdf" descr="fig2.1c_alt.pdf"/>
          <p:cNvPicPr>
            <a:picLocks noChangeAspect="1"/>
          </p:cNvPicPr>
          <p:nvPr/>
        </p:nvPicPr>
        <p:blipFill>
          <a:blip r:embed="rId2">
            <a:extLst/>
          </a:blip>
          <a:srcRect l="0" t="0" r="71613" b="38741"/>
          <a:stretch>
            <a:fillRect/>
          </a:stretch>
        </p:blipFill>
        <p:spPr>
          <a:xfrm>
            <a:off x="215900" y="1331479"/>
            <a:ext cx="4445000" cy="4142221"/>
          </a:xfrm>
          <a:prstGeom prst="rect">
            <a:avLst/>
          </a:prstGeom>
          <a:ln w="12700">
            <a:miter lim="400000"/>
          </a:ln>
        </p:spPr>
      </p:pic>
      <p:pic>
        <p:nvPicPr>
          <p:cNvPr id="406" name="fig2.1c_alt.pdf" descr="fig2.1c_alt.pdf"/>
          <p:cNvPicPr>
            <a:picLocks noChangeAspect="1"/>
          </p:cNvPicPr>
          <p:nvPr/>
        </p:nvPicPr>
        <p:blipFill>
          <a:blip r:embed="rId2">
            <a:extLst/>
          </a:blip>
          <a:srcRect l="28142" t="0" r="49148" b="38929"/>
          <a:stretch>
            <a:fillRect/>
          </a:stretch>
        </p:blipFill>
        <p:spPr>
          <a:xfrm>
            <a:off x="4546600" y="1331479"/>
            <a:ext cx="3556000" cy="4129521"/>
          </a:xfrm>
          <a:prstGeom prst="rect">
            <a:avLst/>
          </a:prstGeom>
          <a:ln w="12700">
            <a:miter lim="400000"/>
          </a:ln>
        </p:spPr>
      </p:pic>
      <p:sp>
        <p:nvSpPr>
          <p:cNvPr id="407"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414" name="Group"/>
          <p:cNvGrpSpPr/>
          <p:nvPr/>
        </p:nvGrpSpPr>
        <p:grpSpPr>
          <a:xfrm>
            <a:off x="8255000" y="1968500"/>
            <a:ext cx="7823200" cy="4711700"/>
            <a:chOff x="0" y="0"/>
            <a:chExt cx="7823200" cy="4711700"/>
          </a:xfrm>
        </p:grpSpPr>
        <p:grpSp>
          <p:nvGrpSpPr>
            <p:cNvPr id="410" name="Group"/>
            <p:cNvGrpSpPr/>
            <p:nvPr/>
          </p:nvGrpSpPr>
          <p:grpSpPr>
            <a:xfrm>
              <a:off x="0" y="0"/>
              <a:ext cx="7823200" cy="4711700"/>
              <a:chOff x="0" y="0"/>
              <a:chExt cx="7823200" cy="4711700"/>
            </a:xfrm>
          </p:grpSpPr>
          <p:pic>
            <p:nvPicPr>
              <p:cNvPr id="408" name="fig2.1c_alt.pdf" descr="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409" name="Rectangle"/>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413" name="Group"/>
            <p:cNvGrpSpPr/>
            <p:nvPr/>
          </p:nvGrpSpPr>
          <p:grpSpPr>
            <a:xfrm>
              <a:off x="50800" y="50800"/>
              <a:ext cx="1876153" cy="546100"/>
              <a:chOff x="0" y="0"/>
              <a:chExt cx="1876152" cy="546100"/>
            </a:xfrm>
          </p:grpSpPr>
          <p:sp>
            <p:nvSpPr>
              <p:cNvPr id="411" name="Spatial"/>
              <p:cNvSpPr txBox="1"/>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412"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sp>
        <p:nvSpPr>
          <p:cNvPr id="415" name="Rectangle"/>
          <p:cNvSpPr/>
          <p:nvPr/>
        </p:nvSpPr>
        <p:spPr>
          <a:xfrm>
            <a:off x="685800" y="1968500"/>
            <a:ext cx="3962400" cy="4419600"/>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416" name="Rectangle"/>
          <p:cNvSpPr/>
          <p:nvPr/>
        </p:nvSpPr>
        <p:spPr>
          <a:xfrm>
            <a:off x="4813300" y="1968500"/>
            <a:ext cx="3276600" cy="4419600"/>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Three major datatypes"/>
          <p:cNvSpPr txBox="1"/>
          <p:nvPr>
            <p:ph type="title"/>
          </p:nvPr>
        </p:nvSpPr>
        <p:spPr>
          <a:xfrm>
            <a:off x="203200" y="0"/>
            <a:ext cx="15849600" cy="1054100"/>
          </a:xfrm>
          <a:prstGeom prst="rect">
            <a:avLst/>
          </a:prstGeom>
        </p:spPr>
        <p:txBody>
          <a:bodyPr/>
          <a:lstStyle/>
          <a:p>
            <a:pPr/>
            <a:r>
              <a:t>Three major datatypes</a:t>
            </a:r>
          </a:p>
        </p:txBody>
      </p:sp>
      <p:sp>
        <p:nvSpPr>
          <p:cNvPr id="4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0" name="fig2.1c_alt.pdf" descr="fig2.1c_alt.pdf"/>
          <p:cNvPicPr>
            <a:picLocks noChangeAspect="1"/>
          </p:cNvPicPr>
          <p:nvPr/>
        </p:nvPicPr>
        <p:blipFill>
          <a:blip r:embed="rId2">
            <a:extLst/>
          </a:blip>
          <a:srcRect l="0" t="0" r="71613" b="38741"/>
          <a:stretch>
            <a:fillRect/>
          </a:stretch>
        </p:blipFill>
        <p:spPr>
          <a:xfrm>
            <a:off x="215900" y="1331479"/>
            <a:ext cx="4445000" cy="4142221"/>
          </a:xfrm>
          <a:prstGeom prst="rect">
            <a:avLst/>
          </a:prstGeom>
          <a:ln w="12700">
            <a:miter lim="400000"/>
          </a:ln>
        </p:spPr>
      </p:pic>
      <p:pic>
        <p:nvPicPr>
          <p:cNvPr id="421" name="fig2.1c_alt.pdf" descr="fig2.1c_alt.pdf"/>
          <p:cNvPicPr>
            <a:picLocks noChangeAspect="1"/>
          </p:cNvPicPr>
          <p:nvPr/>
        </p:nvPicPr>
        <p:blipFill>
          <a:blip r:embed="rId2">
            <a:extLst/>
          </a:blip>
          <a:srcRect l="28142" t="0" r="49148" b="38929"/>
          <a:stretch>
            <a:fillRect/>
          </a:stretch>
        </p:blipFill>
        <p:spPr>
          <a:xfrm>
            <a:off x="4546600" y="1331479"/>
            <a:ext cx="3556000" cy="4129521"/>
          </a:xfrm>
          <a:prstGeom prst="rect">
            <a:avLst/>
          </a:prstGeom>
          <a:ln w="12700">
            <a:miter lim="400000"/>
          </a:ln>
        </p:spPr>
      </p:pic>
      <p:sp>
        <p:nvSpPr>
          <p:cNvPr id="422"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429" name="Group"/>
          <p:cNvGrpSpPr/>
          <p:nvPr/>
        </p:nvGrpSpPr>
        <p:grpSpPr>
          <a:xfrm>
            <a:off x="8255000" y="1968500"/>
            <a:ext cx="7823200" cy="4711700"/>
            <a:chOff x="0" y="0"/>
            <a:chExt cx="7823200" cy="4711700"/>
          </a:xfrm>
        </p:grpSpPr>
        <p:grpSp>
          <p:nvGrpSpPr>
            <p:cNvPr id="425" name="Group"/>
            <p:cNvGrpSpPr/>
            <p:nvPr/>
          </p:nvGrpSpPr>
          <p:grpSpPr>
            <a:xfrm>
              <a:off x="0" y="0"/>
              <a:ext cx="7823200" cy="4711700"/>
              <a:chOff x="0" y="0"/>
              <a:chExt cx="7823200" cy="4711700"/>
            </a:xfrm>
          </p:grpSpPr>
          <p:pic>
            <p:nvPicPr>
              <p:cNvPr id="423" name="fig2.1c_alt.pdf" descr="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424" name="Rectangle"/>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428" name="Group"/>
            <p:cNvGrpSpPr/>
            <p:nvPr/>
          </p:nvGrpSpPr>
          <p:grpSpPr>
            <a:xfrm>
              <a:off x="50800" y="50800"/>
              <a:ext cx="1876153" cy="546100"/>
              <a:chOff x="0" y="0"/>
              <a:chExt cx="1876152" cy="546100"/>
            </a:xfrm>
          </p:grpSpPr>
          <p:sp>
            <p:nvSpPr>
              <p:cNvPr id="426" name="Spatial"/>
              <p:cNvSpPr txBox="1"/>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427"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sp>
        <p:nvSpPr>
          <p:cNvPr id="430" name="Rectangle"/>
          <p:cNvSpPr/>
          <p:nvPr/>
        </p:nvSpPr>
        <p:spPr>
          <a:xfrm>
            <a:off x="685800" y="1968500"/>
            <a:ext cx="3962400" cy="4419600"/>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431" name="Rectangle"/>
          <p:cNvSpPr/>
          <p:nvPr/>
        </p:nvSpPr>
        <p:spPr>
          <a:xfrm>
            <a:off x="4813300" y="1968500"/>
            <a:ext cx="3276600" cy="4419600"/>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432" name="visualization vs computer graphics…"/>
          <p:cNvSpPr txBox="1"/>
          <p:nvPr>
            <p:ph type="body" sz="quarter" idx="1"/>
          </p:nvPr>
        </p:nvSpPr>
        <p:spPr>
          <a:xfrm>
            <a:off x="750796" y="6829183"/>
            <a:ext cx="7700063" cy="1384259"/>
          </a:xfrm>
          <a:prstGeom prst="rect">
            <a:avLst/>
          </a:prstGeom>
        </p:spPr>
        <p:txBody>
          <a:bodyPr numCol="1" spcCol="38100"/>
          <a:lstStyle>
            <a:lvl2pPr marL="700087" indent="-242887"/>
          </a:lstStyle>
          <a:p>
            <a:pPr/>
            <a:r>
              <a:t>visualization vs computer graphics</a:t>
            </a:r>
          </a:p>
          <a:p>
            <a:pPr lvl="1"/>
            <a:r>
              <a:t>geometry is design decision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Defining visualization (vis)"/>
          <p:cNvSpPr txBox="1"/>
          <p:nvPr>
            <p:ph type="title"/>
          </p:nvPr>
        </p:nvSpPr>
        <p:spPr>
          <a:prstGeom prst="rect">
            <a:avLst/>
          </a:prstGeom>
        </p:spPr>
        <p:txBody>
          <a:bodyPr/>
          <a:lstStyle/>
          <a:p>
            <a:pPr/>
            <a:r>
              <a:t>Defining visualization (vis)</a:t>
            </a:r>
          </a:p>
        </p:txBody>
      </p:sp>
      <p:sp>
        <p:nvSpPr>
          <p:cNvPr id="1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5" name="Attribute types"/>
          <p:cNvSpPr txBox="1"/>
          <p:nvPr>
            <p:ph type="title"/>
          </p:nvPr>
        </p:nvSpPr>
        <p:spPr>
          <a:xfrm>
            <a:off x="203200" y="0"/>
            <a:ext cx="15849600" cy="1054100"/>
          </a:xfrm>
          <a:prstGeom prst="rect">
            <a:avLst/>
          </a:prstGeom>
        </p:spPr>
        <p:txBody>
          <a:bodyPr/>
          <a:lstStyle/>
          <a:p>
            <a:pPr/>
            <a:r>
              <a:t>Attribute</a:t>
            </a:r>
            <a:r>
              <a:t> types</a:t>
            </a:r>
          </a:p>
        </p:txBody>
      </p:sp>
      <p:pic>
        <p:nvPicPr>
          <p:cNvPr id="436" name="fig2.4.pdf" descr="fig2.4.pdf"/>
          <p:cNvPicPr>
            <a:picLocks noChangeAspect="1"/>
          </p:cNvPicPr>
          <p:nvPr/>
        </p:nvPicPr>
        <p:blipFill>
          <a:blip r:embed="rId2">
            <a:extLst/>
          </a:blip>
          <a:srcRect l="3289" t="16233" r="1906" b="1623"/>
          <a:stretch>
            <a:fillRect/>
          </a:stretch>
        </p:blipFill>
        <p:spPr>
          <a:xfrm>
            <a:off x="190500" y="1371600"/>
            <a:ext cx="13019407" cy="713740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9" name="Image" descr="Image"/>
          <p:cNvPicPr>
            <a:picLocks noChangeAspect="1"/>
          </p:cNvPicPr>
          <p:nvPr/>
        </p:nvPicPr>
        <p:blipFill>
          <a:blip r:embed="rId2">
            <a:extLst/>
          </a:blip>
          <a:stretch>
            <a:fillRect/>
          </a:stretch>
        </p:blipFill>
        <p:spPr>
          <a:xfrm>
            <a:off x="405559" y="893719"/>
            <a:ext cx="3303681" cy="3267162"/>
          </a:xfrm>
          <a:prstGeom prst="rect">
            <a:avLst/>
          </a:prstGeom>
          <a:ln w="12700">
            <a:miter lim="400000"/>
          </a:ln>
        </p:spPr>
      </p:pic>
      <p:pic>
        <p:nvPicPr>
          <p:cNvPr id="440" name="fig3.1.pdf" descr="fig3.1.pdf"/>
          <p:cNvPicPr>
            <a:picLocks noChangeAspect="1"/>
          </p:cNvPicPr>
          <p:nvPr/>
        </p:nvPicPr>
        <p:blipFill>
          <a:blip r:embed="rId3">
            <a:extLst/>
          </a:blip>
          <a:stretch>
            <a:fillRect/>
          </a:stretch>
        </p:blipFill>
        <p:spPr>
          <a:xfrm>
            <a:off x="4178300" y="-102520"/>
            <a:ext cx="11480800" cy="9290386"/>
          </a:xfrm>
          <a:prstGeom prst="rect">
            <a:avLst/>
          </a:prstGeom>
          <a:ln w="12700">
            <a:miter lim="400000"/>
          </a:ln>
        </p:spPr>
      </p:pic>
      <p:sp>
        <p:nvSpPr>
          <p:cNvPr id="441" name="Rectangle"/>
          <p:cNvSpPr/>
          <p:nvPr/>
        </p:nvSpPr>
        <p:spPr>
          <a:xfrm>
            <a:off x="13131800" y="6985000"/>
            <a:ext cx="2509243" cy="2209404"/>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4" name="{action, target} pairs…"/>
          <p:cNvSpPr txBox="1"/>
          <p:nvPr>
            <p:ph type="body" sz="quarter" idx="1"/>
          </p:nvPr>
        </p:nvSpPr>
        <p:spPr>
          <a:xfrm>
            <a:off x="228600" y="5067300"/>
            <a:ext cx="4406900" cy="2971800"/>
          </a:xfrm>
          <a:prstGeom prst="rect">
            <a:avLst/>
          </a:prstGeom>
        </p:spPr>
        <p:txBody>
          <a:bodyPr/>
          <a:lstStyle/>
          <a:p>
            <a:pPr marL="717736" indent="-260536">
              <a:defRPr sz="3100"/>
            </a:pPr>
            <a:r>
              <a:t>{action, target} pairs</a:t>
            </a:r>
          </a:p>
          <a:p>
            <a:pPr lvl="1" marL="1104900" indent="-190500">
              <a:defRPr sz="2500"/>
            </a:pPr>
            <a:r>
              <a:rPr i="1"/>
              <a:t>discover distribution</a:t>
            </a:r>
          </a:p>
          <a:p>
            <a:pPr lvl="1" marL="1104900" indent="-190500">
              <a:defRPr sz="2500"/>
            </a:pPr>
            <a:r>
              <a:rPr i="1"/>
              <a:t>compare trends</a:t>
            </a:r>
          </a:p>
          <a:p>
            <a:pPr lvl="1" marL="1104900" indent="-190500">
              <a:defRPr sz="2500"/>
            </a:pPr>
            <a:r>
              <a:t>l</a:t>
            </a:r>
            <a:r>
              <a:rPr i="1"/>
              <a:t>ocate outliers</a:t>
            </a:r>
          </a:p>
          <a:p>
            <a:pPr lvl="1" marL="1104900" indent="-190500">
              <a:defRPr sz="2500"/>
            </a:pPr>
            <a:r>
              <a:rPr i="1"/>
              <a:t>browse topology</a:t>
            </a:r>
          </a:p>
        </p:txBody>
      </p:sp>
      <p:pic>
        <p:nvPicPr>
          <p:cNvPr id="445" name="Image" descr="Image"/>
          <p:cNvPicPr>
            <a:picLocks noChangeAspect="1"/>
          </p:cNvPicPr>
          <p:nvPr/>
        </p:nvPicPr>
        <p:blipFill>
          <a:blip r:embed="rId2">
            <a:extLst/>
          </a:blip>
          <a:stretch>
            <a:fillRect/>
          </a:stretch>
        </p:blipFill>
        <p:spPr>
          <a:xfrm>
            <a:off x="405559" y="893719"/>
            <a:ext cx="3303681" cy="3267162"/>
          </a:xfrm>
          <a:prstGeom prst="rect">
            <a:avLst/>
          </a:prstGeom>
          <a:ln w="12700">
            <a:miter lim="400000"/>
          </a:ln>
        </p:spPr>
      </p:pic>
      <p:pic>
        <p:nvPicPr>
          <p:cNvPr id="446" name="fig3.1.pdf" descr="fig3.1.pdf"/>
          <p:cNvPicPr>
            <a:picLocks noChangeAspect="1"/>
          </p:cNvPicPr>
          <p:nvPr/>
        </p:nvPicPr>
        <p:blipFill>
          <a:blip r:embed="rId3">
            <a:extLst/>
          </a:blip>
          <a:stretch>
            <a:fillRect/>
          </a:stretch>
        </p:blipFill>
        <p:spPr>
          <a:xfrm>
            <a:off x="4178300" y="-102520"/>
            <a:ext cx="11480800" cy="9290386"/>
          </a:xfrm>
          <a:prstGeom prst="rect">
            <a:avLst/>
          </a:prstGeom>
          <a:ln w="12700">
            <a:miter lim="400000"/>
          </a:ln>
        </p:spPr>
      </p:pic>
      <p:sp>
        <p:nvSpPr>
          <p:cNvPr id="447" name="Rectangle"/>
          <p:cNvSpPr/>
          <p:nvPr/>
        </p:nvSpPr>
        <p:spPr>
          <a:xfrm>
            <a:off x="13131800" y="6985000"/>
            <a:ext cx="2509243" cy="2209404"/>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0" name="Actions: Analyze, Query"/>
          <p:cNvSpPr txBox="1"/>
          <p:nvPr>
            <p:ph type="title"/>
          </p:nvPr>
        </p:nvSpPr>
        <p:spPr>
          <a:prstGeom prst="rect">
            <a:avLst/>
          </a:prstGeom>
        </p:spPr>
        <p:txBody>
          <a:bodyPr/>
          <a:lstStyle/>
          <a:p>
            <a:pPr/>
            <a:r>
              <a:t>Actions: Analyze, Query</a:t>
            </a:r>
          </a:p>
        </p:txBody>
      </p:sp>
      <p:sp>
        <p:nvSpPr>
          <p:cNvPr id="451" name="analyze…"/>
          <p:cNvSpPr txBox="1"/>
          <p:nvPr>
            <p:ph type="body" sz="half" idx="1"/>
          </p:nvPr>
        </p:nvSpPr>
        <p:spPr>
          <a:xfrm>
            <a:off x="419100" y="1104900"/>
            <a:ext cx="5629152" cy="8383433"/>
          </a:xfrm>
          <a:prstGeom prst="rect">
            <a:avLst/>
          </a:prstGeom>
        </p:spPr>
        <p:txBody>
          <a:bodyPr/>
          <a:lstStyle/>
          <a:p>
            <a:pPr/>
            <a:r>
              <a:t>analyze</a:t>
            </a:r>
          </a:p>
          <a:p>
            <a:pPr lvl="1"/>
            <a:r>
              <a:t>consume</a:t>
            </a:r>
          </a:p>
          <a:p>
            <a:pPr lvl="2"/>
            <a:r>
              <a:t>discover vs present</a:t>
            </a:r>
          </a:p>
          <a:p>
            <a:pPr lvl="3"/>
            <a:r>
              <a:t>aka explore vs explain</a:t>
            </a:r>
          </a:p>
          <a:p>
            <a:pPr lvl="2"/>
            <a:r>
              <a:t>enjoy</a:t>
            </a:r>
          </a:p>
          <a:p>
            <a:pPr lvl="3"/>
            <a:r>
              <a:t>aka casual, social </a:t>
            </a:r>
          </a:p>
          <a:p>
            <a:pPr lvl="1"/>
            <a:r>
              <a:t>produce</a:t>
            </a:r>
          </a:p>
          <a:p>
            <a:pPr lvl="2"/>
            <a:r>
              <a:t>annotate, record, derive</a:t>
            </a:r>
          </a:p>
          <a:p>
            <a:pPr/>
            <a:r>
              <a:t>query</a:t>
            </a:r>
          </a:p>
          <a:p>
            <a:pPr lvl="1"/>
            <a:r>
              <a:t>how much data matters?</a:t>
            </a:r>
          </a:p>
          <a:p>
            <a:pPr lvl="2"/>
            <a:r>
              <a:t>one, some, all</a:t>
            </a:r>
          </a:p>
          <a:p>
            <a:pPr/>
            <a:r>
              <a:t>independent choices</a:t>
            </a:r>
          </a:p>
          <a:p>
            <a:pPr lvl="1"/>
            <a:r>
              <a:t>analyze, query, (search)</a:t>
            </a:r>
          </a:p>
        </p:txBody>
      </p:sp>
      <p:pic>
        <p:nvPicPr>
          <p:cNvPr id="452" name="fig3.2.pdf" descr="fig3.2.pdf"/>
          <p:cNvPicPr>
            <a:picLocks noChangeAspect="1"/>
          </p:cNvPicPr>
          <p:nvPr/>
        </p:nvPicPr>
        <p:blipFill>
          <a:blip r:embed="rId2">
            <a:extLst/>
          </a:blip>
          <a:srcRect l="0" t="5564" r="0" b="53073"/>
          <a:stretch>
            <a:fillRect/>
          </a:stretch>
        </p:blipFill>
        <p:spPr>
          <a:xfrm>
            <a:off x="6080068" y="-13490"/>
            <a:ext cx="9062447" cy="5610116"/>
          </a:xfrm>
          <a:prstGeom prst="rect">
            <a:avLst/>
          </a:prstGeom>
          <a:ln w="12700">
            <a:miter lim="400000"/>
          </a:ln>
        </p:spPr>
      </p:pic>
      <p:pic>
        <p:nvPicPr>
          <p:cNvPr id="453" name="fig3.2.pdf" descr="fig3.2.pdf"/>
          <p:cNvPicPr>
            <a:picLocks noChangeAspect="1"/>
          </p:cNvPicPr>
          <p:nvPr/>
        </p:nvPicPr>
        <p:blipFill>
          <a:blip r:embed="rId3">
            <a:extLst/>
          </a:blip>
          <a:srcRect l="4707" t="74052" r="72618" b="0"/>
          <a:stretch>
            <a:fillRect/>
          </a:stretch>
        </p:blipFill>
        <p:spPr>
          <a:xfrm>
            <a:off x="6241547" y="4613428"/>
            <a:ext cx="2187994" cy="3585970"/>
          </a:xfrm>
          <a:prstGeom prst="rect">
            <a:avLst/>
          </a:prstGeom>
          <a:ln w="12700">
            <a:miter lim="400000"/>
          </a:ln>
        </p:spPr>
      </p:pic>
      <p:pic>
        <p:nvPicPr>
          <p:cNvPr id="454" name="fig3.2.pdf" descr="fig3.2.pdf"/>
          <p:cNvPicPr>
            <a:picLocks noChangeAspect="1"/>
          </p:cNvPicPr>
          <p:nvPr/>
        </p:nvPicPr>
        <p:blipFill>
          <a:blip r:embed="rId3">
            <a:extLst/>
          </a:blip>
          <a:srcRect l="35307" t="74052" r="42749" b="0"/>
          <a:stretch>
            <a:fillRect/>
          </a:stretch>
        </p:blipFill>
        <p:spPr>
          <a:xfrm>
            <a:off x="8394434" y="4613825"/>
            <a:ext cx="2117344" cy="3585544"/>
          </a:xfrm>
          <a:prstGeom prst="rect">
            <a:avLst/>
          </a:prstGeom>
          <a:ln w="12700">
            <a:miter lim="400000"/>
          </a:ln>
        </p:spPr>
      </p:pic>
      <p:pic>
        <p:nvPicPr>
          <p:cNvPr id="455" name="fig3.2.pdf" descr="fig3.2.pdf"/>
          <p:cNvPicPr>
            <a:picLocks noChangeAspect="1"/>
          </p:cNvPicPr>
          <p:nvPr/>
        </p:nvPicPr>
        <p:blipFill>
          <a:blip r:embed="rId3">
            <a:extLst/>
          </a:blip>
          <a:srcRect l="63202" t="80973" r="0" b="0"/>
          <a:stretch>
            <a:fillRect/>
          </a:stretch>
        </p:blipFill>
        <p:spPr>
          <a:xfrm>
            <a:off x="10249045" y="5598596"/>
            <a:ext cx="3704883" cy="2743446"/>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8" name="Actions: Analyze, Query"/>
          <p:cNvSpPr txBox="1"/>
          <p:nvPr>
            <p:ph type="title"/>
          </p:nvPr>
        </p:nvSpPr>
        <p:spPr>
          <a:prstGeom prst="rect">
            <a:avLst/>
          </a:prstGeom>
        </p:spPr>
        <p:txBody>
          <a:bodyPr/>
          <a:lstStyle/>
          <a:p>
            <a:pPr/>
            <a:r>
              <a:t>Actions: Analyze, Query</a:t>
            </a:r>
          </a:p>
        </p:txBody>
      </p:sp>
      <p:sp>
        <p:nvSpPr>
          <p:cNvPr id="459" name="analyze…"/>
          <p:cNvSpPr txBox="1"/>
          <p:nvPr>
            <p:ph type="body" sz="half" idx="1"/>
          </p:nvPr>
        </p:nvSpPr>
        <p:spPr>
          <a:xfrm>
            <a:off x="419100" y="1104900"/>
            <a:ext cx="5629152" cy="8383433"/>
          </a:xfrm>
          <a:prstGeom prst="rect">
            <a:avLst/>
          </a:prstGeom>
        </p:spPr>
        <p:txBody>
          <a:bodyPr/>
          <a:lstStyle/>
          <a:p>
            <a:pPr/>
            <a:r>
              <a:t>analyze</a:t>
            </a:r>
          </a:p>
          <a:p>
            <a:pPr lvl="1"/>
            <a:r>
              <a:t>consume</a:t>
            </a:r>
          </a:p>
          <a:p>
            <a:pPr lvl="2"/>
            <a:r>
              <a:t>discover vs present</a:t>
            </a:r>
          </a:p>
          <a:p>
            <a:pPr lvl="3"/>
            <a:r>
              <a:t>aka explore vs explain</a:t>
            </a:r>
          </a:p>
          <a:p>
            <a:pPr lvl="2"/>
            <a:r>
              <a:t>enjoy</a:t>
            </a:r>
          </a:p>
          <a:p>
            <a:pPr lvl="3"/>
            <a:r>
              <a:t>aka casual, social </a:t>
            </a:r>
          </a:p>
          <a:p>
            <a:pPr lvl="1"/>
            <a:r>
              <a:t>produce</a:t>
            </a:r>
          </a:p>
          <a:p>
            <a:pPr lvl="2"/>
            <a:r>
              <a:t>annotate, record, derive</a:t>
            </a:r>
          </a:p>
          <a:p>
            <a:pPr/>
            <a:r>
              <a:t>query</a:t>
            </a:r>
          </a:p>
          <a:p>
            <a:pPr lvl="1"/>
            <a:r>
              <a:t>how much data matters?</a:t>
            </a:r>
          </a:p>
          <a:p>
            <a:pPr lvl="2"/>
            <a:r>
              <a:t>one, some, all</a:t>
            </a:r>
          </a:p>
          <a:p>
            <a:pPr/>
            <a:r>
              <a:t>independent choices</a:t>
            </a:r>
          </a:p>
          <a:p>
            <a:pPr lvl="1"/>
            <a:r>
              <a:t>analyze, query, (search)</a:t>
            </a:r>
          </a:p>
        </p:txBody>
      </p:sp>
      <p:pic>
        <p:nvPicPr>
          <p:cNvPr id="460" name="fig3.2.pdf" descr="fig3.2.pdf"/>
          <p:cNvPicPr>
            <a:picLocks noChangeAspect="1"/>
          </p:cNvPicPr>
          <p:nvPr/>
        </p:nvPicPr>
        <p:blipFill>
          <a:blip r:embed="rId2">
            <a:extLst/>
          </a:blip>
          <a:srcRect l="0" t="5564" r="0" b="53073"/>
          <a:stretch>
            <a:fillRect/>
          </a:stretch>
        </p:blipFill>
        <p:spPr>
          <a:xfrm>
            <a:off x="6080068" y="-13490"/>
            <a:ext cx="9062447" cy="5610116"/>
          </a:xfrm>
          <a:prstGeom prst="rect">
            <a:avLst/>
          </a:prstGeom>
          <a:ln w="12700">
            <a:miter lim="400000"/>
          </a:ln>
        </p:spPr>
      </p:pic>
      <p:pic>
        <p:nvPicPr>
          <p:cNvPr id="461" name="fig3.2.pdf" descr="fig3.2.pdf"/>
          <p:cNvPicPr>
            <a:picLocks noChangeAspect="1"/>
          </p:cNvPicPr>
          <p:nvPr/>
        </p:nvPicPr>
        <p:blipFill>
          <a:blip r:embed="rId3">
            <a:extLst/>
          </a:blip>
          <a:srcRect l="4707" t="74052" r="72618" b="0"/>
          <a:stretch>
            <a:fillRect/>
          </a:stretch>
        </p:blipFill>
        <p:spPr>
          <a:xfrm>
            <a:off x="6241547" y="4613428"/>
            <a:ext cx="2187994" cy="3585970"/>
          </a:xfrm>
          <a:prstGeom prst="rect">
            <a:avLst/>
          </a:prstGeom>
          <a:ln w="12700">
            <a:miter lim="400000"/>
          </a:ln>
        </p:spPr>
      </p:pic>
      <p:pic>
        <p:nvPicPr>
          <p:cNvPr id="462" name="Rectangle Rectangle" descr="Rectangle Rectangle"/>
          <p:cNvPicPr>
            <a:picLocks noChangeAspect="0"/>
          </p:cNvPicPr>
          <p:nvPr/>
        </p:nvPicPr>
        <p:blipFill>
          <a:blip r:embed="rId4">
            <a:extLst/>
          </a:blip>
          <a:stretch>
            <a:fillRect/>
          </a:stretch>
        </p:blipFill>
        <p:spPr>
          <a:xfrm>
            <a:off x="11459628" y="3229013"/>
            <a:ext cx="3500196" cy="2292554"/>
          </a:xfrm>
          <a:prstGeom prst="rect">
            <a:avLst/>
          </a:prstGeom>
        </p:spPr>
      </p:pic>
      <p:pic>
        <p:nvPicPr>
          <p:cNvPr id="464" name="fig3.2.pdf" descr="fig3.2.pdf"/>
          <p:cNvPicPr>
            <a:picLocks noChangeAspect="1"/>
          </p:cNvPicPr>
          <p:nvPr/>
        </p:nvPicPr>
        <p:blipFill>
          <a:blip r:embed="rId3">
            <a:extLst/>
          </a:blip>
          <a:srcRect l="35307" t="74052" r="42749" b="0"/>
          <a:stretch>
            <a:fillRect/>
          </a:stretch>
        </p:blipFill>
        <p:spPr>
          <a:xfrm>
            <a:off x="8394434" y="4613825"/>
            <a:ext cx="2117344" cy="3585544"/>
          </a:xfrm>
          <a:prstGeom prst="rect">
            <a:avLst/>
          </a:prstGeom>
          <a:ln w="12700">
            <a:miter lim="400000"/>
          </a:ln>
        </p:spPr>
      </p:pic>
      <p:pic>
        <p:nvPicPr>
          <p:cNvPr id="465" name="fig3.2.pdf" descr="fig3.2.pdf"/>
          <p:cNvPicPr>
            <a:picLocks noChangeAspect="1"/>
          </p:cNvPicPr>
          <p:nvPr/>
        </p:nvPicPr>
        <p:blipFill>
          <a:blip r:embed="rId3">
            <a:extLst/>
          </a:blip>
          <a:srcRect l="63202" t="80973" r="0" b="0"/>
          <a:stretch>
            <a:fillRect/>
          </a:stretch>
        </p:blipFill>
        <p:spPr>
          <a:xfrm>
            <a:off x="10249045" y="5598596"/>
            <a:ext cx="3704883" cy="274344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erive"/>
          <p:cNvSpPr txBox="1"/>
          <p:nvPr>
            <p:ph type="title"/>
          </p:nvPr>
        </p:nvSpPr>
        <p:spPr>
          <a:prstGeom prst="rect">
            <a:avLst/>
          </a:prstGeom>
        </p:spPr>
        <p:txBody>
          <a:bodyPr/>
          <a:lstStyle/>
          <a:p>
            <a:pPr/>
            <a:r>
              <a:t>Derive</a:t>
            </a:r>
          </a:p>
        </p:txBody>
      </p:sp>
      <p:sp>
        <p:nvSpPr>
          <p:cNvPr id="468" name="don’t necessarily just draw what you’re given!…"/>
          <p:cNvSpPr txBox="1"/>
          <p:nvPr>
            <p:ph type="body" sz="half" idx="1"/>
          </p:nvPr>
        </p:nvSpPr>
        <p:spPr>
          <a:xfrm>
            <a:off x="419100" y="1104900"/>
            <a:ext cx="15849600" cy="3488534"/>
          </a:xfrm>
          <a:prstGeom prst="rect">
            <a:avLst/>
          </a:prstGeom>
        </p:spPr>
        <p:txBody>
          <a:bodyPr/>
          <a:lstStyle/>
          <a:p>
            <a:pPr marL="793376" indent="-336176"/>
            <a:r>
              <a:t>don’t necessarily just draw what you’re given!</a:t>
            </a:r>
          </a:p>
          <a:p>
            <a:pPr lvl="1" marL="1173480" indent="-259080"/>
            <a:r>
              <a:t>decide what the right thing to show is</a:t>
            </a:r>
          </a:p>
          <a:p>
            <a:pPr lvl="1" marL="1173480" indent="-259080"/>
            <a:r>
              <a:t>create it with a series of transformations from the original dataset</a:t>
            </a:r>
          </a:p>
          <a:p>
            <a:pPr lvl="1" marL="1173480" indent="-259080"/>
            <a:r>
              <a:t>draw that</a:t>
            </a:r>
          </a:p>
          <a:p>
            <a:pPr marL="793376" indent="-336176"/>
            <a:r>
              <a:t>one of the four major strategies for handling complexity</a:t>
            </a:r>
          </a:p>
        </p:txBody>
      </p:sp>
      <p:sp>
        <p:nvSpPr>
          <p:cNvPr id="4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72" name="Group"/>
          <p:cNvGrpSpPr/>
          <p:nvPr/>
        </p:nvGrpSpPr>
        <p:grpSpPr>
          <a:xfrm>
            <a:off x="938987" y="4738342"/>
            <a:ext cx="11277455" cy="4057509"/>
            <a:chOff x="0" y="0"/>
            <a:chExt cx="11277453" cy="4057507"/>
          </a:xfrm>
        </p:grpSpPr>
        <p:pic>
          <p:nvPicPr>
            <p:cNvPr id="470" name="fig3.5a.pdf" descr="fig3.5a.pdf"/>
            <p:cNvPicPr>
              <a:picLocks noChangeAspect="1"/>
            </p:cNvPicPr>
            <p:nvPr/>
          </p:nvPicPr>
          <p:blipFill>
            <a:blip r:embed="rId2">
              <a:extLst/>
            </a:blip>
            <a:stretch>
              <a:fillRect/>
            </a:stretch>
          </p:blipFill>
          <p:spPr>
            <a:xfrm>
              <a:off x="0" y="334106"/>
              <a:ext cx="5234578" cy="3389296"/>
            </a:xfrm>
            <a:prstGeom prst="rect">
              <a:avLst/>
            </a:prstGeom>
            <a:ln w="12700" cap="flat">
              <a:noFill/>
              <a:miter lim="400000"/>
            </a:ln>
            <a:effectLst/>
          </p:spPr>
        </p:pic>
        <p:pic>
          <p:nvPicPr>
            <p:cNvPr id="471" name="fig3.5b.pdf" descr="fig3.5b.pdf"/>
            <p:cNvPicPr>
              <a:picLocks noChangeAspect="1"/>
            </p:cNvPicPr>
            <p:nvPr/>
          </p:nvPicPr>
          <p:blipFill>
            <a:blip r:embed="rId3">
              <a:extLst/>
            </a:blip>
            <a:stretch>
              <a:fillRect/>
            </a:stretch>
          </p:blipFill>
          <p:spPr>
            <a:xfrm>
              <a:off x="5191190" y="0"/>
              <a:ext cx="6086264" cy="405750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Analysis example: Derive one attribute"/>
          <p:cNvSpPr txBox="1"/>
          <p:nvPr>
            <p:ph type="title"/>
          </p:nvPr>
        </p:nvSpPr>
        <p:spPr>
          <a:prstGeom prst="rect">
            <a:avLst/>
          </a:prstGeom>
        </p:spPr>
        <p:txBody>
          <a:bodyPr/>
          <a:lstStyle/>
          <a:p>
            <a:pPr/>
            <a:r>
              <a:t>Analysis example: Derive one attribute</a:t>
            </a:r>
          </a:p>
        </p:txBody>
      </p:sp>
      <p:sp>
        <p:nvSpPr>
          <p:cNvPr id="4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6" name="[Using Strahler numbers for real time visual exploration of huge graphs. Auber. Proc. Intl. Conf. Computer Vision and Graphics, pp. 56–69, 2002.]"/>
          <p:cNvSpPr txBox="1"/>
          <p:nvPr/>
        </p:nvSpPr>
        <p:spPr>
          <a:xfrm>
            <a:off x="1079500" y="3228826"/>
            <a:ext cx="7442200" cy="52675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defRPr i="1" sz="1600">
                <a:uFill>
                  <a:solidFill>
                    <a:srgbClr val="000000"/>
                  </a:solidFill>
                </a:uFill>
                <a:latin typeface="Arial"/>
                <a:ea typeface="Arial"/>
                <a:cs typeface="Arial"/>
                <a:sym typeface="Arial"/>
              </a:defRPr>
            </a:lvl1pPr>
          </a:lstStyle>
          <a:p>
            <a:pPr/>
            <a:r>
              <a:t>[Using Strahler numbers for real time visual exploration of huge graphs. Auber. Proc. Intl. Conf. Computer Vision and Graphics, pp. 56–69, 2002.]</a:t>
            </a:r>
          </a:p>
        </p:txBody>
      </p:sp>
      <p:grpSp>
        <p:nvGrpSpPr>
          <p:cNvPr id="479" name="Group"/>
          <p:cNvGrpSpPr/>
          <p:nvPr/>
        </p:nvGrpSpPr>
        <p:grpSpPr>
          <a:xfrm>
            <a:off x="8449369" y="1029099"/>
            <a:ext cx="6812744" cy="2995833"/>
            <a:chOff x="0" y="0"/>
            <a:chExt cx="6812743" cy="2995831"/>
          </a:xfrm>
        </p:grpSpPr>
        <p:pic>
          <p:nvPicPr>
            <p:cNvPr id="477" name="strahler-all.png" descr="strahler-all.png"/>
            <p:cNvPicPr>
              <a:picLocks noChangeAspect="1"/>
            </p:cNvPicPr>
            <p:nvPr/>
          </p:nvPicPr>
          <p:blipFill>
            <a:blip r:embed="rId2">
              <a:extLst/>
            </a:blip>
            <a:stretch>
              <a:fillRect/>
            </a:stretch>
          </p:blipFill>
          <p:spPr>
            <a:xfrm>
              <a:off x="0" y="44382"/>
              <a:ext cx="3360469" cy="2951450"/>
            </a:xfrm>
            <a:prstGeom prst="rect">
              <a:avLst/>
            </a:prstGeom>
            <a:ln w="12700" cap="flat">
              <a:noFill/>
              <a:miter lim="400000"/>
            </a:ln>
            <a:effectLst/>
          </p:spPr>
        </p:pic>
        <p:pic>
          <p:nvPicPr>
            <p:cNvPr id="478" name="strahler-subset.png" descr="strahler-subset.png"/>
            <p:cNvPicPr>
              <a:picLocks noChangeAspect="1"/>
            </p:cNvPicPr>
            <p:nvPr/>
          </p:nvPicPr>
          <p:blipFill>
            <a:blip r:embed="rId3">
              <a:extLst/>
            </a:blip>
            <a:stretch>
              <a:fillRect/>
            </a:stretch>
          </p:blipFill>
          <p:spPr>
            <a:xfrm>
              <a:off x="3517328" y="0"/>
              <a:ext cx="3295416" cy="2519747"/>
            </a:xfrm>
            <a:prstGeom prst="rect">
              <a:avLst/>
            </a:prstGeom>
            <a:ln w="12700" cap="flat">
              <a:noFill/>
              <a:miter lim="400000"/>
            </a:ln>
            <a:effectLst/>
          </p:spPr>
        </p:pic>
      </p:grpSp>
      <p:sp>
        <p:nvSpPr>
          <p:cNvPr id="480" name="Strahler number…"/>
          <p:cNvSpPr txBox="1"/>
          <p:nvPr>
            <p:ph type="body" sz="quarter" idx="1"/>
          </p:nvPr>
        </p:nvSpPr>
        <p:spPr>
          <a:xfrm>
            <a:off x="342900" y="1006971"/>
            <a:ext cx="7899400" cy="2743201"/>
          </a:xfrm>
          <a:prstGeom prst="rect">
            <a:avLst/>
          </a:prstGeom>
        </p:spPr>
        <p:txBody>
          <a:bodyPr/>
          <a:lstStyle/>
          <a:p>
            <a:pPr>
              <a:defRPr sz="3400"/>
            </a:pPr>
            <a:r>
              <a:t>Strahler number</a:t>
            </a:r>
          </a:p>
          <a:p>
            <a:pPr lvl="1">
              <a:defRPr sz="2800"/>
            </a:pPr>
            <a:r>
              <a:t>centrality metric for trees/networks</a:t>
            </a:r>
          </a:p>
          <a:p>
            <a:pPr lvl="1">
              <a:defRPr sz="2800"/>
            </a:pPr>
            <a:r>
              <a:t>derived quantitative attribute</a:t>
            </a:r>
          </a:p>
          <a:p>
            <a:pPr lvl="1">
              <a:defRPr sz="2800"/>
            </a:pPr>
            <a:r>
              <a:t>draw top 5K of 500K for good skeleton</a:t>
            </a:r>
          </a:p>
        </p:txBody>
      </p:sp>
      <p:pic>
        <p:nvPicPr>
          <p:cNvPr id="481" name="fig3.11.pdf" descr="fig3.11.pdf"/>
          <p:cNvPicPr>
            <a:picLocks noChangeAspect="1"/>
          </p:cNvPicPr>
          <p:nvPr/>
        </p:nvPicPr>
        <p:blipFill>
          <a:blip r:embed="rId4">
            <a:extLst/>
          </a:blip>
          <a:srcRect l="0" t="0" r="0" b="256"/>
          <a:stretch>
            <a:fillRect/>
          </a:stretch>
        </p:blipFill>
        <p:spPr>
          <a:xfrm>
            <a:off x="117884" y="4179053"/>
            <a:ext cx="12404185" cy="452915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Why: Targets"/>
          <p:cNvSpPr txBox="1"/>
          <p:nvPr>
            <p:ph type="title"/>
          </p:nvPr>
        </p:nvSpPr>
        <p:spPr>
          <a:prstGeom prst="rect">
            <a:avLst/>
          </a:prstGeom>
        </p:spPr>
        <p:txBody>
          <a:bodyPr/>
          <a:lstStyle/>
          <a:p>
            <a:pPr/>
            <a:r>
              <a:t>Why: Targets </a:t>
            </a: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5" name="fig3.1.pdf" descr="fig3.1.pdf"/>
          <p:cNvPicPr>
            <a:picLocks noChangeAspect="1"/>
          </p:cNvPicPr>
          <p:nvPr/>
        </p:nvPicPr>
        <p:blipFill>
          <a:blip r:embed="rId2">
            <a:extLst/>
          </a:blip>
          <a:srcRect l="45243" t="11902" r="0" b="40115"/>
          <a:stretch>
            <a:fillRect/>
          </a:stretch>
        </p:blipFill>
        <p:spPr>
          <a:xfrm>
            <a:off x="0" y="861102"/>
            <a:ext cx="10230385" cy="7254198"/>
          </a:xfrm>
          <a:prstGeom prst="rect">
            <a:avLst/>
          </a:prstGeom>
          <a:ln w="12700">
            <a:miter lim="400000"/>
          </a:ln>
        </p:spPr>
      </p:pic>
      <p:pic>
        <p:nvPicPr>
          <p:cNvPr id="486" name="fig3.1.pdf" descr="fig3.1.pdf"/>
          <p:cNvPicPr>
            <a:picLocks noChangeAspect="1"/>
          </p:cNvPicPr>
          <p:nvPr/>
        </p:nvPicPr>
        <p:blipFill>
          <a:blip r:embed="rId2">
            <a:extLst/>
          </a:blip>
          <a:srcRect l="46262" t="57608" r="24779" b="0"/>
          <a:stretch>
            <a:fillRect/>
          </a:stretch>
        </p:blipFill>
        <p:spPr>
          <a:xfrm>
            <a:off x="10731500" y="735351"/>
            <a:ext cx="5410200" cy="6409095"/>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9"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490"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491"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492"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493"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496" name="Group"/>
          <p:cNvGrpSpPr/>
          <p:nvPr/>
        </p:nvGrpSpPr>
        <p:grpSpPr>
          <a:xfrm>
            <a:off x="228600" y="6096000"/>
            <a:ext cx="3435491" cy="2819401"/>
            <a:chOff x="0" y="0"/>
            <a:chExt cx="3435490" cy="2819400"/>
          </a:xfrm>
        </p:grpSpPr>
        <p:sp>
          <p:nvSpPr>
            <p:cNvPr id="494"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495"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497"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Further reading"/>
          <p:cNvSpPr txBox="1"/>
          <p:nvPr>
            <p:ph type="title"/>
          </p:nvPr>
        </p:nvSpPr>
        <p:spPr>
          <a:prstGeom prst="rect">
            <a:avLst/>
          </a:prstGeom>
        </p:spPr>
        <p:txBody>
          <a:bodyPr/>
          <a:lstStyle/>
          <a:p>
            <a:pPr/>
            <a:r>
              <a:t>Further reading</a:t>
            </a:r>
          </a:p>
        </p:txBody>
      </p:sp>
      <p:sp>
        <p:nvSpPr>
          <p:cNvPr id="500" name="Visualization Analysis and Design. Munzner.  AK Peters Visualization Series, CRC Press, Nov 2014.…"/>
          <p:cNvSpPr txBox="1"/>
          <p:nvPr>
            <p:ph type="body" idx="1"/>
          </p:nvPr>
        </p:nvSpPr>
        <p:spPr>
          <a:xfrm>
            <a:off x="419100" y="1079500"/>
            <a:ext cx="15849600" cy="7747000"/>
          </a:xfrm>
          <a:prstGeom prst="rect">
            <a:avLst/>
          </a:prstGeom>
        </p:spPr>
        <p:txBody>
          <a:bodyPr>
            <a:normAutofit fontScale="100000" lnSpcReduction="0"/>
          </a:bodyPr>
          <a:lstStyle/>
          <a:p>
            <a:pPr marL="325755" indent="-325755">
              <a:defRPr sz="2900"/>
            </a:pPr>
            <a:r>
              <a:t>Visualization Analysis and Design. Munzner.  AK Peters Visualization Series, CRC Press, Nov 2014.</a:t>
            </a:r>
          </a:p>
          <a:p>
            <a:pPr lvl="1" marL="716279" indent="-259079">
              <a:defRPr i="1" sz="2500"/>
            </a:pPr>
            <a:r>
              <a:t>Chap 1: What’s Vis, and Why Do It?</a:t>
            </a:r>
          </a:p>
          <a:p>
            <a:pPr lvl="1" marL="726141" indent="-268941">
              <a:defRPr i="1" sz="2300"/>
            </a:pPr>
            <a:r>
              <a:t>Chap 2: What: Data Abstraction</a:t>
            </a:r>
          </a:p>
          <a:p>
            <a:pPr lvl="1" marL="726141" indent="-268941">
              <a:defRPr i="1" sz="2300"/>
            </a:pPr>
            <a:r>
              <a:t>Chap 3: Why: Task Abstraction</a:t>
            </a:r>
          </a:p>
          <a:p>
            <a:pPr marL="325755" indent="-325755">
              <a:defRPr i="1" sz="2900"/>
            </a:pPr>
            <a:r>
              <a:t>A Multi-Level Typology of Abstract Visualization Tasks. </a:t>
            </a:r>
            <a:r>
              <a:rPr i="0"/>
              <a:t>Brehmer and Munzner. IEEE Trans. Visualization and Computer Graphics (Proc. InfoVis) 19:12 (2013), 2376–2385.</a:t>
            </a:r>
            <a:endParaRPr i="0"/>
          </a:p>
          <a:p>
            <a:pPr marL="325755" indent="-325755">
              <a:defRPr i="1" sz="2900"/>
            </a:pPr>
            <a:r>
              <a:t>Low-Level Components of Analytic Activity in Information Visualization. </a:t>
            </a:r>
            <a:r>
              <a:rPr i="0"/>
              <a:t>Amar, Eagan, and Stasko. Proc. IEEE InfoVis 2005, p 111–117.</a:t>
            </a:r>
            <a:endParaRPr i="0"/>
          </a:p>
          <a:p>
            <a:pPr marL="325755" indent="-325755">
              <a:defRPr i="1" sz="2900"/>
            </a:pPr>
            <a:r>
              <a:t>A taxonomy of tools that support the fluent and flexible use of visualizations.</a:t>
            </a:r>
            <a:r>
              <a:rPr i="0"/>
              <a:t> Heer and Shneiderman. Communications of the ACM 55:4 (2012), 45–54.</a:t>
            </a:r>
            <a:endParaRPr i="0"/>
          </a:p>
          <a:p>
            <a:pPr marL="325755" indent="-325755">
              <a:defRPr i="1" sz="2900"/>
            </a:pPr>
            <a:r>
              <a:t>Rethinking Visualization: A High-Level Taxonomy.</a:t>
            </a:r>
            <a:r>
              <a:rPr i="0"/>
              <a:t> Tory and Möller. Proc. IEEE InfoVis 2004, p 151–158.</a:t>
            </a:r>
            <a:endParaRPr i="0"/>
          </a:p>
          <a:p>
            <a:pPr marL="325755" indent="-325755">
              <a:defRPr i="1" sz="2900"/>
            </a:pPr>
            <a:r>
              <a:rPr i="0"/>
              <a:t>Visualization of Time-Oriented Data.  Aigner, Miksch, Schumann, and Tominski. Springer, 2011.</a:t>
            </a: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Defining visualization (vis)"/>
          <p:cNvSpPr txBox="1"/>
          <p:nvPr>
            <p:ph type="title"/>
          </p:nvPr>
        </p:nvSpPr>
        <p:spPr>
          <a:prstGeom prst="rect">
            <a:avLst/>
          </a:prstGeom>
        </p:spPr>
        <p:txBody>
          <a:bodyPr/>
          <a:lstStyle/>
          <a:p>
            <a:pPr/>
            <a:r>
              <a:t>Defining visualization (vis)</a:t>
            </a:r>
          </a:p>
        </p:txBody>
      </p:sp>
      <p:sp>
        <p:nvSpPr>
          <p:cNvPr id="1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sp>
        <p:nvSpPr>
          <p:cNvPr id="129" name="Why?..."/>
          <p:cNvSpPr txBox="1"/>
          <p:nvPr/>
        </p:nvSpPr>
        <p:spPr>
          <a:xfrm>
            <a:off x="482600" y="2628900"/>
            <a:ext cx="1729284" cy="711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1D2157"/>
              </a:buClr>
              <a:defRPr sz="4400">
                <a:solidFill>
                  <a:srgbClr val="FF2600"/>
                </a:solidFill>
                <a:uFill>
                  <a:solidFill>
                    <a:srgbClr val="FF2600"/>
                  </a:solidFill>
                </a:uFill>
              </a:defRPr>
            </a:lvl1pPr>
          </a:lstStyle>
          <a:p>
            <a:pPr/>
            <a:r>
              <a:t>Why?...</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504"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r>
              <a:t> </a:t>
            </a:r>
          </a:p>
          <a:p>
            <a:pPr lvl="1">
              <a:spcBef>
                <a:spcPts val="1000"/>
              </a:spcBef>
            </a:pPr>
            <a:r>
              <a:t>Analysis:  What, Why, How</a:t>
            </a:r>
          </a:p>
          <a:p>
            <a:pPr lvl="1">
              <a:spcBef>
                <a:spcPts val="1000"/>
              </a:spcBef>
              <a:defRPr>
                <a:solidFill>
                  <a:srgbClr val="FF2600"/>
                </a:solidFill>
              </a:defRPr>
            </a:pPr>
            <a:r>
              <a:t>Marks and Channels</a:t>
            </a:r>
          </a:p>
          <a:p>
            <a:pPr lvl="1">
              <a:buClr>
                <a:srgbClr val="000000"/>
              </a:buClr>
            </a:pPr>
            <a:r>
              <a:t>Arrange Tables</a:t>
            </a:r>
          </a:p>
          <a:p>
            <a:pPr lvl="1">
              <a:buClr>
                <a:srgbClr val="000000"/>
              </a:buClr>
            </a:pPr>
            <a:r>
              <a:t>Arrange Spatial Data </a:t>
            </a: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 </a:t>
            </a:r>
          </a:p>
          <a:p>
            <a:pPr lvl="1">
              <a:buClr>
                <a:srgbClr val="000000"/>
              </a:buClr>
            </a:pPr>
            <a:r>
              <a:t>Arrange Networks and Trees</a:t>
            </a:r>
          </a:p>
          <a:p>
            <a:pPr lvl="1">
              <a:buClr>
                <a:srgbClr val="000000"/>
              </a:buClr>
            </a:pPr>
            <a:r>
              <a:t>Map Color and Other Channels</a:t>
            </a:r>
          </a:p>
          <a:p>
            <a:pPr lvl="1">
              <a:buClr>
                <a:srgbClr val="000000"/>
              </a:buClr>
            </a:pPr>
            <a:r>
              <a:t>Manipulate: Change, Select, Navigate</a:t>
            </a:r>
          </a:p>
          <a:p>
            <a:pPr lvl="1" marL="703580" indent="-259080"/>
            <a:r>
              <a:t>Facet: Juxtapose, Partition, Superimpose</a:t>
            </a:r>
          </a:p>
          <a:p>
            <a:pPr lvl="1" marL="703580" indent="-259080"/>
            <a:r>
              <a:t>Reduce: Filter, Aggregate</a:t>
            </a:r>
          </a:p>
        </p:txBody>
      </p:sp>
      <p:sp>
        <p:nvSpPr>
          <p:cNvPr id="5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6"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507"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0"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511"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512"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513"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514"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517" name="Group"/>
          <p:cNvGrpSpPr/>
          <p:nvPr/>
        </p:nvGrpSpPr>
        <p:grpSpPr>
          <a:xfrm>
            <a:off x="228600" y="6096000"/>
            <a:ext cx="3435491" cy="2819401"/>
            <a:chOff x="0" y="0"/>
            <a:chExt cx="3435490" cy="2819400"/>
          </a:xfrm>
        </p:grpSpPr>
        <p:sp>
          <p:nvSpPr>
            <p:cNvPr id="515"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516"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518"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1"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522"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523"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524"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525"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528" name="Group"/>
          <p:cNvGrpSpPr/>
          <p:nvPr/>
        </p:nvGrpSpPr>
        <p:grpSpPr>
          <a:xfrm>
            <a:off x="228600" y="6096000"/>
            <a:ext cx="3435491" cy="2819401"/>
            <a:chOff x="0" y="0"/>
            <a:chExt cx="3435490" cy="2819400"/>
          </a:xfrm>
        </p:grpSpPr>
        <p:sp>
          <p:nvSpPr>
            <p:cNvPr id="526"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527"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529"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530" name="Rectangle Rectangle" descr="Rectangle Rectangle"/>
          <p:cNvPicPr>
            <a:picLocks noChangeAspect="0"/>
          </p:cNvPicPr>
          <p:nvPr/>
        </p:nvPicPr>
        <p:blipFill>
          <a:blip r:embed="rId5">
            <a:extLst/>
          </a:blip>
          <a:stretch>
            <a:fillRect/>
          </a:stretch>
        </p:blipFill>
        <p:spPr>
          <a:xfrm>
            <a:off x="114300" y="711200"/>
            <a:ext cx="8915400" cy="8458200"/>
          </a:xfrm>
          <a:prstGeom prst="rect">
            <a:avLst/>
          </a:prstGeom>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Visual encoding"/>
          <p:cNvSpPr txBox="1"/>
          <p:nvPr>
            <p:ph type="title"/>
          </p:nvPr>
        </p:nvSpPr>
        <p:spPr>
          <a:prstGeom prst="rect">
            <a:avLst/>
          </a:prstGeom>
        </p:spPr>
        <p:txBody>
          <a:bodyPr/>
          <a:lstStyle/>
          <a:p>
            <a:pPr/>
            <a:r>
              <a:t>Visual encoding</a:t>
            </a:r>
          </a:p>
        </p:txBody>
      </p:sp>
      <p:sp>
        <p:nvSpPr>
          <p:cNvPr id="534" name="analyze idiom structure"/>
          <p:cNvSpPr txBox="1"/>
          <p:nvPr>
            <p:ph type="body" idx="1"/>
          </p:nvPr>
        </p:nvSpPr>
        <p:spPr>
          <a:prstGeom prst="rect">
            <a:avLst/>
          </a:prstGeom>
        </p:spPr>
        <p:txBody>
          <a:bodyPr/>
          <a:lstStyle/>
          <a:p>
            <a:pPr/>
            <a:r>
              <a:t>analyze idiom structure</a:t>
            </a:r>
          </a:p>
        </p:txBody>
      </p:sp>
      <p:sp>
        <p:nvSpPr>
          <p:cNvPr id="5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6" name="fig5.4.pdf" descr="fig5.4.pdf"/>
          <p:cNvPicPr>
            <a:picLocks noChangeAspect="1"/>
          </p:cNvPicPr>
          <p:nvPr/>
        </p:nvPicPr>
        <p:blipFill>
          <a:blip r:embed="rId3">
            <a:extLst/>
          </a:blip>
          <a:stretch>
            <a:fillRect/>
          </a:stretch>
        </p:blipFill>
        <p:spPr>
          <a:xfrm>
            <a:off x="1485900" y="3162177"/>
            <a:ext cx="13296900" cy="1917823"/>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1" name="Definitions: Marks and channels"/>
          <p:cNvSpPr txBox="1"/>
          <p:nvPr>
            <p:ph type="title"/>
          </p:nvPr>
        </p:nvSpPr>
        <p:spPr>
          <a:prstGeom prst="rect">
            <a:avLst/>
          </a:prstGeom>
        </p:spPr>
        <p:txBody>
          <a:bodyPr/>
          <a:lstStyle/>
          <a:p>
            <a:pPr/>
            <a:r>
              <a:t>Definitions: Marks and channels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4" name="Definitions: Marks and channels"/>
          <p:cNvSpPr txBox="1"/>
          <p:nvPr>
            <p:ph type="title"/>
          </p:nvPr>
        </p:nvSpPr>
        <p:spPr>
          <a:prstGeom prst="rect">
            <a:avLst/>
          </a:prstGeom>
        </p:spPr>
        <p:txBody>
          <a:bodyPr/>
          <a:lstStyle/>
          <a:p>
            <a:pPr/>
            <a:r>
              <a:t>Definitions: Marks and channels</a:t>
            </a:r>
          </a:p>
        </p:txBody>
      </p:sp>
      <p:sp>
        <p:nvSpPr>
          <p:cNvPr id="545" name="marks…"/>
          <p:cNvSpPr txBox="1"/>
          <p:nvPr>
            <p:ph type="body" sz="half" idx="1"/>
          </p:nvPr>
        </p:nvSpPr>
        <p:spPr>
          <a:xfrm>
            <a:off x="419100" y="1104900"/>
            <a:ext cx="6878122" cy="8039100"/>
          </a:xfrm>
          <a:prstGeom prst="rect">
            <a:avLst/>
          </a:prstGeom>
        </p:spPr>
        <p:txBody>
          <a:bodyPr/>
          <a:lstStyle/>
          <a:p>
            <a:pPr/>
            <a:r>
              <a:t>marks</a:t>
            </a:r>
          </a:p>
          <a:p>
            <a:pPr lvl="1"/>
            <a:r>
              <a:t>geometric primitives</a:t>
            </a:r>
          </a:p>
        </p:txBody>
      </p:sp>
      <p:pic>
        <p:nvPicPr>
          <p:cNvPr id="546" name="fig5.2.pdf" descr="fig5.2.pdf"/>
          <p:cNvPicPr>
            <a:picLocks noChangeAspect="1"/>
          </p:cNvPicPr>
          <p:nvPr/>
        </p:nvPicPr>
        <p:blipFill>
          <a:blip r:embed="rId2">
            <a:extLst/>
          </a:blip>
          <a:stretch>
            <a:fillRect/>
          </a:stretch>
        </p:blipFill>
        <p:spPr>
          <a:xfrm>
            <a:off x="8158623" y="746259"/>
            <a:ext cx="7665228" cy="1130936"/>
          </a:xfrm>
          <a:prstGeom prst="rect">
            <a:avLst/>
          </a:prstGeom>
          <a:ln w="12700">
            <a:miter lim="400000"/>
          </a:ln>
        </p:spPr>
      </p:pic>
      <p:sp>
        <p:nvSpPr>
          <p:cNvPr id="547" name="Line"/>
          <p:cNvSpPr/>
          <p:nvPr/>
        </p:nvSpPr>
        <p:spPr>
          <a:xfrm flipV="1">
            <a:off x="7795354" y="2085244"/>
            <a:ext cx="8391765" cy="2"/>
          </a:xfrm>
          <a:prstGeom prst="line">
            <a:avLst/>
          </a:prstGeom>
          <a:ln w="38100">
            <a:solidFill>
              <a:srgbClr val="A9A9A9"/>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0" name="Definitions: Marks and channels"/>
          <p:cNvSpPr txBox="1"/>
          <p:nvPr>
            <p:ph type="title"/>
          </p:nvPr>
        </p:nvSpPr>
        <p:spPr>
          <a:prstGeom prst="rect">
            <a:avLst/>
          </a:prstGeom>
        </p:spPr>
        <p:txBody>
          <a:bodyPr/>
          <a:lstStyle/>
          <a:p>
            <a:pPr/>
            <a:r>
              <a:t>Definitions: Marks and channels</a:t>
            </a:r>
          </a:p>
        </p:txBody>
      </p:sp>
      <p:sp>
        <p:nvSpPr>
          <p:cNvPr id="551" name="marks…"/>
          <p:cNvSpPr txBox="1"/>
          <p:nvPr>
            <p:ph type="body" sz="half" idx="1"/>
          </p:nvPr>
        </p:nvSpPr>
        <p:spPr>
          <a:xfrm>
            <a:off x="419100" y="1104900"/>
            <a:ext cx="6878122" cy="8039100"/>
          </a:xfrm>
          <a:prstGeom prst="rect">
            <a:avLst/>
          </a:prstGeom>
        </p:spPr>
        <p:txBody>
          <a:bodyPr/>
          <a:lstStyle/>
          <a:p>
            <a:pPr/>
            <a:r>
              <a:t>marks</a:t>
            </a:r>
          </a:p>
          <a:p>
            <a:pPr lvl="1"/>
            <a:r>
              <a:t>geometric primitives</a:t>
            </a:r>
          </a:p>
          <a:p>
            <a:pPr lvl="1"/>
          </a:p>
          <a:p>
            <a:pPr/>
            <a:r>
              <a:t>channels</a:t>
            </a:r>
          </a:p>
          <a:p>
            <a:pPr lvl="1"/>
            <a:r>
              <a:t>control appearance of marks</a:t>
            </a:r>
          </a:p>
        </p:txBody>
      </p:sp>
      <p:pic>
        <p:nvPicPr>
          <p:cNvPr id="552" name="fig5.3.pdf" descr="fig5.3.pdf"/>
          <p:cNvPicPr>
            <a:picLocks noChangeAspect="1"/>
          </p:cNvPicPr>
          <p:nvPr/>
        </p:nvPicPr>
        <p:blipFill>
          <a:blip r:embed="rId2">
            <a:extLst/>
          </a:blip>
          <a:stretch>
            <a:fillRect/>
          </a:stretch>
        </p:blipFill>
        <p:spPr>
          <a:xfrm>
            <a:off x="8323908" y="2215481"/>
            <a:ext cx="6878122" cy="4752591"/>
          </a:xfrm>
          <a:prstGeom prst="rect">
            <a:avLst/>
          </a:prstGeom>
          <a:ln w="12700">
            <a:miter lim="400000"/>
          </a:ln>
        </p:spPr>
      </p:pic>
      <p:pic>
        <p:nvPicPr>
          <p:cNvPr id="553" name="fig5.2.pdf" descr="fig5.2.pdf"/>
          <p:cNvPicPr>
            <a:picLocks noChangeAspect="1"/>
          </p:cNvPicPr>
          <p:nvPr/>
        </p:nvPicPr>
        <p:blipFill>
          <a:blip r:embed="rId3">
            <a:extLst/>
          </a:blip>
          <a:stretch>
            <a:fillRect/>
          </a:stretch>
        </p:blipFill>
        <p:spPr>
          <a:xfrm>
            <a:off x="8158623" y="746259"/>
            <a:ext cx="7665228" cy="1130936"/>
          </a:xfrm>
          <a:prstGeom prst="rect">
            <a:avLst/>
          </a:prstGeom>
          <a:ln w="12700">
            <a:miter lim="400000"/>
          </a:ln>
        </p:spPr>
      </p:pic>
      <p:sp>
        <p:nvSpPr>
          <p:cNvPr id="554" name="Line"/>
          <p:cNvSpPr/>
          <p:nvPr/>
        </p:nvSpPr>
        <p:spPr>
          <a:xfrm flipV="1">
            <a:off x="7795354" y="2085244"/>
            <a:ext cx="8391765" cy="2"/>
          </a:xfrm>
          <a:prstGeom prst="line">
            <a:avLst/>
          </a:prstGeom>
          <a:ln w="38100">
            <a:solidFill>
              <a:srgbClr val="A9A9A9"/>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7" name="Definitions: Marks and channels"/>
          <p:cNvSpPr txBox="1"/>
          <p:nvPr>
            <p:ph type="title"/>
          </p:nvPr>
        </p:nvSpPr>
        <p:spPr>
          <a:prstGeom prst="rect">
            <a:avLst/>
          </a:prstGeom>
        </p:spPr>
        <p:txBody>
          <a:bodyPr/>
          <a:lstStyle/>
          <a:p>
            <a:pPr/>
            <a:r>
              <a:t>Definitions: Marks and channels</a:t>
            </a:r>
          </a:p>
        </p:txBody>
      </p:sp>
      <p:sp>
        <p:nvSpPr>
          <p:cNvPr id="558" name="marks…"/>
          <p:cNvSpPr txBox="1"/>
          <p:nvPr>
            <p:ph type="body" sz="half" idx="1"/>
          </p:nvPr>
        </p:nvSpPr>
        <p:spPr>
          <a:xfrm>
            <a:off x="419100" y="1104900"/>
            <a:ext cx="6878122" cy="8039100"/>
          </a:xfrm>
          <a:prstGeom prst="rect">
            <a:avLst/>
          </a:prstGeom>
        </p:spPr>
        <p:txBody>
          <a:bodyPr/>
          <a:lstStyle/>
          <a:p>
            <a:pPr/>
            <a:r>
              <a:t>marks</a:t>
            </a:r>
          </a:p>
          <a:p>
            <a:pPr lvl="1"/>
            <a:r>
              <a:t>geometric primitives</a:t>
            </a:r>
          </a:p>
          <a:p>
            <a:pPr lvl="1"/>
          </a:p>
          <a:p>
            <a:pPr/>
            <a:r>
              <a:t>channels</a:t>
            </a:r>
          </a:p>
          <a:p>
            <a:pPr lvl="1"/>
            <a:r>
              <a:t>control appearance of marks</a:t>
            </a:r>
          </a:p>
          <a:p>
            <a:pPr lvl="1"/>
          </a:p>
          <a:p>
            <a:pPr/>
            <a:r>
              <a:t>channel properties differ</a:t>
            </a:r>
          </a:p>
          <a:p>
            <a:pPr lvl="2"/>
            <a:r>
              <a:t>type &amp; amount of information that can be conveyed to human perceptual system</a:t>
            </a:r>
          </a:p>
        </p:txBody>
      </p:sp>
      <p:pic>
        <p:nvPicPr>
          <p:cNvPr id="559" name="fig5.3.pdf" descr="fig5.3.pdf"/>
          <p:cNvPicPr>
            <a:picLocks noChangeAspect="1"/>
          </p:cNvPicPr>
          <p:nvPr/>
        </p:nvPicPr>
        <p:blipFill>
          <a:blip r:embed="rId2">
            <a:extLst/>
          </a:blip>
          <a:stretch>
            <a:fillRect/>
          </a:stretch>
        </p:blipFill>
        <p:spPr>
          <a:xfrm>
            <a:off x="8323908" y="2215481"/>
            <a:ext cx="6878122" cy="4752591"/>
          </a:xfrm>
          <a:prstGeom prst="rect">
            <a:avLst/>
          </a:prstGeom>
          <a:ln w="12700">
            <a:miter lim="400000"/>
          </a:ln>
        </p:spPr>
      </p:pic>
      <p:pic>
        <p:nvPicPr>
          <p:cNvPr id="560" name="fig5.2.pdf" descr="fig5.2.pdf"/>
          <p:cNvPicPr>
            <a:picLocks noChangeAspect="1"/>
          </p:cNvPicPr>
          <p:nvPr/>
        </p:nvPicPr>
        <p:blipFill>
          <a:blip r:embed="rId3">
            <a:extLst/>
          </a:blip>
          <a:stretch>
            <a:fillRect/>
          </a:stretch>
        </p:blipFill>
        <p:spPr>
          <a:xfrm>
            <a:off x="8158623" y="746259"/>
            <a:ext cx="7665228" cy="1130936"/>
          </a:xfrm>
          <a:prstGeom prst="rect">
            <a:avLst/>
          </a:prstGeom>
          <a:ln w="12700">
            <a:miter lim="400000"/>
          </a:ln>
        </p:spPr>
      </p:pic>
      <p:sp>
        <p:nvSpPr>
          <p:cNvPr id="561" name="Line"/>
          <p:cNvSpPr/>
          <p:nvPr/>
        </p:nvSpPr>
        <p:spPr>
          <a:xfrm flipV="1">
            <a:off x="7795354" y="2085244"/>
            <a:ext cx="8391765" cy="2"/>
          </a:xfrm>
          <a:prstGeom prst="line">
            <a:avLst/>
          </a:prstGeom>
          <a:ln w="38100">
            <a:solidFill>
              <a:srgbClr val="A9A9A9"/>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Visual encoding"/>
          <p:cNvSpPr txBox="1"/>
          <p:nvPr>
            <p:ph type="title"/>
          </p:nvPr>
        </p:nvSpPr>
        <p:spPr>
          <a:prstGeom prst="rect">
            <a:avLst/>
          </a:prstGeom>
        </p:spPr>
        <p:txBody>
          <a:bodyPr/>
          <a:lstStyle/>
          <a:p>
            <a:pPr/>
            <a:r>
              <a:t>Visual encoding</a:t>
            </a:r>
          </a:p>
        </p:txBody>
      </p:sp>
      <p:sp>
        <p:nvSpPr>
          <p:cNvPr id="564"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5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6"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grpSp>
        <p:nvGrpSpPr>
          <p:cNvPr id="569" name="Group"/>
          <p:cNvGrpSpPr/>
          <p:nvPr/>
        </p:nvGrpSpPr>
        <p:grpSpPr>
          <a:xfrm>
            <a:off x="673100" y="4076700"/>
            <a:ext cx="1270000" cy="3835400"/>
            <a:chOff x="0" y="0"/>
            <a:chExt cx="1270000" cy="3835400"/>
          </a:xfrm>
        </p:grpSpPr>
        <p:sp>
          <p:nvSpPr>
            <p:cNvPr id="567" name="1: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568" name="mark: line"/>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Visual encoding"/>
          <p:cNvSpPr txBox="1"/>
          <p:nvPr>
            <p:ph type="title"/>
          </p:nvPr>
        </p:nvSpPr>
        <p:spPr>
          <a:prstGeom prst="rect">
            <a:avLst/>
          </a:prstGeom>
        </p:spPr>
        <p:txBody>
          <a:bodyPr/>
          <a:lstStyle/>
          <a:p>
            <a:pPr/>
            <a:r>
              <a:t>Visual encoding</a:t>
            </a:r>
          </a:p>
        </p:txBody>
      </p:sp>
      <p:sp>
        <p:nvSpPr>
          <p:cNvPr id="572"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5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4"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grpSp>
        <p:nvGrpSpPr>
          <p:cNvPr id="577" name="Group"/>
          <p:cNvGrpSpPr/>
          <p:nvPr/>
        </p:nvGrpSpPr>
        <p:grpSpPr>
          <a:xfrm>
            <a:off x="673100" y="4076700"/>
            <a:ext cx="1270000" cy="3835400"/>
            <a:chOff x="0" y="0"/>
            <a:chExt cx="1270000" cy="3835400"/>
          </a:xfrm>
        </p:grpSpPr>
        <p:sp>
          <p:nvSpPr>
            <p:cNvPr id="575" name="1: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576" name="mark: line"/>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grpSp>
        <p:nvGrpSpPr>
          <p:cNvPr id="580" name="Group"/>
          <p:cNvGrpSpPr/>
          <p:nvPr/>
        </p:nvGrpSpPr>
        <p:grpSpPr>
          <a:xfrm>
            <a:off x="4140200" y="4076700"/>
            <a:ext cx="1333500" cy="3835400"/>
            <a:chOff x="0" y="0"/>
            <a:chExt cx="1333500" cy="3835400"/>
          </a:xfrm>
        </p:grpSpPr>
        <p:sp>
          <p:nvSpPr>
            <p:cNvPr id="578" name="2:  vertical position…"/>
            <p:cNvSpPr/>
            <p:nvPr/>
          </p:nvSpPr>
          <p:spPr>
            <a:xfrm>
              <a:off x="635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2: </a:t>
              </a:r>
              <a:br/>
              <a:r>
                <a:t>vertical position</a:t>
              </a:r>
            </a:p>
            <a:p>
              <a:pPr algn="l" defTabSz="1219200">
                <a:defRPr sz="3000">
                  <a:uFill>
                    <a:solidFill>
                      <a:srgbClr val="000000"/>
                    </a:solidFill>
                  </a:uFill>
                  <a:latin typeface="+mn-lt"/>
                  <a:ea typeface="+mn-ea"/>
                  <a:cs typeface="+mn-cs"/>
                  <a:sym typeface="Rockwell"/>
                </a:defRPr>
              </a:pPr>
              <a:r>
                <a:t>horizontal position</a:t>
              </a:r>
            </a:p>
          </p:txBody>
        </p:sp>
        <p:sp>
          <p:nvSpPr>
            <p:cNvPr id="579"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Why have a human in the loop?"/>
          <p:cNvSpPr txBox="1"/>
          <p:nvPr>
            <p:ph type="title"/>
          </p:nvPr>
        </p:nvSpPr>
        <p:spPr>
          <a:prstGeom prst="rect">
            <a:avLst/>
          </a:prstGeom>
        </p:spPr>
        <p:txBody>
          <a:bodyPr/>
          <a:lstStyle/>
          <a:p>
            <a:pPr/>
            <a:r>
              <a:t>Why have a human in the loop?</a:t>
            </a:r>
          </a:p>
        </p:txBody>
      </p:sp>
      <p:sp>
        <p:nvSpPr>
          <p:cNvPr id="1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34" name="Rectangle Rectangle" descr="Rectangle Rectangle"/>
          <p:cNvPicPr>
            <a:picLocks noChangeAspect="0"/>
          </p:cNvPicPr>
          <p:nvPr/>
        </p:nvPicPr>
        <p:blipFill>
          <a:blip r:embed="rId2">
            <a:extLst/>
          </a:blip>
          <a:stretch>
            <a:fillRect/>
          </a:stretch>
        </p:blipFill>
        <p:spPr>
          <a:xfrm>
            <a:off x="12877800" y="1104900"/>
            <a:ext cx="2070100" cy="812800"/>
          </a:xfrm>
          <a:prstGeom prst="rect">
            <a:avLst/>
          </a:prstGeom>
        </p:spPr>
      </p:pic>
      <p:pic>
        <p:nvPicPr>
          <p:cNvPr id="136" name="Rectangle Rectangle" descr="Rectangle Rectangle"/>
          <p:cNvPicPr>
            <a:picLocks noChangeAspect="0"/>
          </p:cNvPicPr>
          <p:nvPr/>
        </p:nvPicPr>
        <p:blipFill>
          <a:blip r:embed="rId3">
            <a:extLst/>
          </a:blip>
          <a:stretch>
            <a:fillRect/>
          </a:stretch>
        </p:blipFill>
        <p:spPr>
          <a:xfrm>
            <a:off x="3098800" y="1498600"/>
            <a:ext cx="1778000" cy="838200"/>
          </a:xfrm>
          <a:prstGeom prst="rect">
            <a:avLst/>
          </a:prstGeom>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Visual encoding"/>
          <p:cNvSpPr txBox="1"/>
          <p:nvPr>
            <p:ph type="title"/>
          </p:nvPr>
        </p:nvSpPr>
        <p:spPr>
          <a:prstGeom prst="rect">
            <a:avLst/>
          </a:prstGeom>
        </p:spPr>
        <p:txBody>
          <a:bodyPr/>
          <a:lstStyle/>
          <a:p>
            <a:pPr/>
            <a:r>
              <a:t>Visual encoding</a:t>
            </a:r>
          </a:p>
        </p:txBody>
      </p:sp>
      <p:sp>
        <p:nvSpPr>
          <p:cNvPr id="583"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5"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grpSp>
        <p:nvGrpSpPr>
          <p:cNvPr id="588" name="Group"/>
          <p:cNvGrpSpPr/>
          <p:nvPr/>
        </p:nvGrpSpPr>
        <p:grpSpPr>
          <a:xfrm>
            <a:off x="673100" y="4076700"/>
            <a:ext cx="1270000" cy="3835400"/>
            <a:chOff x="0" y="0"/>
            <a:chExt cx="1270000" cy="3835400"/>
          </a:xfrm>
        </p:grpSpPr>
        <p:sp>
          <p:nvSpPr>
            <p:cNvPr id="586" name="1: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587" name="mark: line"/>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grpSp>
        <p:nvGrpSpPr>
          <p:cNvPr id="591" name="Group"/>
          <p:cNvGrpSpPr/>
          <p:nvPr/>
        </p:nvGrpSpPr>
        <p:grpSpPr>
          <a:xfrm>
            <a:off x="4140200" y="4076700"/>
            <a:ext cx="1333500" cy="3835400"/>
            <a:chOff x="0" y="0"/>
            <a:chExt cx="1333500" cy="3835400"/>
          </a:xfrm>
        </p:grpSpPr>
        <p:sp>
          <p:nvSpPr>
            <p:cNvPr id="589" name="2:  vertical position…"/>
            <p:cNvSpPr/>
            <p:nvPr/>
          </p:nvSpPr>
          <p:spPr>
            <a:xfrm>
              <a:off x="635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2: </a:t>
              </a:r>
              <a:br/>
              <a:r>
                <a:t>vertical position</a:t>
              </a:r>
            </a:p>
            <a:p>
              <a:pPr algn="l" defTabSz="1219200">
                <a:defRPr sz="3000">
                  <a:uFill>
                    <a:solidFill>
                      <a:srgbClr val="000000"/>
                    </a:solidFill>
                  </a:uFill>
                  <a:latin typeface="+mn-lt"/>
                  <a:ea typeface="+mn-ea"/>
                  <a:cs typeface="+mn-cs"/>
                  <a:sym typeface="Rockwell"/>
                </a:defRPr>
              </a:pPr>
              <a:r>
                <a:t>horizontal position</a:t>
              </a:r>
            </a:p>
          </p:txBody>
        </p:sp>
        <p:sp>
          <p:nvSpPr>
            <p:cNvPr id="590"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594" name="Group"/>
          <p:cNvGrpSpPr/>
          <p:nvPr/>
        </p:nvGrpSpPr>
        <p:grpSpPr>
          <a:xfrm>
            <a:off x="7848600" y="4076700"/>
            <a:ext cx="1295400" cy="3835400"/>
            <a:chOff x="0" y="0"/>
            <a:chExt cx="1295400" cy="3835400"/>
          </a:xfrm>
        </p:grpSpPr>
        <p:sp>
          <p:nvSpPr>
            <p:cNvPr id="592" name="3:  vertical position…"/>
            <p:cNvSpPr/>
            <p:nvPr/>
          </p:nvSpPr>
          <p:spPr>
            <a:xfrm>
              <a:off x="254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3: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p:txBody>
        </p:sp>
        <p:sp>
          <p:nvSpPr>
            <p:cNvPr id="593"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Visual encoding"/>
          <p:cNvSpPr txBox="1"/>
          <p:nvPr>
            <p:ph type="title"/>
          </p:nvPr>
        </p:nvSpPr>
        <p:spPr>
          <a:prstGeom prst="rect">
            <a:avLst/>
          </a:prstGeom>
        </p:spPr>
        <p:txBody>
          <a:bodyPr/>
          <a:lstStyle/>
          <a:p>
            <a:pPr/>
            <a:r>
              <a:t>Visual encoding</a:t>
            </a:r>
          </a:p>
        </p:txBody>
      </p:sp>
      <p:sp>
        <p:nvSpPr>
          <p:cNvPr id="597"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5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9"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grpSp>
        <p:nvGrpSpPr>
          <p:cNvPr id="602" name="Group"/>
          <p:cNvGrpSpPr/>
          <p:nvPr/>
        </p:nvGrpSpPr>
        <p:grpSpPr>
          <a:xfrm>
            <a:off x="673100" y="4076700"/>
            <a:ext cx="1270000" cy="3835400"/>
            <a:chOff x="0" y="0"/>
            <a:chExt cx="1270000" cy="3835400"/>
          </a:xfrm>
        </p:grpSpPr>
        <p:sp>
          <p:nvSpPr>
            <p:cNvPr id="600" name="1: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601" name="mark: line"/>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grpSp>
        <p:nvGrpSpPr>
          <p:cNvPr id="605" name="Group"/>
          <p:cNvGrpSpPr/>
          <p:nvPr/>
        </p:nvGrpSpPr>
        <p:grpSpPr>
          <a:xfrm>
            <a:off x="4140200" y="4076700"/>
            <a:ext cx="1333500" cy="3835400"/>
            <a:chOff x="0" y="0"/>
            <a:chExt cx="1333500" cy="3835400"/>
          </a:xfrm>
        </p:grpSpPr>
        <p:sp>
          <p:nvSpPr>
            <p:cNvPr id="603" name="2:  vertical position…"/>
            <p:cNvSpPr/>
            <p:nvPr/>
          </p:nvSpPr>
          <p:spPr>
            <a:xfrm>
              <a:off x="635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2: </a:t>
              </a:r>
              <a:br/>
              <a:r>
                <a:t>vertical position</a:t>
              </a:r>
            </a:p>
            <a:p>
              <a:pPr algn="l" defTabSz="1219200">
                <a:defRPr sz="3000">
                  <a:uFill>
                    <a:solidFill>
                      <a:srgbClr val="000000"/>
                    </a:solidFill>
                  </a:uFill>
                  <a:latin typeface="+mn-lt"/>
                  <a:ea typeface="+mn-ea"/>
                  <a:cs typeface="+mn-cs"/>
                  <a:sym typeface="Rockwell"/>
                </a:defRPr>
              </a:pPr>
              <a:r>
                <a:t>horizontal position</a:t>
              </a:r>
            </a:p>
          </p:txBody>
        </p:sp>
        <p:sp>
          <p:nvSpPr>
            <p:cNvPr id="604"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608" name="Group"/>
          <p:cNvGrpSpPr/>
          <p:nvPr/>
        </p:nvGrpSpPr>
        <p:grpSpPr>
          <a:xfrm>
            <a:off x="7848600" y="4076700"/>
            <a:ext cx="1295400" cy="3835400"/>
            <a:chOff x="0" y="0"/>
            <a:chExt cx="1295400" cy="3835400"/>
          </a:xfrm>
        </p:grpSpPr>
        <p:sp>
          <p:nvSpPr>
            <p:cNvPr id="606" name="3:  vertical position…"/>
            <p:cNvSpPr/>
            <p:nvPr/>
          </p:nvSpPr>
          <p:spPr>
            <a:xfrm>
              <a:off x="254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3: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p:txBody>
        </p:sp>
        <p:sp>
          <p:nvSpPr>
            <p:cNvPr id="607"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611" name="Group"/>
          <p:cNvGrpSpPr/>
          <p:nvPr/>
        </p:nvGrpSpPr>
        <p:grpSpPr>
          <a:xfrm>
            <a:off x="11544300" y="4076700"/>
            <a:ext cx="1270000" cy="3835400"/>
            <a:chOff x="0" y="0"/>
            <a:chExt cx="1270000" cy="3835400"/>
          </a:xfrm>
        </p:grpSpPr>
        <p:sp>
          <p:nvSpPr>
            <p:cNvPr id="609" name="4: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4: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a:p>
              <a:pPr algn="l" defTabSz="1219200">
                <a:defRPr sz="3000">
                  <a:uFill>
                    <a:solidFill>
                      <a:srgbClr val="000000"/>
                    </a:solidFill>
                  </a:uFill>
                  <a:latin typeface="+mn-lt"/>
                  <a:ea typeface="+mn-ea"/>
                  <a:cs typeface="+mn-cs"/>
                  <a:sym typeface="Rockwell"/>
                </a:defRPr>
              </a:pPr>
              <a:r>
                <a:t>size (area)</a:t>
              </a:r>
            </a:p>
          </p:txBody>
        </p:sp>
        <p:sp>
          <p:nvSpPr>
            <p:cNvPr id="610"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sp>
        <p:nvSpPr>
          <p:cNvPr id="6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5" name="fig5.1.pdf" descr="fig5.1.pdf"/>
          <p:cNvPicPr>
            <a:picLocks noChangeAspect="1"/>
          </p:cNvPicPr>
          <p:nvPr/>
        </p:nvPicPr>
        <p:blipFill>
          <a:blip r:embed="rId2">
            <a:extLst/>
          </a:blip>
          <a:srcRect l="0" t="10957" r="0" b="0"/>
          <a:stretch>
            <a:fillRect/>
          </a:stretch>
        </p:blipFill>
        <p:spPr>
          <a:xfrm>
            <a:off x="447745" y="1226740"/>
            <a:ext cx="12607382" cy="7534219"/>
          </a:xfrm>
          <a:prstGeom prst="rect">
            <a:avLst/>
          </a:prstGeom>
          <a:ln w="12700">
            <a:miter lim="400000"/>
          </a:ln>
        </p:spPr>
      </p:pic>
      <p:sp>
        <p:nvSpPr>
          <p:cNvPr id="616" name="Rectangle"/>
          <p:cNvSpPr/>
          <p:nvPr/>
        </p:nvSpPr>
        <p:spPr>
          <a:xfrm>
            <a:off x="6642100" y="939800"/>
            <a:ext cx="938163" cy="8302526"/>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sp>
        <p:nvSpPr>
          <p:cNvPr id="6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0" name="fig5.1.pdf" descr="fig5.1.pdf"/>
          <p:cNvPicPr>
            <a:picLocks noChangeAspect="1"/>
          </p:cNvPicPr>
          <p:nvPr/>
        </p:nvPicPr>
        <p:blipFill>
          <a:blip r:embed="rId2">
            <a:extLst/>
          </a:blip>
          <a:srcRect l="0" t="6515" r="0" b="0"/>
          <a:stretch>
            <a:fillRect/>
          </a:stretch>
        </p:blipFill>
        <p:spPr>
          <a:xfrm>
            <a:off x="447745" y="850900"/>
            <a:ext cx="12607382" cy="7910059"/>
          </a:xfrm>
          <a:prstGeom prst="rect">
            <a:avLst/>
          </a:prstGeom>
          <a:ln w="12700">
            <a:miter lim="400000"/>
          </a:ln>
        </p:spPr>
      </p:pic>
      <p:sp>
        <p:nvSpPr>
          <p:cNvPr id="621" name="expressiveness…"/>
          <p:cNvSpPr txBox="1"/>
          <p:nvPr/>
        </p:nvSpPr>
        <p:spPr>
          <a:xfrm>
            <a:off x="8318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342900" indent="-342900" algn="l" defTabSz="1219200">
              <a:spcBef>
                <a:spcPts val="1000"/>
              </a:spcBef>
              <a:buSzPct val="100000"/>
              <a:buChar char="•"/>
              <a:defRPr sz="3200">
                <a:uFill>
                  <a:solidFill>
                    <a:srgbClr val="000000"/>
                  </a:solidFill>
                </a:uFill>
              </a:defRPr>
            </a:lvl1pPr>
            <a:lvl2pPr marL="603250" indent="-285750" algn="l" defTabSz="1219200">
              <a:spcBef>
                <a:spcPts val="800"/>
              </a:spcBef>
              <a:buSzPct val="100000"/>
              <a:buChar char="–"/>
              <a:defRPr sz="2600">
                <a:uFill>
                  <a:solidFill>
                    <a:srgbClr val="000000"/>
                  </a:solidFill>
                </a:uFill>
              </a:defRPr>
            </a:lvl2pPr>
          </a:lstStyle>
          <a:p>
            <a:pPr/>
            <a:r>
              <a:t>expressiveness</a:t>
            </a:r>
          </a:p>
          <a:p>
            <a:pPr lvl="1"/>
            <a:r>
              <a:t>match channel and data characteristics</a:t>
            </a:r>
          </a:p>
        </p:txBody>
      </p:sp>
      <p:sp>
        <p:nvSpPr>
          <p:cNvPr id="622" name="Rectangle"/>
          <p:cNvSpPr/>
          <p:nvPr/>
        </p:nvSpPr>
        <p:spPr>
          <a:xfrm>
            <a:off x="6642100" y="939800"/>
            <a:ext cx="938163" cy="8302526"/>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grpSp>
        <p:nvGrpSpPr>
          <p:cNvPr id="625" name="Group"/>
          <p:cNvGrpSpPr/>
          <p:nvPr/>
        </p:nvGrpSpPr>
        <p:grpSpPr>
          <a:xfrm>
            <a:off x="8038738" y="5923301"/>
            <a:ext cx="5182097" cy="3557675"/>
            <a:chOff x="0" y="0"/>
            <a:chExt cx="5182096" cy="3557674"/>
          </a:xfrm>
        </p:grpSpPr>
        <p:pic>
          <p:nvPicPr>
            <p:cNvPr id="623" name="fig2.4.pdf" descr="fig2.4.pdf"/>
            <p:cNvPicPr>
              <a:picLocks noChangeAspect="1"/>
            </p:cNvPicPr>
            <p:nvPr/>
          </p:nvPicPr>
          <p:blipFill>
            <a:blip r:embed="rId3">
              <a:extLst/>
            </a:blip>
            <a:srcRect l="2868" t="15785" r="58788" b="40503"/>
            <a:stretch>
              <a:fillRect/>
            </a:stretch>
          </p:blipFill>
          <p:spPr>
            <a:xfrm>
              <a:off x="0" y="0"/>
              <a:ext cx="3400575" cy="2452775"/>
            </a:xfrm>
            <a:prstGeom prst="rect">
              <a:avLst/>
            </a:prstGeom>
            <a:ln w="12700" cap="flat">
              <a:noFill/>
              <a:miter lim="400000"/>
            </a:ln>
            <a:effectLst/>
          </p:spPr>
        </p:pic>
        <p:pic>
          <p:nvPicPr>
            <p:cNvPr id="624" name="fig2.4.pdf" descr="fig2.4.pdf"/>
            <p:cNvPicPr>
              <a:picLocks noChangeAspect="1"/>
            </p:cNvPicPr>
            <p:nvPr/>
          </p:nvPicPr>
          <p:blipFill>
            <a:blip r:embed="rId3">
              <a:extLst/>
            </a:blip>
            <a:srcRect l="45291" t="15785" r="2327" b="40503"/>
            <a:stretch>
              <a:fillRect/>
            </a:stretch>
          </p:blipFill>
          <p:spPr>
            <a:xfrm>
              <a:off x="536624" y="1104900"/>
              <a:ext cx="4645473" cy="245277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9" name="fig5.1.pdf" descr="fig5.1.pdf"/>
          <p:cNvPicPr>
            <a:picLocks noChangeAspect="1"/>
          </p:cNvPicPr>
          <p:nvPr/>
        </p:nvPicPr>
        <p:blipFill>
          <a:blip r:embed="rId2">
            <a:extLst/>
          </a:blip>
          <a:srcRect l="0" t="6515" r="0" b="0"/>
          <a:stretch>
            <a:fillRect/>
          </a:stretch>
        </p:blipFill>
        <p:spPr>
          <a:xfrm>
            <a:off x="447745" y="850900"/>
            <a:ext cx="12607382" cy="7910059"/>
          </a:xfrm>
          <a:prstGeom prst="rect">
            <a:avLst/>
          </a:prstGeom>
          <a:ln w="12700">
            <a:miter lim="400000"/>
          </a:ln>
        </p:spPr>
      </p:pic>
      <p:sp>
        <p:nvSpPr>
          <p:cNvPr id="630" name="expressiveness…"/>
          <p:cNvSpPr txBox="1"/>
          <p:nvPr/>
        </p:nvSpPr>
        <p:spPr>
          <a:xfrm>
            <a:off x="8318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3200">
                <a:uFill>
                  <a:solidFill>
                    <a:srgbClr val="000000"/>
                  </a:solidFill>
                </a:uFill>
              </a:defRPr>
            </a:pPr>
            <a:r>
              <a:t>expressiveness</a:t>
            </a:r>
          </a:p>
          <a:p>
            <a:pPr lvl="1" marL="603250" indent="-285750" algn="l" defTabSz="1219200">
              <a:spcBef>
                <a:spcPts val="800"/>
              </a:spcBef>
              <a:buSzPct val="100000"/>
              <a:buChar char="–"/>
              <a:defRPr sz="2600">
                <a:uFill>
                  <a:solidFill>
                    <a:srgbClr val="000000"/>
                  </a:solidFill>
                </a:uFill>
              </a:defRPr>
            </a:pPr>
            <a:r>
              <a:t>match channel and data characteristics</a:t>
            </a:r>
          </a:p>
          <a:p>
            <a:pPr marL="342900" indent="-342900" algn="l" defTabSz="1219200">
              <a:spcBef>
                <a:spcPts val="1000"/>
              </a:spcBef>
              <a:buSzPct val="100000"/>
              <a:buChar char="•"/>
              <a:defRPr sz="3200">
                <a:uFill>
                  <a:solidFill>
                    <a:srgbClr val="000000"/>
                  </a:solidFill>
                </a:uFill>
              </a:defRPr>
            </a:pPr>
            <a:r>
              <a:t>effectiveness</a:t>
            </a:r>
          </a:p>
          <a:p>
            <a:pPr lvl="1" marL="603250" indent="-285750" algn="l" defTabSz="1219200">
              <a:spcBef>
                <a:spcPts val="800"/>
              </a:spcBef>
              <a:buSzPct val="100000"/>
              <a:buChar char="–"/>
              <a:defRPr sz="2600">
                <a:uFill>
                  <a:solidFill>
                    <a:srgbClr val="000000"/>
                  </a:solidFill>
                </a:uFill>
              </a:defRPr>
            </a:pPr>
            <a:r>
              <a:t>channels differ in accuracy of perception</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Accuracy: Fundamental Theory"/>
          <p:cNvSpPr txBox="1"/>
          <p:nvPr>
            <p:ph type="title"/>
          </p:nvPr>
        </p:nvSpPr>
        <p:spPr>
          <a:prstGeom prst="rect">
            <a:avLst/>
          </a:prstGeom>
        </p:spPr>
        <p:txBody>
          <a:bodyPr/>
          <a:lstStyle/>
          <a:p>
            <a:pPr/>
            <a:r>
              <a:t>Accuracy: Fundamental Theory</a:t>
            </a:r>
          </a:p>
        </p:txBody>
      </p:sp>
      <p:sp>
        <p:nvSpPr>
          <p:cNvPr id="6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4" name="fig5.7.pdf" descr="fig5.7.pdf"/>
          <p:cNvPicPr>
            <a:picLocks noChangeAspect="1"/>
          </p:cNvPicPr>
          <p:nvPr/>
        </p:nvPicPr>
        <p:blipFill>
          <a:blip r:embed="rId2">
            <a:extLst/>
          </a:blip>
          <a:stretch>
            <a:fillRect/>
          </a:stretch>
        </p:blipFill>
        <p:spPr>
          <a:xfrm>
            <a:off x="1003300" y="1079500"/>
            <a:ext cx="14236700" cy="8128981"/>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Accuracy: Vis experiments"/>
          <p:cNvSpPr txBox="1"/>
          <p:nvPr>
            <p:ph type="title"/>
          </p:nvPr>
        </p:nvSpPr>
        <p:spPr>
          <a:prstGeom prst="rect">
            <a:avLst/>
          </a:prstGeom>
        </p:spPr>
        <p:txBody>
          <a:bodyPr/>
          <a:lstStyle/>
          <a:p>
            <a:pPr/>
            <a:r>
              <a:t>Accuracy: Vis experiments</a:t>
            </a:r>
          </a:p>
        </p:txBody>
      </p:sp>
      <p:sp>
        <p:nvSpPr>
          <p:cNvPr id="6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8" name="after Michael McGuffin course slides, http://profs.etsmtl.ca/mmcguffin/"/>
          <p:cNvSpPr txBox="1"/>
          <p:nvPr/>
        </p:nvSpPr>
        <p:spPr>
          <a:xfrm>
            <a:off x="228600" y="8686800"/>
            <a:ext cx="5969000" cy="27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400">
                <a:uFill>
                  <a:solidFill>
                    <a:srgbClr val="000000"/>
                  </a:solidFill>
                </a:uFill>
              </a:defRPr>
            </a:pPr>
            <a:r>
              <a:t>after Michael McGuffin course slides, </a:t>
            </a:r>
            <a:r>
              <a:rPr u="sng">
                <a:hlinkClick r:id="rId2" invalidUrl="" action="" tgtFrame="" tooltip="" history="1" highlightClick="0" endSnd="0"/>
              </a:rPr>
              <a:t>http://profs.etsmtl.ca/mmcguffin/</a:t>
            </a:r>
          </a:p>
        </p:txBody>
      </p:sp>
      <p:sp>
        <p:nvSpPr>
          <p:cNvPr id="639" name="[Crowdsourcing Graphical Perception: Using Mechanical Turk to Assess Visualization Design. Heer and Bostock. Proc ACM Conf. Human Factors in Computing Systems (CHI) 2010, p. 203–212.]"/>
          <p:cNvSpPr txBox="1"/>
          <p:nvPr/>
        </p:nvSpPr>
        <p:spPr>
          <a:xfrm>
            <a:off x="11875308" y="3857844"/>
            <a:ext cx="4013201" cy="2565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[Crowdsourcing Graphical Perception: Using Mechanical Turk to Assess Visualization Design. Heer and Bostock. Proc ACM Conf. Human Factors in Computing Systems (CHI) 2010, p. 203–212.]</a:t>
            </a:r>
          </a:p>
        </p:txBody>
      </p:sp>
      <p:pic>
        <p:nvPicPr>
          <p:cNvPr id="640" name="fig5.8.pdf" descr="fig5.8.pdf"/>
          <p:cNvPicPr>
            <a:picLocks noChangeAspect="1"/>
          </p:cNvPicPr>
          <p:nvPr/>
        </p:nvPicPr>
        <p:blipFill>
          <a:blip r:embed="rId3">
            <a:extLst/>
          </a:blip>
          <a:stretch>
            <a:fillRect/>
          </a:stretch>
        </p:blipFill>
        <p:spPr>
          <a:xfrm>
            <a:off x="431800" y="838200"/>
            <a:ext cx="10033000" cy="8140812"/>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Discriminability: How many usable steps?"/>
          <p:cNvSpPr txBox="1"/>
          <p:nvPr>
            <p:ph type="title"/>
          </p:nvPr>
        </p:nvSpPr>
        <p:spPr>
          <a:prstGeom prst="rect">
            <a:avLst/>
          </a:prstGeom>
        </p:spPr>
        <p:txBody>
          <a:bodyPr/>
          <a:lstStyle/>
          <a:p>
            <a:pPr/>
            <a:r>
              <a:t>Discriminability: How many usable steps?</a:t>
            </a:r>
          </a:p>
        </p:txBody>
      </p:sp>
      <p:sp>
        <p:nvSpPr>
          <p:cNvPr id="643" name="must be sufficient for number of attribute levels to show…"/>
          <p:cNvSpPr txBox="1"/>
          <p:nvPr>
            <p:ph type="body" sz="half" idx="1"/>
          </p:nvPr>
        </p:nvSpPr>
        <p:spPr>
          <a:xfrm>
            <a:off x="419100" y="1104900"/>
            <a:ext cx="7518400" cy="6997700"/>
          </a:xfrm>
          <a:prstGeom prst="rect">
            <a:avLst/>
          </a:prstGeom>
        </p:spPr>
        <p:txBody>
          <a:bodyPr/>
          <a:lstStyle/>
          <a:p>
            <a:pPr/>
            <a:r>
              <a:t>must be sufficient for number of attribute levels to show</a:t>
            </a:r>
          </a:p>
          <a:p>
            <a:pPr lvl="1"/>
            <a:r>
              <a:t>linewidth: few bins</a:t>
            </a:r>
          </a:p>
        </p:txBody>
      </p:sp>
      <p:sp>
        <p:nvSpPr>
          <p:cNvPr id="6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5" name="droppedImage.tiff" descr="droppedImage.tiff"/>
          <p:cNvPicPr>
            <a:picLocks noChangeAspect="1"/>
          </p:cNvPicPr>
          <p:nvPr/>
        </p:nvPicPr>
        <p:blipFill>
          <a:blip r:embed="rId2">
            <a:extLst/>
          </a:blip>
          <a:stretch>
            <a:fillRect/>
          </a:stretch>
        </p:blipFill>
        <p:spPr>
          <a:xfrm>
            <a:off x="4874034" y="2692816"/>
            <a:ext cx="6507932" cy="5927496"/>
          </a:xfrm>
          <a:prstGeom prst="rect">
            <a:avLst/>
          </a:prstGeom>
          <a:ln w="12700">
            <a:miter lim="400000"/>
          </a:ln>
        </p:spPr>
      </p:pic>
      <p:sp>
        <p:nvSpPr>
          <p:cNvPr id="646" name="[mappa.mundi.net/maps/maps 014/telegeography.html]"/>
          <p:cNvSpPr txBox="1"/>
          <p:nvPr/>
        </p:nvSpPr>
        <p:spPr>
          <a:xfrm>
            <a:off x="4255376" y="8604250"/>
            <a:ext cx="7404101" cy="44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i="1" sz="1800">
                <a:hlinkClick r:id="rId3" invalidUrl="" action="" tgtFrame="" tooltip="" history="1" highlightClick="0" endSnd="0"/>
              </a:defRPr>
            </a:lvl1pPr>
          </a:lstStyle>
          <a:p>
            <a:pPr>
              <a:defRPr i="0"/>
            </a:pPr>
            <a:r>
              <a:rPr i="1">
                <a:hlinkClick r:id="rId3" invalidUrl="" action="" tgtFrame="" tooltip="" history="1" highlightClick="0" endSnd="0"/>
              </a:rPr>
              <a:t>[mappa.mundi.net/maps/maps 014/telegeography.html]</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eparability vs. Integrality"/>
          <p:cNvSpPr txBox="1"/>
          <p:nvPr>
            <p:ph type="title"/>
          </p:nvPr>
        </p:nvSpPr>
        <p:spPr>
          <a:prstGeom prst="rect">
            <a:avLst/>
          </a:prstGeom>
        </p:spPr>
        <p:txBody>
          <a:bodyPr/>
          <a:lstStyle/>
          <a:p>
            <a:pPr/>
            <a:r>
              <a:t>Separability vs. Integrality</a:t>
            </a:r>
          </a:p>
        </p:txBody>
      </p:sp>
      <p:sp>
        <p:nvSpPr>
          <p:cNvPr id="6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0" name="2 groups each"/>
          <p:cNvSpPr txBox="1"/>
          <p:nvPr/>
        </p:nvSpPr>
        <p:spPr>
          <a:xfrm>
            <a:off x="952500" y="6184900"/>
            <a:ext cx="2550704" cy="520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2 groups each</a:t>
            </a:r>
          </a:p>
        </p:txBody>
      </p:sp>
      <p:sp>
        <p:nvSpPr>
          <p:cNvPr id="651" name="2 groups each"/>
          <p:cNvSpPr txBox="1"/>
          <p:nvPr/>
        </p:nvSpPr>
        <p:spPr>
          <a:xfrm>
            <a:off x="4806950" y="6184900"/>
            <a:ext cx="2550704" cy="520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2 groups each</a:t>
            </a:r>
          </a:p>
        </p:txBody>
      </p:sp>
      <p:sp>
        <p:nvSpPr>
          <p:cNvPr id="652" name="3 groups total:…"/>
          <p:cNvSpPr txBox="1"/>
          <p:nvPr/>
        </p:nvSpPr>
        <p:spPr>
          <a:xfrm>
            <a:off x="8661400" y="6184900"/>
            <a:ext cx="2586236" cy="965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defRPr sz="3000">
                <a:uFill>
                  <a:solidFill>
                    <a:srgbClr val="000000"/>
                  </a:solidFill>
                </a:uFill>
                <a:latin typeface="+mn-lt"/>
                <a:ea typeface="+mn-ea"/>
                <a:cs typeface="+mn-cs"/>
                <a:sym typeface="Rockwell"/>
              </a:defRPr>
            </a:pPr>
            <a:r>
              <a:t>3 groups total:</a:t>
            </a:r>
          </a:p>
          <a:p>
            <a:pPr algn="l" defTabSz="1219200">
              <a:defRPr sz="3000">
                <a:uFill>
                  <a:solidFill>
                    <a:srgbClr val="000000"/>
                  </a:solidFill>
                </a:uFill>
                <a:latin typeface="+mn-lt"/>
                <a:ea typeface="+mn-ea"/>
                <a:cs typeface="+mn-cs"/>
                <a:sym typeface="Rockwell"/>
              </a:defRPr>
            </a:pPr>
            <a:r>
              <a:t>integral area</a:t>
            </a:r>
          </a:p>
        </p:txBody>
      </p:sp>
      <p:sp>
        <p:nvSpPr>
          <p:cNvPr id="653" name="4 groups total:…"/>
          <p:cNvSpPr txBox="1"/>
          <p:nvPr/>
        </p:nvSpPr>
        <p:spPr>
          <a:xfrm>
            <a:off x="12711372" y="6184900"/>
            <a:ext cx="2586237" cy="965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defRPr sz="3000">
                <a:uFill>
                  <a:solidFill>
                    <a:srgbClr val="000000"/>
                  </a:solidFill>
                </a:uFill>
                <a:latin typeface="+mn-lt"/>
                <a:ea typeface="+mn-ea"/>
                <a:cs typeface="+mn-cs"/>
                <a:sym typeface="Rockwell"/>
              </a:defRPr>
            </a:pPr>
            <a:r>
              <a:t>4 groups total:</a:t>
            </a:r>
          </a:p>
          <a:p>
            <a:pPr algn="l" defTabSz="1219200">
              <a:defRPr sz="3000">
                <a:uFill>
                  <a:solidFill>
                    <a:srgbClr val="000000"/>
                  </a:solidFill>
                </a:uFill>
                <a:latin typeface="+mn-lt"/>
                <a:ea typeface="+mn-ea"/>
                <a:cs typeface="+mn-cs"/>
                <a:sym typeface="Rockwell"/>
              </a:defRPr>
            </a:pPr>
            <a:r>
              <a:t>integral hue</a:t>
            </a:r>
          </a:p>
        </p:txBody>
      </p:sp>
      <p:pic>
        <p:nvPicPr>
          <p:cNvPr id="654" name="fig5.10.pdf" descr="fig5.10.pdf"/>
          <p:cNvPicPr>
            <a:picLocks noChangeAspect="1"/>
          </p:cNvPicPr>
          <p:nvPr/>
        </p:nvPicPr>
        <p:blipFill>
          <a:blip r:embed="rId3">
            <a:extLst/>
          </a:blip>
          <a:stretch>
            <a:fillRect/>
          </a:stretch>
        </p:blipFill>
        <p:spPr>
          <a:xfrm>
            <a:off x="533400" y="1344221"/>
            <a:ext cx="15379700" cy="4993409"/>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Popout"/>
          <p:cNvSpPr txBox="1"/>
          <p:nvPr>
            <p:ph type="title"/>
          </p:nvPr>
        </p:nvSpPr>
        <p:spPr>
          <a:prstGeom prst="rect">
            <a:avLst/>
          </a:prstGeom>
        </p:spPr>
        <p:txBody>
          <a:bodyPr/>
          <a:lstStyle/>
          <a:p>
            <a:pPr/>
            <a:r>
              <a:t>Popout</a:t>
            </a:r>
          </a:p>
        </p:txBody>
      </p:sp>
      <p:sp>
        <p:nvSpPr>
          <p:cNvPr id="659"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p:txBody>
      </p:sp>
      <p:sp>
        <p:nvSpPr>
          <p:cNvPr id="6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Why have a human in the loop?"/>
          <p:cNvSpPr txBox="1"/>
          <p:nvPr>
            <p:ph type="title"/>
          </p:nvPr>
        </p:nvSpPr>
        <p:spPr>
          <a:prstGeom prst="rect">
            <a:avLst/>
          </a:prstGeom>
        </p:spPr>
        <p:txBody>
          <a:bodyPr/>
          <a:lstStyle/>
          <a:p>
            <a:pPr/>
            <a:r>
              <a:t>Why have a human in the loop?</a:t>
            </a:r>
          </a:p>
        </p:txBody>
      </p:sp>
      <p:sp>
        <p:nvSpPr>
          <p:cNvPr id="1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42" name="Rectangle Rectangle" descr="Rectangle Rectangle"/>
          <p:cNvPicPr>
            <a:picLocks noChangeAspect="0"/>
          </p:cNvPicPr>
          <p:nvPr/>
        </p:nvPicPr>
        <p:blipFill>
          <a:blip r:embed="rId2">
            <a:extLst/>
          </a:blip>
          <a:stretch>
            <a:fillRect/>
          </a:stretch>
        </p:blipFill>
        <p:spPr>
          <a:xfrm>
            <a:off x="12877800" y="1104900"/>
            <a:ext cx="2070100" cy="812800"/>
          </a:xfrm>
          <a:prstGeom prst="rect">
            <a:avLst/>
          </a:prstGeom>
        </p:spPr>
      </p:pic>
      <p:pic>
        <p:nvPicPr>
          <p:cNvPr id="144" name="Rectangle Rectangle" descr="Rectangle Rectangle"/>
          <p:cNvPicPr>
            <a:picLocks noChangeAspect="0"/>
          </p:cNvPicPr>
          <p:nvPr/>
        </p:nvPicPr>
        <p:blipFill>
          <a:blip r:embed="rId3">
            <a:extLst/>
          </a:blip>
          <a:stretch>
            <a:fillRect/>
          </a:stretch>
        </p:blipFill>
        <p:spPr>
          <a:xfrm>
            <a:off x="3098800" y="1498600"/>
            <a:ext cx="1778000" cy="838200"/>
          </a:xfrm>
          <a:prstGeom prst="rect">
            <a:avLst/>
          </a:prstGeom>
        </p:spPr>
      </p:pic>
      <p:sp>
        <p:nvSpPr>
          <p:cNvPr id="146" name="Visualization is suitable when there is a need to augment human capabilities rather than replace people with computational decision-making methods."/>
          <p:cNvSpPr txBox="1"/>
          <p:nvPr/>
        </p:nvSpPr>
        <p:spPr>
          <a:xfrm>
            <a:off x="413593" y="2324100"/>
            <a:ext cx="14554201"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Visualization is suitable when there is a need to augment human capabilities rather than replace people with computational decision-making methods. </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Popout"/>
          <p:cNvSpPr txBox="1"/>
          <p:nvPr>
            <p:ph type="title"/>
          </p:nvPr>
        </p:nvSpPr>
        <p:spPr>
          <a:prstGeom prst="rect">
            <a:avLst/>
          </a:prstGeom>
        </p:spPr>
        <p:txBody>
          <a:bodyPr/>
          <a:lstStyle/>
          <a:p>
            <a:pPr/>
            <a:r>
              <a:t>Popout</a:t>
            </a:r>
          </a:p>
        </p:txBody>
      </p:sp>
      <p:sp>
        <p:nvSpPr>
          <p:cNvPr id="665"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p:txBody>
      </p:sp>
      <p:sp>
        <p:nvSpPr>
          <p:cNvPr id="6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7" name="fig5.11a.pdf" descr="fig5.11a.pdf"/>
          <p:cNvPicPr>
            <a:picLocks noChangeAspect="1"/>
          </p:cNvPicPr>
          <p:nvPr/>
        </p:nvPicPr>
        <p:blipFill>
          <a:blip r:embed="rId3">
            <a:extLst/>
          </a:blip>
          <a:stretch>
            <a:fillRect/>
          </a:stretch>
        </p:blipFill>
        <p:spPr>
          <a:xfrm>
            <a:off x="9740410" y="618018"/>
            <a:ext cx="2213763" cy="1949737"/>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Popout"/>
          <p:cNvSpPr txBox="1"/>
          <p:nvPr>
            <p:ph type="title"/>
          </p:nvPr>
        </p:nvSpPr>
        <p:spPr>
          <a:prstGeom prst="rect">
            <a:avLst/>
          </a:prstGeom>
        </p:spPr>
        <p:txBody>
          <a:bodyPr/>
          <a:lstStyle/>
          <a:p>
            <a:pPr/>
            <a:r>
              <a:t>Popout</a:t>
            </a:r>
          </a:p>
        </p:txBody>
      </p:sp>
      <p:sp>
        <p:nvSpPr>
          <p:cNvPr id="672"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p:txBody>
      </p:sp>
      <p:sp>
        <p:nvSpPr>
          <p:cNvPr id="6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4" name="fig5.11a.pdf" descr="fig5.11a.pdf"/>
          <p:cNvPicPr>
            <a:picLocks noChangeAspect="1"/>
          </p:cNvPicPr>
          <p:nvPr/>
        </p:nvPicPr>
        <p:blipFill>
          <a:blip r:embed="rId3">
            <a:extLst/>
          </a:blip>
          <a:stretch>
            <a:fillRect/>
          </a:stretch>
        </p:blipFill>
        <p:spPr>
          <a:xfrm>
            <a:off x="9740410" y="618018"/>
            <a:ext cx="2213763" cy="1949737"/>
          </a:xfrm>
          <a:prstGeom prst="rect">
            <a:avLst/>
          </a:prstGeom>
          <a:ln w="12700">
            <a:miter lim="400000"/>
          </a:ln>
        </p:spPr>
      </p:pic>
      <p:pic>
        <p:nvPicPr>
          <p:cNvPr id="675" name="fig5.11b.pdf" descr="fig5.11b.pdf"/>
          <p:cNvPicPr>
            <a:picLocks noChangeAspect="1"/>
          </p:cNvPicPr>
          <p:nvPr/>
        </p:nvPicPr>
        <p:blipFill>
          <a:blip r:embed="rId4">
            <a:extLst/>
          </a:blip>
          <a:stretch>
            <a:fillRect/>
          </a:stretch>
        </p:blipFill>
        <p:spPr>
          <a:xfrm>
            <a:off x="12115310" y="618018"/>
            <a:ext cx="2213763" cy="1949737"/>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Popout"/>
          <p:cNvSpPr txBox="1"/>
          <p:nvPr>
            <p:ph type="title"/>
          </p:nvPr>
        </p:nvSpPr>
        <p:spPr>
          <a:prstGeom prst="rect">
            <a:avLst/>
          </a:prstGeom>
        </p:spPr>
        <p:txBody>
          <a:bodyPr/>
          <a:lstStyle/>
          <a:p>
            <a:pPr/>
            <a:r>
              <a:t>Popout</a:t>
            </a:r>
          </a:p>
        </p:txBody>
      </p:sp>
      <p:sp>
        <p:nvSpPr>
          <p:cNvPr id="680"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p:txBody>
      </p:sp>
      <p:sp>
        <p:nvSpPr>
          <p:cNvPr id="6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2" name="fig5.11a.pdf" descr="fig5.11a.pdf"/>
          <p:cNvPicPr>
            <a:picLocks noChangeAspect="1"/>
          </p:cNvPicPr>
          <p:nvPr/>
        </p:nvPicPr>
        <p:blipFill>
          <a:blip r:embed="rId3">
            <a:extLst/>
          </a:blip>
          <a:stretch>
            <a:fillRect/>
          </a:stretch>
        </p:blipFill>
        <p:spPr>
          <a:xfrm>
            <a:off x="9740410" y="618018"/>
            <a:ext cx="2213763" cy="1949737"/>
          </a:xfrm>
          <a:prstGeom prst="rect">
            <a:avLst/>
          </a:prstGeom>
          <a:ln w="12700">
            <a:miter lim="400000"/>
          </a:ln>
        </p:spPr>
      </p:pic>
      <p:pic>
        <p:nvPicPr>
          <p:cNvPr id="683" name="fig5.11b.pdf" descr="fig5.11b.pdf"/>
          <p:cNvPicPr>
            <a:picLocks noChangeAspect="1"/>
          </p:cNvPicPr>
          <p:nvPr/>
        </p:nvPicPr>
        <p:blipFill>
          <a:blip r:embed="rId4">
            <a:extLst/>
          </a:blip>
          <a:stretch>
            <a:fillRect/>
          </a:stretch>
        </p:blipFill>
        <p:spPr>
          <a:xfrm>
            <a:off x="12115310" y="618018"/>
            <a:ext cx="2213763" cy="1949737"/>
          </a:xfrm>
          <a:prstGeom prst="rect">
            <a:avLst/>
          </a:prstGeom>
          <a:ln w="12700">
            <a:miter lim="400000"/>
          </a:ln>
        </p:spPr>
      </p:pic>
      <p:pic>
        <p:nvPicPr>
          <p:cNvPr id="684" name="fig5.11c.pdf" descr="fig5.11c.pdf"/>
          <p:cNvPicPr>
            <a:picLocks noChangeAspect="1"/>
          </p:cNvPicPr>
          <p:nvPr/>
        </p:nvPicPr>
        <p:blipFill>
          <a:blip r:embed="rId5">
            <a:extLst/>
          </a:blip>
          <a:stretch>
            <a:fillRect/>
          </a:stretch>
        </p:blipFill>
        <p:spPr>
          <a:xfrm>
            <a:off x="9740410" y="2764318"/>
            <a:ext cx="2213763" cy="1949737"/>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Popout"/>
          <p:cNvSpPr txBox="1"/>
          <p:nvPr>
            <p:ph type="title"/>
          </p:nvPr>
        </p:nvSpPr>
        <p:spPr>
          <a:prstGeom prst="rect">
            <a:avLst/>
          </a:prstGeom>
        </p:spPr>
        <p:txBody>
          <a:bodyPr/>
          <a:lstStyle/>
          <a:p>
            <a:pPr/>
            <a:r>
              <a:t>Popout</a:t>
            </a:r>
          </a:p>
        </p:txBody>
      </p:sp>
      <p:sp>
        <p:nvSpPr>
          <p:cNvPr id="689"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p:txBody>
      </p:sp>
      <p:sp>
        <p:nvSpPr>
          <p:cNvPr id="6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1" name="fig5.11a.pdf" descr="fig5.11a.pdf"/>
          <p:cNvPicPr>
            <a:picLocks noChangeAspect="1"/>
          </p:cNvPicPr>
          <p:nvPr/>
        </p:nvPicPr>
        <p:blipFill>
          <a:blip r:embed="rId3">
            <a:extLst/>
          </a:blip>
          <a:stretch>
            <a:fillRect/>
          </a:stretch>
        </p:blipFill>
        <p:spPr>
          <a:xfrm>
            <a:off x="9740410" y="618018"/>
            <a:ext cx="2213763" cy="1949737"/>
          </a:xfrm>
          <a:prstGeom prst="rect">
            <a:avLst/>
          </a:prstGeom>
          <a:ln w="12700">
            <a:miter lim="400000"/>
          </a:ln>
        </p:spPr>
      </p:pic>
      <p:pic>
        <p:nvPicPr>
          <p:cNvPr id="692" name="fig5.11b.pdf" descr="fig5.11b.pdf"/>
          <p:cNvPicPr>
            <a:picLocks noChangeAspect="1"/>
          </p:cNvPicPr>
          <p:nvPr/>
        </p:nvPicPr>
        <p:blipFill>
          <a:blip r:embed="rId4">
            <a:extLst/>
          </a:blip>
          <a:stretch>
            <a:fillRect/>
          </a:stretch>
        </p:blipFill>
        <p:spPr>
          <a:xfrm>
            <a:off x="12115310" y="618018"/>
            <a:ext cx="2213763" cy="1949737"/>
          </a:xfrm>
          <a:prstGeom prst="rect">
            <a:avLst/>
          </a:prstGeom>
          <a:ln w="12700">
            <a:miter lim="400000"/>
          </a:ln>
        </p:spPr>
      </p:pic>
      <p:pic>
        <p:nvPicPr>
          <p:cNvPr id="693" name="fig5.11c.pdf" descr="fig5.11c.pdf"/>
          <p:cNvPicPr>
            <a:picLocks noChangeAspect="1"/>
          </p:cNvPicPr>
          <p:nvPr/>
        </p:nvPicPr>
        <p:blipFill>
          <a:blip r:embed="rId5">
            <a:extLst/>
          </a:blip>
          <a:stretch>
            <a:fillRect/>
          </a:stretch>
        </p:blipFill>
        <p:spPr>
          <a:xfrm>
            <a:off x="9740410" y="2764318"/>
            <a:ext cx="2213763" cy="1949737"/>
          </a:xfrm>
          <a:prstGeom prst="rect">
            <a:avLst/>
          </a:prstGeom>
          <a:ln w="12700">
            <a:miter lim="400000"/>
          </a:ln>
        </p:spPr>
      </p:pic>
      <p:pic>
        <p:nvPicPr>
          <p:cNvPr id="694" name="fig5.11d.pdf" descr="fig5.11d.pdf"/>
          <p:cNvPicPr>
            <a:picLocks noChangeAspect="1"/>
          </p:cNvPicPr>
          <p:nvPr/>
        </p:nvPicPr>
        <p:blipFill>
          <a:blip r:embed="rId6">
            <a:extLst/>
          </a:blip>
          <a:stretch>
            <a:fillRect/>
          </a:stretch>
        </p:blipFill>
        <p:spPr>
          <a:xfrm>
            <a:off x="12115310" y="2764318"/>
            <a:ext cx="2213763" cy="1949737"/>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Popout"/>
          <p:cNvSpPr txBox="1"/>
          <p:nvPr>
            <p:ph type="title"/>
          </p:nvPr>
        </p:nvSpPr>
        <p:spPr>
          <a:prstGeom prst="rect">
            <a:avLst/>
          </a:prstGeom>
        </p:spPr>
        <p:txBody>
          <a:bodyPr/>
          <a:lstStyle/>
          <a:p>
            <a:pPr/>
            <a:r>
              <a:t>Popout</a:t>
            </a:r>
          </a:p>
        </p:txBody>
      </p:sp>
      <p:sp>
        <p:nvSpPr>
          <p:cNvPr id="699"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p:txBody>
      </p:sp>
      <p:sp>
        <p:nvSpPr>
          <p:cNvPr id="7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1" name="fig5.11a.pdf" descr="fig5.11a.pdf"/>
          <p:cNvPicPr>
            <a:picLocks noChangeAspect="1"/>
          </p:cNvPicPr>
          <p:nvPr/>
        </p:nvPicPr>
        <p:blipFill>
          <a:blip r:embed="rId3">
            <a:extLst/>
          </a:blip>
          <a:stretch>
            <a:fillRect/>
          </a:stretch>
        </p:blipFill>
        <p:spPr>
          <a:xfrm>
            <a:off x="9740410" y="618018"/>
            <a:ext cx="2213763" cy="1949737"/>
          </a:xfrm>
          <a:prstGeom prst="rect">
            <a:avLst/>
          </a:prstGeom>
          <a:ln w="12700">
            <a:miter lim="400000"/>
          </a:ln>
        </p:spPr>
      </p:pic>
      <p:pic>
        <p:nvPicPr>
          <p:cNvPr id="702" name="fig5.11b.pdf" descr="fig5.11b.pdf"/>
          <p:cNvPicPr>
            <a:picLocks noChangeAspect="1"/>
          </p:cNvPicPr>
          <p:nvPr/>
        </p:nvPicPr>
        <p:blipFill>
          <a:blip r:embed="rId4">
            <a:extLst/>
          </a:blip>
          <a:stretch>
            <a:fillRect/>
          </a:stretch>
        </p:blipFill>
        <p:spPr>
          <a:xfrm>
            <a:off x="12115310" y="618018"/>
            <a:ext cx="2213763" cy="1949737"/>
          </a:xfrm>
          <a:prstGeom prst="rect">
            <a:avLst/>
          </a:prstGeom>
          <a:ln w="12700">
            <a:miter lim="400000"/>
          </a:ln>
        </p:spPr>
      </p:pic>
      <p:pic>
        <p:nvPicPr>
          <p:cNvPr id="703" name="fig5.11c.pdf" descr="fig5.11c.pdf"/>
          <p:cNvPicPr>
            <a:picLocks noChangeAspect="1"/>
          </p:cNvPicPr>
          <p:nvPr/>
        </p:nvPicPr>
        <p:blipFill>
          <a:blip r:embed="rId5">
            <a:extLst/>
          </a:blip>
          <a:stretch>
            <a:fillRect/>
          </a:stretch>
        </p:blipFill>
        <p:spPr>
          <a:xfrm>
            <a:off x="9740410" y="2764318"/>
            <a:ext cx="2213763" cy="1949737"/>
          </a:xfrm>
          <a:prstGeom prst="rect">
            <a:avLst/>
          </a:prstGeom>
          <a:ln w="12700">
            <a:miter lim="400000"/>
          </a:ln>
        </p:spPr>
      </p:pic>
      <p:pic>
        <p:nvPicPr>
          <p:cNvPr id="704" name="fig5.11d.pdf" descr="fig5.11d.pdf"/>
          <p:cNvPicPr>
            <a:picLocks noChangeAspect="1"/>
          </p:cNvPicPr>
          <p:nvPr/>
        </p:nvPicPr>
        <p:blipFill>
          <a:blip r:embed="rId6">
            <a:extLst/>
          </a:blip>
          <a:stretch>
            <a:fillRect/>
          </a:stretch>
        </p:blipFill>
        <p:spPr>
          <a:xfrm>
            <a:off x="12115310" y="2764318"/>
            <a:ext cx="2213763" cy="1949737"/>
          </a:xfrm>
          <a:prstGeom prst="rect">
            <a:avLst/>
          </a:prstGeom>
          <a:ln w="12700">
            <a:miter lim="400000"/>
          </a:ln>
        </p:spPr>
      </p:pic>
      <p:pic>
        <p:nvPicPr>
          <p:cNvPr id="705" name="fig5.11e.pdf" descr="fig5.11e.pdf"/>
          <p:cNvPicPr>
            <a:picLocks noChangeAspect="1"/>
          </p:cNvPicPr>
          <p:nvPr/>
        </p:nvPicPr>
        <p:blipFill>
          <a:blip r:embed="rId7">
            <a:extLst/>
          </a:blip>
          <a:stretch>
            <a:fillRect/>
          </a:stretch>
        </p:blipFill>
        <p:spPr>
          <a:xfrm>
            <a:off x="9740410" y="4889882"/>
            <a:ext cx="2237308" cy="1970473"/>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Popout"/>
          <p:cNvSpPr txBox="1"/>
          <p:nvPr>
            <p:ph type="title"/>
          </p:nvPr>
        </p:nvSpPr>
        <p:spPr>
          <a:prstGeom prst="rect">
            <a:avLst/>
          </a:prstGeom>
        </p:spPr>
        <p:txBody>
          <a:bodyPr/>
          <a:lstStyle/>
          <a:p>
            <a:pPr/>
            <a:r>
              <a:t>Popout</a:t>
            </a:r>
          </a:p>
        </p:txBody>
      </p:sp>
      <p:sp>
        <p:nvSpPr>
          <p:cNvPr id="710"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p:txBody>
      </p:sp>
      <p:sp>
        <p:nvSpPr>
          <p:cNvPr id="7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2" name="fig5.11a.pdf" descr="fig5.11a.pdf"/>
          <p:cNvPicPr>
            <a:picLocks noChangeAspect="1"/>
          </p:cNvPicPr>
          <p:nvPr/>
        </p:nvPicPr>
        <p:blipFill>
          <a:blip r:embed="rId3">
            <a:extLst/>
          </a:blip>
          <a:stretch>
            <a:fillRect/>
          </a:stretch>
        </p:blipFill>
        <p:spPr>
          <a:xfrm>
            <a:off x="9740410" y="618018"/>
            <a:ext cx="2213763" cy="1949737"/>
          </a:xfrm>
          <a:prstGeom prst="rect">
            <a:avLst/>
          </a:prstGeom>
          <a:ln w="12700">
            <a:miter lim="400000"/>
          </a:ln>
        </p:spPr>
      </p:pic>
      <p:pic>
        <p:nvPicPr>
          <p:cNvPr id="713" name="fig5.11b.pdf" descr="fig5.11b.pdf"/>
          <p:cNvPicPr>
            <a:picLocks noChangeAspect="1"/>
          </p:cNvPicPr>
          <p:nvPr/>
        </p:nvPicPr>
        <p:blipFill>
          <a:blip r:embed="rId4">
            <a:extLst/>
          </a:blip>
          <a:stretch>
            <a:fillRect/>
          </a:stretch>
        </p:blipFill>
        <p:spPr>
          <a:xfrm>
            <a:off x="12115310" y="618018"/>
            <a:ext cx="2213763" cy="1949737"/>
          </a:xfrm>
          <a:prstGeom prst="rect">
            <a:avLst/>
          </a:prstGeom>
          <a:ln w="12700">
            <a:miter lim="400000"/>
          </a:ln>
        </p:spPr>
      </p:pic>
      <p:pic>
        <p:nvPicPr>
          <p:cNvPr id="714" name="fig5.11c.pdf" descr="fig5.11c.pdf"/>
          <p:cNvPicPr>
            <a:picLocks noChangeAspect="1"/>
          </p:cNvPicPr>
          <p:nvPr/>
        </p:nvPicPr>
        <p:blipFill>
          <a:blip r:embed="rId5">
            <a:extLst/>
          </a:blip>
          <a:stretch>
            <a:fillRect/>
          </a:stretch>
        </p:blipFill>
        <p:spPr>
          <a:xfrm>
            <a:off x="9740410" y="2764318"/>
            <a:ext cx="2213763" cy="1949737"/>
          </a:xfrm>
          <a:prstGeom prst="rect">
            <a:avLst/>
          </a:prstGeom>
          <a:ln w="12700">
            <a:miter lim="400000"/>
          </a:ln>
        </p:spPr>
      </p:pic>
      <p:pic>
        <p:nvPicPr>
          <p:cNvPr id="715" name="fig5.11d.pdf" descr="fig5.11d.pdf"/>
          <p:cNvPicPr>
            <a:picLocks noChangeAspect="1"/>
          </p:cNvPicPr>
          <p:nvPr/>
        </p:nvPicPr>
        <p:blipFill>
          <a:blip r:embed="rId6">
            <a:extLst/>
          </a:blip>
          <a:stretch>
            <a:fillRect/>
          </a:stretch>
        </p:blipFill>
        <p:spPr>
          <a:xfrm>
            <a:off x="12115310" y="2764318"/>
            <a:ext cx="2213763" cy="1949737"/>
          </a:xfrm>
          <a:prstGeom prst="rect">
            <a:avLst/>
          </a:prstGeom>
          <a:ln w="12700">
            <a:miter lim="400000"/>
          </a:ln>
        </p:spPr>
      </p:pic>
      <p:pic>
        <p:nvPicPr>
          <p:cNvPr id="716" name="fig5.11e.pdf" descr="fig5.11e.pdf"/>
          <p:cNvPicPr>
            <a:picLocks noChangeAspect="1"/>
          </p:cNvPicPr>
          <p:nvPr/>
        </p:nvPicPr>
        <p:blipFill>
          <a:blip r:embed="rId7">
            <a:extLst/>
          </a:blip>
          <a:stretch>
            <a:fillRect/>
          </a:stretch>
        </p:blipFill>
        <p:spPr>
          <a:xfrm>
            <a:off x="9740410" y="4889882"/>
            <a:ext cx="2237308" cy="1970473"/>
          </a:xfrm>
          <a:prstGeom prst="rect">
            <a:avLst/>
          </a:prstGeom>
          <a:ln w="12700">
            <a:miter lim="400000"/>
          </a:ln>
        </p:spPr>
      </p:pic>
      <p:pic>
        <p:nvPicPr>
          <p:cNvPr id="717" name="fig5.11f.pdf" descr="fig5.11f.pdf"/>
          <p:cNvPicPr>
            <a:picLocks noChangeAspect="1"/>
          </p:cNvPicPr>
          <p:nvPr/>
        </p:nvPicPr>
        <p:blipFill>
          <a:blip r:embed="rId8">
            <a:extLst/>
          </a:blip>
          <a:stretch>
            <a:fillRect/>
          </a:stretch>
        </p:blipFill>
        <p:spPr>
          <a:xfrm>
            <a:off x="12115310" y="4889882"/>
            <a:ext cx="2213763" cy="1949736"/>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Popout"/>
          <p:cNvSpPr txBox="1"/>
          <p:nvPr>
            <p:ph type="title"/>
          </p:nvPr>
        </p:nvSpPr>
        <p:spPr>
          <a:prstGeom prst="rect">
            <a:avLst/>
          </a:prstGeom>
        </p:spPr>
        <p:txBody>
          <a:bodyPr/>
          <a:lstStyle/>
          <a:p>
            <a:pPr/>
            <a:r>
              <a:t>Popout</a:t>
            </a:r>
          </a:p>
        </p:txBody>
      </p:sp>
      <p:sp>
        <p:nvSpPr>
          <p:cNvPr id="722" name="find the red dot…"/>
          <p:cNvSpPr txBox="1"/>
          <p:nvPr>
            <p:ph type="body" idx="1"/>
          </p:nvPr>
        </p:nvSpPr>
        <p:spPr>
          <a:xfrm>
            <a:off x="419100" y="1104900"/>
            <a:ext cx="9144000" cy="7886700"/>
          </a:xfrm>
          <a:prstGeom prst="rect">
            <a:avLst/>
          </a:prstGeom>
        </p:spPr>
        <p:txBody>
          <a:bodyPr/>
          <a:lstStyle/>
          <a:p>
            <a:pPr/>
            <a:r>
              <a:t>find the red dot</a:t>
            </a:r>
          </a:p>
          <a:p>
            <a:pPr lvl="1"/>
            <a:r>
              <a:t>how long does it take?</a:t>
            </a:r>
          </a:p>
          <a:p>
            <a:pPr/>
            <a:r>
              <a:t>parallel processing on many individual channels</a:t>
            </a:r>
          </a:p>
          <a:p>
            <a:pPr lvl="1"/>
            <a:r>
              <a:t>speed independent of distractor count</a:t>
            </a:r>
          </a:p>
          <a:p>
            <a:pPr lvl="1"/>
            <a:r>
              <a:t>speed depends on channel and amount of difference from distractors</a:t>
            </a:r>
          </a:p>
          <a:p>
            <a:pPr/>
            <a:r>
              <a:t>serial search for (almost all) combinations</a:t>
            </a:r>
          </a:p>
          <a:p>
            <a:pPr lvl="1"/>
            <a:r>
              <a:t>speed depends on number of distractors</a:t>
            </a:r>
          </a:p>
        </p:txBody>
      </p:sp>
      <p:sp>
        <p:nvSpPr>
          <p:cNvPr id="7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4" name="fig5.11a.pdf" descr="fig5.11a.pdf"/>
          <p:cNvPicPr>
            <a:picLocks noChangeAspect="1"/>
          </p:cNvPicPr>
          <p:nvPr/>
        </p:nvPicPr>
        <p:blipFill>
          <a:blip r:embed="rId3">
            <a:extLst/>
          </a:blip>
          <a:stretch>
            <a:fillRect/>
          </a:stretch>
        </p:blipFill>
        <p:spPr>
          <a:xfrm>
            <a:off x="9740410" y="618018"/>
            <a:ext cx="2213763" cy="1949737"/>
          </a:xfrm>
          <a:prstGeom prst="rect">
            <a:avLst/>
          </a:prstGeom>
          <a:ln w="12700">
            <a:miter lim="400000"/>
          </a:ln>
        </p:spPr>
      </p:pic>
      <p:pic>
        <p:nvPicPr>
          <p:cNvPr id="725" name="fig5.11b.pdf" descr="fig5.11b.pdf"/>
          <p:cNvPicPr>
            <a:picLocks noChangeAspect="1"/>
          </p:cNvPicPr>
          <p:nvPr/>
        </p:nvPicPr>
        <p:blipFill>
          <a:blip r:embed="rId4">
            <a:extLst/>
          </a:blip>
          <a:stretch>
            <a:fillRect/>
          </a:stretch>
        </p:blipFill>
        <p:spPr>
          <a:xfrm>
            <a:off x="12115310" y="618018"/>
            <a:ext cx="2213763" cy="1949737"/>
          </a:xfrm>
          <a:prstGeom prst="rect">
            <a:avLst/>
          </a:prstGeom>
          <a:ln w="12700">
            <a:miter lim="400000"/>
          </a:ln>
        </p:spPr>
      </p:pic>
      <p:pic>
        <p:nvPicPr>
          <p:cNvPr id="726" name="fig5.11c.pdf" descr="fig5.11c.pdf"/>
          <p:cNvPicPr>
            <a:picLocks noChangeAspect="1"/>
          </p:cNvPicPr>
          <p:nvPr/>
        </p:nvPicPr>
        <p:blipFill>
          <a:blip r:embed="rId5">
            <a:extLst/>
          </a:blip>
          <a:stretch>
            <a:fillRect/>
          </a:stretch>
        </p:blipFill>
        <p:spPr>
          <a:xfrm>
            <a:off x="9740410" y="2764318"/>
            <a:ext cx="2213763" cy="1949737"/>
          </a:xfrm>
          <a:prstGeom prst="rect">
            <a:avLst/>
          </a:prstGeom>
          <a:ln w="12700">
            <a:miter lim="400000"/>
          </a:ln>
        </p:spPr>
      </p:pic>
      <p:pic>
        <p:nvPicPr>
          <p:cNvPr id="727" name="fig5.11d.pdf" descr="fig5.11d.pdf"/>
          <p:cNvPicPr>
            <a:picLocks noChangeAspect="1"/>
          </p:cNvPicPr>
          <p:nvPr/>
        </p:nvPicPr>
        <p:blipFill>
          <a:blip r:embed="rId6">
            <a:extLst/>
          </a:blip>
          <a:stretch>
            <a:fillRect/>
          </a:stretch>
        </p:blipFill>
        <p:spPr>
          <a:xfrm>
            <a:off x="12115310" y="2764318"/>
            <a:ext cx="2213763" cy="1949737"/>
          </a:xfrm>
          <a:prstGeom prst="rect">
            <a:avLst/>
          </a:prstGeom>
          <a:ln w="12700">
            <a:miter lim="400000"/>
          </a:ln>
        </p:spPr>
      </p:pic>
      <p:pic>
        <p:nvPicPr>
          <p:cNvPr id="728" name="fig5.11e.pdf" descr="fig5.11e.pdf"/>
          <p:cNvPicPr>
            <a:picLocks noChangeAspect="1"/>
          </p:cNvPicPr>
          <p:nvPr/>
        </p:nvPicPr>
        <p:blipFill>
          <a:blip r:embed="rId7">
            <a:extLst/>
          </a:blip>
          <a:stretch>
            <a:fillRect/>
          </a:stretch>
        </p:blipFill>
        <p:spPr>
          <a:xfrm>
            <a:off x="9740410" y="4889882"/>
            <a:ext cx="2237308" cy="1970473"/>
          </a:xfrm>
          <a:prstGeom prst="rect">
            <a:avLst/>
          </a:prstGeom>
          <a:ln w="12700">
            <a:miter lim="400000"/>
          </a:ln>
        </p:spPr>
      </p:pic>
      <p:pic>
        <p:nvPicPr>
          <p:cNvPr id="729" name="fig5.11f.pdf" descr="fig5.11f.pdf"/>
          <p:cNvPicPr>
            <a:picLocks noChangeAspect="1"/>
          </p:cNvPicPr>
          <p:nvPr/>
        </p:nvPicPr>
        <p:blipFill>
          <a:blip r:embed="rId8">
            <a:extLst/>
          </a:blip>
          <a:stretch>
            <a:fillRect/>
          </a:stretch>
        </p:blipFill>
        <p:spPr>
          <a:xfrm>
            <a:off x="12115310" y="4889882"/>
            <a:ext cx="2213763" cy="1949736"/>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Popout"/>
          <p:cNvSpPr txBox="1"/>
          <p:nvPr>
            <p:ph type="title"/>
          </p:nvPr>
        </p:nvSpPr>
        <p:spPr>
          <a:prstGeom prst="rect">
            <a:avLst/>
          </a:prstGeom>
        </p:spPr>
        <p:txBody>
          <a:bodyPr/>
          <a:lstStyle/>
          <a:p>
            <a:pPr/>
            <a:r>
              <a:t>Popout</a:t>
            </a:r>
          </a:p>
        </p:txBody>
      </p:sp>
      <p:sp>
        <p:nvSpPr>
          <p:cNvPr id="734" name="many channels…"/>
          <p:cNvSpPr txBox="1"/>
          <p:nvPr>
            <p:ph type="body" sz="half" idx="1"/>
          </p:nvPr>
        </p:nvSpPr>
        <p:spPr>
          <a:xfrm>
            <a:off x="11495116" y="1287228"/>
            <a:ext cx="4773584" cy="7632152"/>
          </a:xfrm>
          <a:prstGeom prst="rect">
            <a:avLst/>
          </a:prstGeom>
        </p:spPr>
        <p:txBody>
          <a:bodyPr/>
          <a:lstStyle>
            <a:lvl2pPr marL="700087" indent="-242887"/>
          </a:lstStyle>
          <a:p>
            <a:pPr/>
            <a:r>
              <a:t>many channels</a:t>
            </a:r>
          </a:p>
          <a:p>
            <a:pPr lvl="1"/>
            <a:r>
              <a:t>tilt, size, shape, proximity, shadow direction, ...</a:t>
            </a:r>
          </a:p>
        </p:txBody>
      </p:sp>
      <p:sp>
        <p:nvSpPr>
          <p:cNvPr id="7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6" name="fig5.12.pdf" descr="fig5.12.pdf"/>
          <p:cNvPicPr>
            <a:picLocks noChangeAspect="1"/>
          </p:cNvPicPr>
          <p:nvPr/>
        </p:nvPicPr>
        <p:blipFill>
          <a:blip r:embed="rId3">
            <a:extLst/>
          </a:blip>
          <a:stretch>
            <a:fillRect/>
          </a:stretch>
        </p:blipFill>
        <p:spPr>
          <a:xfrm>
            <a:off x="444500" y="1207847"/>
            <a:ext cx="10404276" cy="6057901"/>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Popout"/>
          <p:cNvSpPr txBox="1"/>
          <p:nvPr>
            <p:ph type="title"/>
          </p:nvPr>
        </p:nvSpPr>
        <p:spPr>
          <a:prstGeom prst="rect">
            <a:avLst/>
          </a:prstGeom>
        </p:spPr>
        <p:txBody>
          <a:bodyPr/>
          <a:lstStyle/>
          <a:p>
            <a:pPr/>
            <a:r>
              <a:t>Popout</a:t>
            </a:r>
          </a:p>
        </p:txBody>
      </p:sp>
      <p:sp>
        <p:nvSpPr>
          <p:cNvPr id="741" name="many channels…"/>
          <p:cNvSpPr txBox="1"/>
          <p:nvPr>
            <p:ph type="body" sz="half" idx="1"/>
          </p:nvPr>
        </p:nvSpPr>
        <p:spPr>
          <a:xfrm>
            <a:off x="11495116" y="1287228"/>
            <a:ext cx="4773584" cy="7632152"/>
          </a:xfrm>
          <a:prstGeom prst="rect">
            <a:avLst/>
          </a:prstGeom>
        </p:spPr>
        <p:txBody>
          <a:bodyPr/>
          <a:lstStyle/>
          <a:p>
            <a:pPr/>
            <a:r>
              <a:t>many channels</a:t>
            </a:r>
          </a:p>
          <a:p>
            <a:pPr lvl="1" marL="700087" indent="-242887"/>
            <a:r>
              <a:t>tilt, size, shape, proximity, shadow direction, ...</a:t>
            </a:r>
          </a:p>
          <a:p>
            <a:pPr/>
            <a:r>
              <a:t>but not all!</a:t>
            </a:r>
          </a:p>
          <a:p>
            <a:pPr lvl="1" marL="700087" indent="-242887"/>
            <a:r>
              <a:t> parallel line pairs do not pop out from tilted pairs</a:t>
            </a:r>
          </a:p>
        </p:txBody>
      </p:sp>
      <p:sp>
        <p:nvSpPr>
          <p:cNvPr id="7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3" name="fig5.12.pdf" descr="fig5.12.pdf"/>
          <p:cNvPicPr>
            <a:picLocks noChangeAspect="1"/>
          </p:cNvPicPr>
          <p:nvPr/>
        </p:nvPicPr>
        <p:blipFill>
          <a:blip r:embed="rId3">
            <a:extLst/>
          </a:blip>
          <a:stretch>
            <a:fillRect/>
          </a:stretch>
        </p:blipFill>
        <p:spPr>
          <a:xfrm>
            <a:off x="444500" y="1207847"/>
            <a:ext cx="10404276" cy="6057901"/>
          </a:xfrm>
          <a:prstGeom prst="rect">
            <a:avLst/>
          </a:prstGeom>
          <a:ln w="12700">
            <a:miter lim="400000"/>
          </a:ln>
        </p:spPr>
      </p:pic>
      <p:pic>
        <p:nvPicPr>
          <p:cNvPr id="744" name="Rectangle Rectangle" descr="Rectangle Rectangle"/>
          <p:cNvPicPr>
            <a:picLocks noChangeAspect="0"/>
          </p:cNvPicPr>
          <p:nvPr/>
        </p:nvPicPr>
        <p:blipFill>
          <a:blip r:embed="rId4">
            <a:extLst/>
          </a:blip>
          <a:stretch>
            <a:fillRect/>
          </a:stretch>
        </p:blipFill>
        <p:spPr>
          <a:xfrm>
            <a:off x="7315200" y="4064000"/>
            <a:ext cx="3708400" cy="3327400"/>
          </a:xfrm>
          <a:prstGeom prst="rect">
            <a:avLst/>
          </a:prstGeom>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0" name="Grouping"/>
          <p:cNvSpPr txBox="1"/>
          <p:nvPr>
            <p:ph type="title"/>
          </p:nvPr>
        </p:nvSpPr>
        <p:spPr>
          <a:prstGeom prst="rect">
            <a:avLst/>
          </a:prstGeom>
        </p:spPr>
        <p:txBody>
          <a:bodyPr/>
          <a:lstStyle/>
          <a:p>
            <a:pPr/>
            <a:r>
              <a:t>Grouping</a:t>
            </a:r>
          </a:p>
        </p:txBody>
      </p:sp>
      <p:sp>
        <p:nvSpPr>
          <p:cNvPr id="751" name="containment…"/>
          <p:cNvSpPr txBox="1"/>
          <p:nvPr>
            <p:ph type="body" sz="half" idx="1"/>
          </p:nvPr>
        </p:nvSpPr>
        <p:spPr>
          <a:xfrm>
            <a:off x="419100" y="1104900"/>
            <a:ext cx="6172200" cy="8039100"/>
          </a:xfrm>
          <a:prstGeom prst="rect">
            <a:avLst/>
          </a:prstGeom>
        </p:spPr>
        <p:txBody>
          <a:bodyPr/>
          <a:lstStyle/>
          <a:p>
            <a:pPr/>
          </a:p>
          <a:p>
            <a:pPr/>
            <a:r>
              <a:t>containment</a:t>
            </a:r>
          </a:p>
          <a:p>
            <a:pPr/>
            <a:r>
              <a:t>connection</a:t>
            </a:r>
          </a:p>
          <a:p>
            <a:pPr/>
          </a:p>
          <a:p>
            <a:pPr/>
          </a:p>
          <a:p>
            <a:pPr/>
            <a:r>
              <a:t>proximity</a:t>
            </a:r>
          </a:p>
          <a:p>
            <a:pPr lvl="1"/>
            <a:r>
              <a:t>same spatial region</a:t>
            </a:r>
          </a:p>
          <a:p>
            <a:pPr/>
            <a:r>
              <a:t>similarity</a:t>
            </a:r>
          </a:p>
          <a:p>
            <a:pPr lvl="1"/>
            <a:r>
              <a:t>same values as other categorical channels</a:t>
            </a:r>
          </a:p>
        </p:txBody>
      </p:sp>
      <p:pic>
        <p:nvPicPr>
          <p:cNvPr id="752" name="fig5.1.pdf" descr="fig5.1.pdf"/>
          <p:cNvPicPr>
            <a:picLocks noChangeAspect="1"/>
          </p:cNvPicPr>
          <p:nvPr/>
        </p:nvPicPr>
        <p:blipFill>
          <a:blip r:embed="rId2">
            <a:extLst/>
          </a:blip>
          <a:srcRect l="55257" t="3999" r="0" b="42000"/>
          <a:stretch>
            <a:fillRect/>
          </a:stretch>
        </p:blipFill>
        <p:spPr>
          <a:xfrm>
            <a:off x="5140727" y="2590141"/>
            <a:ext cx="8247236" cy="6680201"/>
          </a:xfrm>
          <a:prstGeom prst="rect">
            <a:avLst/>
          </a:prstGeom>
          <a:ln w="12700">
            <a:miter lim="400000"/>
          </a:ln>
        </p:spPr>
      </p:pic>
      <p:pic>
        <p:nvPicPr>
          <p:cNvPr id="753" name="fig5.5.pdf" descr="fig5.5.pdf"/>
          <p:cNvPicPr>
            <a:picLocks noChangeAspect="1"/>
          </p:cNvPicPr>
          <p:nvPr/>
        </p:nvPicPr>
        <p:blipFill>
          <a:blip r:embed="rId3">
            <a:extLst/>
          </a:blip>
          <a:srcRect l="0" t="58611" r="45134" b="0"/>
          <a:stretch>
            <a:fillRect/>
          </a:stretch>
        </p:blipFill>
        <p:spPr>
          <a:xfrm>
            <a:off x="4991140" y="255302"/>
            <a:ext cx="7201542" cy="259891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Why have a human in the loop?"/>
          <p:cNvSpPr txBox="1"/>
          <p:nvPr>
            <p:ph type="title"/>
          </p:nvPr>
        </p:nvSpPr>
        <p:spPr>
          <a:prstGeom prst="rect">
            <a:avLst/>
          </a:prstGeom>
        </p:spPr>
        <p:txBody>
          <a:bodyPr/>
          <a:lstStyle/>
          <a:p>
            <a:pPr/>
            <a:r>
              <a:t>Why have a human in the loop?</a:t>
            </a:r>
          </a:p>
        </p:txBody>
      </p:sp>
      <p:sp>
        <p:nvSpPr>
          <p:cNvPr id="149" name="don’t need vis when fully automatic solution exists and is trusted…"/>
          <p:cNvSpPr txBox="1"/>
          <p:nvPr>
            <p:ph type="body" idx="1"/>
          </p:nvPr>
        </p:nvSpPr>
        <p:spPr>
          <a:xfrm>
            <a:off x="419100" y="3606800"/>
            <a:ext cx="15849600" cy="5537200"/>
          </a:xfrm>
          <a:prstGeom prst="rect">
            <a:avLst/>
          </a:prstGeom>
        </p:spPr>
        <p:txBody>
          <a:bodyPr/>
          <a:lstStyle/>
          <a:p>
            <a:pPr marL="317182" indent="-317182">
              <a:defRPr sz="3700"/>
            </a:pPr>
            <a:r>
              <a:t>don’t need vis when fully automatic solution exists and is trusted </a:t>
            </a:r>
          </a:p>
          <a:p>
            <a:pPr marL="317182" indent="-317182">
              <a:defRPr sz="3700"/>
            </a:pPr>
            <a:r>
              <a:t>many analysis problems ill-specified</a:t>
            </a:r>
          </a:p>
          <a:p>
            <a:pPr lvl="1" marL="717736" indent="-260536">
              <a:defRPr sz="3100"/>
            </a:pPr>
            <a:r>
              <a:t>don’t know exactly what questions to ask in advance</a:t>
            </a:r>
          </a:p>
          <a:p>
            <a:pPr marL="317182" indent="-317182">
              <a:defRPr sz="3700"/>
            </a:pPr>
            <a:r>
              <a:t>possibilities</a:t>
            </a:r>
          </a:p>
          <a:p>
            <a:pPr lvl="1" marL="717736" indent="-260536">
              <a:defRPr sz="3100"/>
            </a:pPr>
            <a:r>
              <a:t>long-term use for end users (ex: exploratory analysis of scientific data)</a:t>
            </a:r>
          </a:p>
          <a:p>
            <a:pPr lvl="1" marL="717736" indent="-260536">
              <a:defRPr sz="3100"/>
            </a:pPr>
            <a:r>
              <a:t>presentation of known results (ex: New York Times Upshot) </a:t>
            </a:r>
          </a:p>
          <a:p>
            <a:pPr lvl="1" marL="717736" indent="-260536">
              <a:defRPr sz="3100"/>
            </a:pPr>
            <a:r>
              <a:t>stepping stone to assess requirements before developing models</a:t>
            </a:r>
          </a:p>
          <a:p>
            <a:pPr lvl="1" marL="717736" indent="-260536">
              <a:defRPr sz="3100"/>
            </a:pPr>
            <a:r>
              <a:t>help automatic solution developers refine &amp; determine parameters</a:t>
            </a:r>
          </a:p>
          <a:p>
            <a:pPr lvl="1" marL="717736" indent="-260536">
              <a:defRPr sz="3100"/>
            </a:pPr>
            <a:r>
              <a:t>help end users of automatic solutions verify, build trust</a:t>
            </a:r>
          </a:p>
        </p:txBody>
      </p:sp>
      <p:sp>
        <p:nvSpPr>
          <p:cNvPr id="1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1"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52" name="Rectangle Rectangle" descr="Rectangle Rectangle"/>
          <p:cNvPicPr>
            <a:picLocks noChangeAspect="0"/>
          </p:cNvPicPr>
          <p:nvPr/>
        </p:nvPicPr>
        <p:blipFill>
          <a:blip r:embed="rId2">
            <a:extLst/>
          </a:blip>
          <a:stretch>
            <a:fillRect/>
          </a:stretch>
        </p:blipFill>
        <p:spPr>
          <a:xfrm>
            <a:off x="12877800" y="1104900"/>
            <a:ext cx="2070100" cy="812800"/>
          </a:xfrm>
          <a:prstGeom prst="rect">
            <a:avLst/>
          </a:prstGeom>
        </p:spPr>
      </p:pic>
      <p:pic>
        <p:nvPicPr>
          <p:cNvPr id="154" name="Rectangle Rectangle" descr="Rectangle Rectangle"/>
          <p:cNvPicPr>
            <a:picLocks noChangeAspect="0"/>
          </p:cNvPicPr>
          <p:nvPr/>
        </p:nvPicPr>
        <p:blipFill>
          <a:blip r:embed="rId3">
            <a:extLst/>
          </a:blip>
          <a:stretch>
            <a:fillRect/>
          </a:stretch>
        </p:blipFill>
        <p:spPr>
          <a:xfrm>
            <a:off x="3098800" y="1498600"/>
            <a:ext cx="1778000" cy="838200"/>
          </a:xfrm>
          <a:prstGeom prst="rect">
            <a:avLst/>
          </a:prstGeom>
        </p:spPr>
      </p:pic>
      <p:sp>
        <p:nvSpPr>
          <p:cNvPr id="156" name="Visualization is suitable when there is a need to augment human capabilities rather than replace people with computational decision-making methods."/>
          <p:cNvSpPr txBox="1"/>
          <p:nvPr/>
        </p:nvSpPr>
        <p:spPr>
          <a:xfrm>
            <a:off x="413593" y="2324100"/>
            <a:ext cx="14554201"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Visualization is suitable when there is a need to augment human capabilities rather than replace people with computational decision-making methods. </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Further reading"/>
          <p:cNvSpPr txBox="1"/>
          <p:nvPr>
            <p:ph type="title"/>
          </p:nvPr>
        </p:nvSpPr>
        <p:spPr>
          <a:prstGeom prst="rect">
            <a:avLst/>
          </a:prstGeom>
        </p:spPr>
        <p:txBody>
          <a:bodyPr/>
          <a:lstStyle/>
          <a:p>
            <a:pPr/>
            <a:r>
              <a:t>Further reading</a:t>
            </a:r>
          </a:p>
        </p:txBody>
      </p:sp>
      <p:sp>
        <p:nvSpPr>
          <p:cNvPr id="756" name="Visualization Analysis and Design. Munzner.  AK Peters Visualization Series, CRC Press, Nov 2014.…"/>
          <p:cNvSpPr txBox="1"/>
          <p:nvPr>
            <p:ph type="body" idx="1"/>
          </p:nvPr>
        </p:nvSpPr>
        <p:spPr>
          <a:xfrm>
            <a:off x="419100" y="1079500"/>
            <a:ext cx="15849600" cy="7747000"/>
          </a:xfrm>
          <a:prstGeom prst="rect">
            <a:avLst/>
          </a:prstGeom>
        </p:spPr>
        <p:txBody>
          <a:bodyPr>
            <a:normAutofit fontScale="100000" lnSpcReduction="0"/>
          </a:bodyPr>
          <a:lstStyle/>
          <a:p>
            <a:pPr marL="325755" indent="-325755">
              <a:defRPr sz="3100"/>
            </a:pPr>
            <a:r>
              <a:t>Visualization Analysis and Design. Munzner.  AK Peters Visualization Series, CRC Press, Nov 2014.</a:t>
            </a:r>
          </a:p>
          <a:p>
            <a:pPr lvl="1" marL="726141" indent="-268941">
              <a:defRPr i="1" sz="2500"/>
            </a:pPr>
            <a:r>
              <a:t>Chap 5: Marks and Channels</a:t>
            </a:r>
            <a:endParaRPr i="0"/>
          </a:p>
          <a:p>
            <a:pPr marL="325755" indent="-325755">
              <a:defRPr sz="3100"/>
            </a:pPr>
            <a:r>
              <a:rPr i="1"/>
              <a:t>On the Theory of Scales of Measurement. </a:t>
            </a:r>
            <a:r>
              <a:t>Stevens. Science 103:2684 (1946), 677–680.</a:t>
            </a:r>
          </a:p>
          <a:p>
            <a:pPr marL="325755" indent="-325755">
              <a:defRPr sz="3100"/>
            </a:pPr>
            <a:r>
              <a:t>Psychophysics: Introduction to its Perceptual, Neural, and Social Prospects. Stevens. Wiley, 1975.</a:t>
            </a:r>
          </a:p>
          <a:p>
            <a:pPr marL="325755" indent="-325755">
              <a:defRPr i="1" sz="3100"/>
            </a:pPr>
            <a:r>
              <a:t>Graphical Perception: Theory, Experimentation, and Application to the Development of Graphical Methods.</a:t>
            </a:r>
            <a:r>
              <a:rPr i="0"/>
              <a:t> Cleveland and McGill. Journ.  American Statistical Association 79:387 (1984), 531–554.</a:t>
            </a:r>
            <a:endParaRPr i="0"/>
          </a:p>
          <a:p>
            <a:pPr marL="325755" indent="-325755">
              <a:defRPr i="1" sz="3100"/>
            </a:pPr>
            <a:r>
              <a:t>Perception in Vision</a:t>
            </a:r>
            <a:r>
              <a:rPr i="0"/>
              <a:t>. Healey. </a:t>
            </a:r>
            <a:r>
              <a:rPr i="0" u="sng">
                <a:hlinkClick r:id="rId2" invalidUrl="" action="" tgtFrame="" tooltip="" history="1" highlightClick="0" endSnd="0"/>
              </a:rPr>
              <a:t>http://www.csc.ncsu.edu/faculty/healey/PP</a:t>
            </a:r>
            <a:r>
              <a:t> </a:t>
            </a:r>
          </a:p>
          <a:p>
            <a:pPr marL="325755" indent="-325755">
              <a:defRPr i="1" sz="3100"/>
            </a:pPr>
            <a:r>
              <a:rPr i="0"/>
              <a:t>Visual Thinking for Design. Ware. Morgan Kaufmann, 2008.</a:t>
            </a:r>
            <a:endParaRPr i="0"/>
          </a:p>
          <a:p>
            <a:pPr marL="325755" indent="-325755">
              <a:defRPr i="1" sz="3100"/>
            </a:pPr>
            <a:r>
              <a:rPr i="0"/>
              <a:t>Information Visualization: Perception for Design, 3rd edition. Ware. Morgan Kaufmann /Academic Press, 2004.</a:t>
            </a:r>
          </a:p>
        </p:txBody>
      </p:sp>
      <p:sp>
        <p:nvSpPr>
          <p:cNvPr id="7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760"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r>
              <a:t> </a:t>
            </a:r>
          </a:p>
          <a:p>
            <a:pPr lvl="1">
              <a:spcBef>
                <a:spcPts val="1000"/>
              </a:spcBef>
            </a:pPr>
            <a:r>
              <a:t>Analysis:  What, Why, How</a:t>
            </a:r>
          </a:p>
          <a:p>
            <a:pPr lvl="1">
              <a:spcBef>
                <a:spcPts val="1000"/>
              </a:spcBef>
            </a:pPr>
            <a:r>
              <a:t>Marks and Channels</a:t>
            </a:r>
          </a:p>
          <a:p>
            <a:pPr lvl="1">
              <a:buClr>
                <a:srgbClr val="000000"/>
              </a:buClr>
              <a:defRPr>
                <a:solidFill>
                  <a:srgbClr val="FF2600"/>
                </a:solidFill>
              </a:defRPr>
            </a:pPr>
            <a:r>
              <a:t>Arrange Tables</a:t>
            </a:r>
          </a:p>
          <a:p>
            <a:pPr lvl="1">
              <a:buClr>
                <a:srgbClr val="000000"/>
              </a:buClr>
            </a:pPr>
            <a:r>
              <a:t>Arrange Spatial Data </a:t>
            </a: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a:t>
            </a:r>
          </a:p>
          <a:p>
            <a:pPr lvl="1">
              <a:buClr>
                <a:srgbClr val="000000"/>
              </a:buClr>
            </a:pPr>
            <a:r>
              <a:t>Arrange Networks and Trees</a:t>
            </a:r>
          </a:p>
          <a:p>
            <a:pPr lvl="1">
              <a:buClr>
                <a:srgbClr val="000000"/>
              </a:buClr>
            </a:pPr>
            <a:r>
              <a:t>Map Color and Other Channels</a:t>
            </a:r>
          </a:p>
          <a:p>
            <a:pPr lvl="1">
              <a:buClr>
                <a:srgbClr val="000000"/>
              </a:buClr>
            </a:pPr>
            <a:r>
              <a:t>Manipulate: Change, Select, Navigate</a:t>
            </a:r>
          </a:p>
          <a:p>
            <a:pPr lvl="1" marL="703580" indent="-259080"/>
            <a:r>
              <a:t>Facet: Juxtapose, Partition, Superimpose</a:t>
            </a:r>
          </a:p>
          <a:p>
            <a:pPr lvl="1" marL="703580" indent="-259080"/>
            <a:r>
              <a:t>Reduce: Filter, Aggregate</a:t>
            </a:r>
          </a:p>
        </p:txBody>
      </p:sp>
      <p:sp>
        <p:nvSpPr>
          <p:cNvPr id="7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2"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763"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6"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767"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768"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769"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770"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773" name="Group"/>
          <p:cNvGrpSpPr/>
          <p:nvPr/>
        </p:nvGrpSpPr>
        <p:grpSpPr>
          <a:xfrm>
            <a:off x="228600" y="6497381"/>
            <a:ext cx="2946402" cy="2418020"/>
            <a:chOff x="0" y="0"/>
            <a:chExt cx="2946401" cy="2418019"/>
          </a:xfrm>
        </p:grpSpPr>
        <p:sp>
          <p:nvSpPr>
            <p:cNvPr id="771" name="Rectangle"/>
            <p:cNvSpPr/>
            <p:nvPr/>
          </p:nvSpPr>
          <p:spPr>
            <a:xfrm>
              <a:off x="0" y="0"/>
              <a:ext cx="2946402" cy="241802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772" name="Image" descr="Image"/>
            <p:cNvPicPr>
              <a:picLocks noChangeAspect="1"/>
            </p:cNvPicPr>
            <p:nvPr/>
          </p:nvPicPr>
          <p:blipFill>
            <a:blip r:embed="rId2">
              <a:extLst/>
            </a:blip>
            <a:stretch>
              <a:fillRect/>
            </a:stretch>
          </p:blipFill>
          <p:spPr>
            <a:xfrm>
              <a:off x="266281" y="82153"/>
              <a:ext cx="2333239" cy="2307448"/>
            </a:xfrm>
            <a:prstGeom prst="rect">
              <a:avLst/>
            </a:prstGeom>
            <a:ln w="12700" cap="flat">
              <a:noFill/>
              <a:miter lim="400000"/>
            </a:ln>
            <a:effectLst/>
          </p:spPr>
        </p:pic>
      </p:grpSp>
      <p:pic>
        <p:nvPicPr>
          <p:cNvPr id="774"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775" name="Rectangle Rectangle" descr="Rectangle Rectangle"/>
          <p:cNvPicPr>
            <a:picLocks noChangeAspect="0"/>
          </p:cNvPicPr>
          <p:nvPr/>
        </p:nvPicPr>
        <p:blipFill>
          <a:blip r:embed="rId5">
            <a:extLst/>
          </a:blip>
          <a:stretch>
            <a:fillRect/>
          </a:stretch>
        </p:blipFill>
        <p:spPr>
          <a:xfrm>
            <a:off x="114300" y="711200"/>
            <a:ext cx="4483100" cy="5156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5"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Arrange tables"/>
          <p:cNvSpPr txBox="1"/>
          <p:nvPr>
            <p:ph type="title"/>
          </p:nvPr>
        </p:nvSpPr>
        <p:spPr>
          <a:prstGeom prst="rect">
            <a:avLst/>
          </a:prstGeom>
        </p:spPr>
        <p:txBody>
          <a:bodyPr/>
          <a:lstStyle/>
          <a:p>
            <a:pPr/>
            <a:r>
              <a:t>Arrange tables</a:t>
            </a:r>
          </a:p>
        </p:txBody>
      </p:sp>
      <p:sp>
        <p:nvSpPr>
          <p:cNvPr id="7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0" name="fig7.1.pdf" descr="fig7.1.pdf"/>
          <p:cNvPicPr>
            <a:picLocks noChangeAspect="1"/>
          </p:cNvPicPr>
          <p:nvPr/>
        </p:nvPicPr>
        <p:blipFill>
          <a:blip r:embed="rId2">
            <a:extLst/>
          </a:blip>
          <a:srcRect l="0" t="4806" r="60207" b="62012"/>
          <a:stretch>
            <a:fillRect/>
          </a:stretch>
        </p:blipFill>
        <p:spPr>
          <a:xfrm>
            <a:off x="513598" y="1155700"/>
            <a:ext cx="5671302" cy="3695700"/>
          </a:xfrm>
          <a:prstGeom prst="rect">
            <a:avLst/>
          </a:prstGeom>
          <a:ln w="12700">
            <a:miter lim="400000"/>
          </a:ln>
        </p:spPr>
      </p:pic>
      <p:pic>
        <p:nvPicPr>
          <p:cNvPr id="781" name="fig7.1.pdf" descr="fig7.1.pdf"/>
          <p:cNvPicPr>
            <a:picLocks noChangeAspect="1"/>
          </p:cNvPicPr>
          <p:nvPr/>
        </p:nvPicPr>
        <p:blipFill>
          <a:blip r:embed="rId2">
            <a:extLst/>
          </a:blip>
          <a:srcRect l="43624" t="38329" r="0" b="40575"/>
          <a:stretch>
            <a:fillRect/>
          </a:stretch>
        </p:blipFill>
        <p:spPr>
          <a:xfrm>
            <a:off x="1041400" y="6972300"/>
            <a:ext cx="8034715" cy="2349500"/>
          </a:xfrm>
          <a:prstGeom prst="rect">
            <a:avLst/>
          </a:prstGeom>
          <a:ln w="12700">
            <a:miter lim="400000"/>
          </a:ln>
        </p:spPr>
      </p:pic>
      <p:pic>
        <p:nvPicPr>
          <p:cNvPr id="782" name="fig7.1.pdf" descr="fig7.1.pdf"/>
          <p:cNvPicPr>
            <a:picLocks noChangeAspect="1"/>
          </p:cNvPicPr>
          <p:nvPr/>
        </p:nvPicPr>
        <p:blipFill>
          <a:blip r:embed="rId2">
            <a:extLst/>
          </a:blip>
          <a:srcRect l="41218" t="24532" r="41227" b="61214"/>
          <a:stretch>
            <a:fillRect/>
          </a:stretch>
        </p:blipFill>
        <p:spPr>
          <a:xfrm>
            <a:off x="749300" y="5067300"/>
            <a:ext cx="2501900" cy="1587500"/>
          </a:xfrm>
          <a:prstGeom prst="rect">
            <a:avLst/>
          </a:prstGeom>
          <a:ln w="12700">
            <a:miter lim="400000"/>
          </a:ln>
        </p:spPr>
      </p:pic>
      <p:pic>
        <p:nvPicPr>
          <p:cNvPr id="783" name="fig7.1.pdf" descr="fig7.1.pdf"/>
          <p:cNvPicPr>
            <a:picLocks noChangeAspect="1"/>
          </p:cNvPicPr>
          <p:nvPr/>
        </p:nvPicPr>
        <p:blipFill>
          <a:blip r:embed="rId2">
            <a:extLst/>
          </a:blip>
          <a:srcRect l="0" t="51442" r="46128" b="0"/>
          <a:stretch>
            <a:fillRect/>
          </a:stretch>
        </p:blipFill>
        <p:spPr>
          <a:xfrm>
            <a:off x="8158998" y="812800"/>
            <a:ext cx="7677902" cy="5408286"/>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Keys and values"/>
          <p:cNvSpPr txBox="1"/>
          <p:nvPr>
            <p:ph type="title"/>
          </p:nvPr>
        </p:nvSpPr>
        <p:spPr>
          <a:prstGeom prst="rect">
            <a:avLst/>
          </a:prstGeom>
        </p:spPr>
        <p:txBody>
          <a:bodyPr/>
          <a:lstStyle/>
          <a:p>
            <a:pPr/>
            <a:r>
              <a:t>Keys and values</a:t>
            </a:r>
          </a:p>
        </p:txBody>
      </p:sp>
      <p:sp>
        <p:nvSpPr>
          <p:cNvPr id="786" name="key…"/>
          <p:cNvSpPr txBox="1"/>
          <p:nvPr>
            <p:ph type="body" idx="1"/>
          </p:nvPr>
        </p:nvSpPr>
        <p:spPr>
          <a:prstGeom prst="rect">
            <a:avLst/>
          </a:prstGeom>
        </p:spPr>
        <p:txBody>
          <a:bodyPr/>
          <a:lstStyle/>
          <a:p>
            <a:pPr/>
            <a:r>
              <a:t>key</a:t>
            </a:r>
          </a:p>
          <a:p>
            <a:pPr lvl="1"/>
            <a:r>
              <a:t>independent attribute</a:t>
            </a:r>
          </a:p>
          <a:p>
            <a:pPr lvl="1"/>
            <a:r>
              <a:t>used as unique index to look up items</a:t>
            </a:r>
          </a:p>
          <a:p>
            <a:pPr lvl="1"/>
            <a:r>
              <a:t>simple tables: 1 key</a:t>
            </a:r>
          </a:p>
          <a:p>
            <a:pPr lvl="1"/>
            <a:r>
              <a:t>multidimensional tables: multiple keys</a:t>
            </a:r>
          </a:p>
          <a:p>
            <a:pPr/>
            <a:r>
              <a:t>value</a:t>
            </a:r>
          </a:p>
          <a:p>
            <a:pPr lvl="1"/>
            <a:r>
              <a:t>dependent attribute, value of cell</a:t>
            </a:r>
          </a:p>
          <a:p>
            <a:pPr/>
            <a:r>
              <a:t>classify arrangements by key count</a:t>
            </a:r>
          </a:p>
          <a:p>
            <a:pPr lvl="1"/>
            <a:r>
              <a:t>0, 1, 2, many... </a:t>
            </a:r>
          </a:p>
        </p:txBody>
      </p:sp>
      <p:sp>
        <p:nvSpPr>
          <p:cNvPr id="7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8" name="fig7.1.pdf" descr="fig7.1.pdf"/>
          <p:cNvPicPr>
            <a:picLocks noChangeAspect="1"/>
          </p:cNvPicPr>
          <p:nvPr/>
        </p:nvPicPr>
        <p:blipFill>
          <a:blip r:embed="rId3">
            <a:extLst/>
          </a:blip>
          <a:srcRect l="44405" t="38695" r="30845" b="43478"/>
          <a:stretch>
            <a:fillRect/>
          </a:stretch>
        </p:blipFill>
        <p:spPr>
          <a:xfrm>
            <a:off x="7353300" y="7118959"/>
            <a:ext cx="4131424" cy="2380641"/>
          </a:xfrm>
          <a:prstGeom prst="rect">
            <a:avLst/>
          </a:prstGeom>
          <a:ln w="12700">
            <a:miter lim="400000"/>
          </a:ln>
        </p:spPr>
      </p:pic>
      <p:pic>
        <p:nvPicPr>
          <p:cNvPr id="789" name="fig7.1.pdf" descr="fig7.1.pdf"/>
          <p:cNvPicPr>
            <a:picLocks noChangeAspect="1"/>
          </p:cNvPicPr>
          <p:nvPr/>
        </p:nvPicPr>
        <p:blipFill>
          <a:blip r:embed="rId4">
            <a:extLst/>
          </a:blip>
          <a:srcRect l="0" t="4350" r="74732" b="84019"/>
          <a:stretch>
            <a:fillRect/>
          </a:stretch>
        </p:blipFill>
        <p:spPr>
          <a:xfrm>
            <a:off x="4475998" y="7099300"/>
            <a:ext cx="3601202" cy="1295400"/>
          </a:xfrm>
          <a:prstGeom prst="rect">
            <a:avLst/>
          </a:prstGeom>
          <a:ln w="12700">
            <a:miter lim="400000"/>
          </a:ln>
        </p:spPr>
      </p:pic>
      <p:pic>
        <p:nvPicPr>
          <p:cNvPr id="790" name="fig2.1c_alt.pdf" descr="fig2.1c_alt.pdf"/>
          <p:cNvPicPr>
            <a:picLocks noChangeAspect="1"/>
          </p:cNvPicPr>
          <p:nvPr/>
        </p:nvPicPr>
        <p:blipFill>
          <a:blip r:embed="rId5">
            <a:extLst/>
          </a:blip>
          <a:srcRect l="2661" t="12044" r="69518" b="0"/>
          <a:stretch>
            <a:fillRect/>
          </a:stretch>
        </p:blipFill>
        <p:spPr>
          <a:xfrm>
            <a:off x="8432631" y="387510"/>
            <a:ext cx="4076701" cy="5565587"/>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Idiom: scatterplot"/>
          <p:cNvSpPr txBox="1"/>
          <p:nvPr>
            <p:ph type="title"/>
          </p:nvPr>
        </p:nvSpPr>
        <p:spPr>
          <a:prstGeom prst="rect">
            <a:avLst/>
          </a:prstGeom>
        </p:spPr>
        <p:txBody>
          <a:bodyPr/>
          <a:lstStyle/>
          <a:p>
            <a:pPr/>
            <a:r>
              <a:t>Idiom: </a:t>
            </a:r>
            <a:r>
              <a:rPr>
                <a:latin typeface="Rockwell Bold"/>
                <a:ea typeface="Rockwell Bold"/>
                <a:cs typeface="Rockwell Bold"/>
                <a:sym typeface="Rockwell Bold"/>
              </a:rPr>
              <a:t>scatterplot</a:t>
            </a:r>
          </a:p>
        </p:txBody>
      </p:sp>
      <p:sp>
        <p:nvSpPr>
          <p:cNvPr id="795" name="express values…"/>
          <p:cNvSpPr txBox="1"/>
          <p:nvPr>
            <p:ph type="body" idx="1"/>
          </p:nvPr>
        </p:nvSpPr>
        <p:spPr>
          <a:prstGeom prst="rect">
            <a:avLst/>
          </a:prstGeom>
        </p:spPr>
        <p:txBody>
          <a:bodyPr/>
          <a:lstStyle/>
          <a:p>
            <a:pPr/>
            <a:r>
              <a:rPr b="1" i="1"/>
              <a:t>express</a:t>
            </a:r>
            <a:r>
              <a:t> values</a:t>
            </a:r>
          </a:p>
          <a:p>
            <a:pPr lvl="1"/>
            <a:r>
              <a:t>quantitative attributes</a:t>
            </a:r>
          </a:p>
          <a:p>
            <a:pPr/>
            <a:r>
              <a:t>no keys, only values</a:t>
            </a:r>
          </a:p>
          <a:p>
            <a:pPr lvl="1"/>
            <a:r>
              <a:t>data</a:t>
            </a:r>
          </a:p>
          <a:p>
            <a:pPr lvl="2"/>
            <a:r>
              <a:t>2 quant attribs</a:t>
            </a:r>
          </a:p>
          <a:p>
            <a:pPr lvl="1"/>
            <a:r>
              <a:t>mark: points</a:t>
            </a:r>
          </a:p>
          <a:p>
            <a:pPr lvl="1"/>
            <a:r>
              <a:t>channels</a:t>
            </a:r>
          </a:p>
          <a:p>
            <a:pPr lvl="2"/>
            <a:r>
              <a:t>horiz + vert position</a:t>
            </a:r>
          </a:p>
          <a:p>
            <a:pPr lvl="1"/>
            <a:r>
              <a:t>tasks</a:t>
            </a:r>
          </a:p>
          <a:p>
            <a:pPr lvl="2"/>
            <a:r>
              <a:t>find trends, outliers, distribution, correlation, clusters</a:t>
            </a:r>
          </a:p>
          <a:p>
            <a:pPr lvl="1"/>
            <a:r>
              <a:t>scalability</a:t>
            </a:r>
          </a:p>
          <a:p>
            <a:pPr lvl="2"/>
            <a:r>
              <a:t>hundreds of items</a:t>
            </a:r>
          </a:p>
        </p:txBody>
      </p:sp>
      <p:sp>
        <p:nvSpPr>
          <p:cNvPr id="7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7" name="fig5.4.pdf" descr="fig5.4.pdf"/>
          <p:cNvPicPr>
            <a:picLocks noChangeAspect="1"/>
          </p:cNvPicPr>
          <p:nvPr/>
        </p:nvPicPr>
        <p:blipFill>
          <a:blip r:embed="rId2">
            <a:extLst/>
          </a:blip>
          <a:srcRect l="24068" t="0" r="52626" b="0"/>
          <a:stretch>
            <a:fillRect/>
          </a:stretch>
        </p:blipFill>
        <p:spPr>
          <a:xfrm>
            <a:off x="11455400" y="469777"/>
            <a:ext cx="3098800" cy="1917823"/>
          </a:xfrm>
          <a:prstGeom prst="rect">
            <a:avLst/>
          </a:prstGeom>
          <a:ln w="12700">
            <a:miter lim="400000"/>
          </a:ln>
        </p:spPr>
      </p:pic>
      <p:pic>
        <p:nvPicPr>
          <p:cNvPr id="798" name="layered-fig10.png" descr="layered-fig10.png"/>
          <p:cNvPicPr>
            <a:picLocks noChangeAspect="1"/>
          </p:cNvPicPr>
          <p:nvPr/>
        </p:nvPicPr>
        <p:blipFill>
          <a:blip r:embed="rId3">
            <a:extLst/>
          </a:blip>
          <a:stretch>
            <a:fillRect/>
          </a:stretch>
        </p:blipFill>
        <p:spPr>
          <a:xfrm>
            <a:off x="5509564" y="3213100"/>
            <a:ext cx="9514536" cy="3314700"/>
          </a:xfrm>
          <a:prstGeom prst="rect">
            <a:avLst/>
          </a:prstGeom>
          <a:ln w="12700">
            <a:miter lim="400000"/>
          </a:ln>
        </p:spPr>
      </p:pic>
      <p:sp>
        <p:nvSpPr>
          <p:cNvPr id="799" name="[A layered grammar of graphics. Wickham. Journ. Computational and Graphical Statistics 19:1 (2010), 3–28.]"/>
          <p:cNvSpPr txBox="1"/>
          <p:nvPr/>
        </p:nvSpPr>
        <p:spPr>
          <a:xfrm>
            <a:off x="484684" y="8629650"/>
            <a:ext cx="12611101"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800">
                <a:uFill>
                  <a:solidFill>
                    <a:srgbClr val="000000"/>
                  </a:solidFill>
                </a:uFill>
              </a:defRPr>
            </a:lvl1pPr>
          </a:lstStyle>
          <a:p>
            <a:pPr/>
            <a:r>
              <a:t>[A layered grammar of graphics. Wickham. Journ. Computational and Graphical Statistics 19:1 (2010), 3–28.]</a:t>
            </a:r>
          </a:p>
        </p:txBody>
      </p:sp>
      <p:pic>
        <p:nvPicPr>
          <p:cNvPr id="800" name="fig7.1.pdf" descr="fig7.1.pdf"/>
          <p:cNvPicPr>
            <a:picLocks noChangeAspect="1"/>
          </p:cNvPicPr>
          <p:nvPr/>
        </p:nvPicPr>
        <p:blipFill>
          <a:blip r:embed="rId4">
            <a:extLst/>
          </a:blip>
          <a:srcRect l="0" t="4350" r="74732" b="84019"/>
          <a:stretch>
            <a:fillRect/>
          </a:stretch>
        </p:blipFill>
        <p:spPr>
          <a:xfrm>
            <a:off x="6146240" y="622299"/>
            <a:ext cx="4448549" cy="1600201"/>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ome keys: Categorical regions"/>
          <p:cNvSpPr txBox="1"/>
          <p:nvPr>
            <p:ph type="title"/>
          </p:nvPr>
        </p:nvSpPr>
        <p:spPr>
          <a:prstGeom prst="rect">
            <a:avLst/>
          </a:prstGeom>
        </p:spPr>
        <p:txBody>
          <a:bodyPr/>
          <a:lstStyle/>
          <a:p>
            <a:pPr/>
            <a:r>
              <a:t>Some keys: Categorical regions</a:t>
            </a:r>
          </a:p>
        </p:txBody>
      </p:sp>
      <p:sp>
        <p:nvSpPr>
          <p:cNvPr id="803" name="regions: contiguous bounded areas distinct from each other…"/>
          <p:cNvSpPr txBox="1"/>
          <p:nvPr>
            <p:ph type="body" idx="1"/>
          </p:nvPr>
        </p:nvSpPr>
        <p:spPr>
          <a:prstGeom prst="rect">
            <a:avLst/>
          </a:prstGeom>
        </p:spPr>
        <p:txBody>
          <a:bodyPr/>
          <a:lstStyle/>
          <a:p>
            <a:pPr/>
            <a:r>
              <a:t>regions: contiguous bounded areas distinct from each other</a:t>
            </a:r>
          </a:p>
          <a:p>
            <a:pPr lvl="1"/>
            <a:r>
              <a:t>using space to </a:t>
            </a:r>
            <a:r>
              <a:rPr b="1"/>
              <a:t>separate</a:t>
            </a:r>
            <a:r>
              <a:t> (proximity)</a:t>
            </a:r>
          </a:p>
          <a:p>
            <a:pPr lvl="1"/>
            <a:r>
              <a:t>following expressiveness principle for categorical attributes</a:t>
            </a:r>
          </a:p>
          <a:p>
            <a:pPr/>
            <a:r>
              <a:t>use ordered attribute to </a:t>
            </a:r>
            <a:r>
              <a:rPr b="1"/>
              <a:t>order</a:t>
            </a:r>
            <a:r>
              <a:t> and </a:t>
            </a:r>
            <a:r>
              <a:rPr b="1"/>
              <a:t>align</a:t>
            </a:r>
            <a:r>
              <a:t> regions</a:t>
            </a:r>
          </a:p>
        </p:txBody>
      </p:sp>
      <p:sp>
        <p:nvSpPr>
          <p:cNvPr id="8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5" name="fig7.1.pdf" descr="fig7.1.pdf"/>
          <p:cNvPicPr>
            <a:picLocks noChangeAspect="1"/>
          </p:cNvPicPr>
          <p:nvPr/>
        </p:nvPicPr>
        <p:blipFill>
          <a:blip r:embed="rId2">
            <a:extLst/>
          </a:blip>
          <a:srcRect l="1963" t="24910" r="41315" b="61648"/>
          <a:stretch>
            <a:fillRect/>
          </a:stretch>
        </p:blipFill>
        <p:spPr>
          <a:xfrm>
            <a:off x="687270" y="4057650"/>
            <a:ext cx="11521441" cy="21336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Idiom: bar chart"/>
          <p:cNvSpPr txBox="1"/>
          <p:nvPr>
            <p:ph type="title"/>
          </p:nvPr>
        </p:nvSpPr>
        <p:spPr>
          <a:prstGeom prst="rect">
            <a:avLst/>
          </a:prstGeom>
        </p:spPr>
        <p:txBody>
          <a:bodyPr/>
          <a:lstStyle/>
          <a:p>
            <a:pPr/>
            <a:r>
              <a:t>Idiom: </a:t>
            </a:r>
            <a:r>
              <a:rPr>
                <a:latin typeface="Rockwell Bold"/>
                <a:ea typeface="Rockwell Bold"/>
                <a:cs typeface="Rockwell Bold"/>
                <a:sym typeface="Rockwell Bold"/>
              </a:rPr>
              <a:t>bar</a:t>
            </a:r>
            <a:r>
              <a:rPr>
                <a:latin typeface="+mn-lt"/>
                <a:ea typeface="+mn-ea"/>
                <a:cs typeface="+mn-cs"/>
                <a:sym typeface="Rockwell"/>
              </a:rPr>
              <a:t> </a:t>
            </a:r>
            <a:r>
              <a:rPr>
                <a:latin typeface="Rockwell Bold"/>
                <a:ea typeface="Rockwell Bold"/>
                <a:cs typeface="Rockwell Bold"/>
                <a:sym typeface="Rockwell Bold"/>
              </a:rPr>
              <a:t>chart</a:t>
            </a:r>
          </a:p>
        </p:txBody>
      </p:sp>
      <p:sp>
        <p:nvSpPr>
          <p:cNvPr id="808" name="one key, one value…"/>
          <p:cNvSpPr txBox="1"/>
          <p:nvPr>
            <p:ph type="body" idx="1"/>
          </p:nvPr>
        </p:nvSpPr>
        <p:spPr>
          <a:prstGeom prst="rect">
            <a:avLst/>
          </a:prstGeom>
        </p:spPr>
        <p:txBody>
          <a:bodyPr/>
          <a:lstStyle/>
          <a:p>
            <a:pPr/>
            <a:r>
              <a:t>one key, one value</a:t>
            </a:r>
          </a:p>
          <a:p>
            <a:pPr lvl="1"/>
            <a:r>
              <a:t>data</a:t>
            </a:r>
          </a:p>
          <a:p>
            <a:pPr lvl="2"/>
            <a:r>
              <a:t>1 categ attrib, 1 quant attrib</a:t>
            </a:r>
          </a:p>
          <a:p>
            <a:pPr lvl="1"/>
            <a:r>
              <a:t>mark: lines</a:t>
            </a:r>
          </a:p>
          <a:p>
            <a:pPr lvl="1"/>
            <a:r>
              <a:t>channels</a:t>
            </a:r>
          </a:p>
          <a:p>
            <a:pPr lvl="2"/>
            <a:r>
              <a:t>length to express quant value</a:t>
            </a:r>
          </a:p>
          <a:p>
            <a:pPr lvl="2"/>
            <a:r>
              <a:t>spatial regions: one per mark</a:t>
            </a:r>
          </a:p>
          <a:p>
            <a:pPr lvl="3"/>
            <a:r>
              <a:t>separated horizontally, aligned vertically</a:t>
            </a:r>
          </a:p>
          <a:p>
            <a:pPr lvl="3"/>
            <a:r>
              <a:t>ordered by quant attrib</a:t>
            </a:r>
          </a:p>
          <a:p>
            <a:pPr lvl="4"/>
            <a:r>
              <a:t>by label (alphabetical), by length attrib (data-driven)</a:t>
            </a:r>
          </a:p>
          <a:p>
            <a:pPr lvl="1"/>
            <a:r>
              <a:t>task</a:t>
            </a:r>
          </a:p>
          <a:p>
            <a:pPr lvl="2"/>
            <a:r>
              <a:t>compare, lookup values</a:t>
            </a:r>
          </a:p>
          <a:p>
            <a:pPr lvl="1"/>
            <a:r>
              <a:t>scalability</a:t>
            </a:r>
          </a:p>
          <a:p>
            <a:pPr lvl="2"/>
            <a:r>
              <a:t>dozens to hundreds of levels for key attrib</a:t>
            </a:r>
          </a:p>
        </p:txBody>
      </p:sp>
      <p:sp>
        <p:nvSpPr>
          <p:cNvPr id="8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0" name="fig7.4.pdf" descr="fig7.4.pdf"/>
          <p:cNvPicPr>
            <a:picLocks noChangeAspect="1"/>
          </p:cNvPicPr>
          <p:nvPr/>
        </p:nvPicPr>
        <p:blipFill>
          <a:blip r:embed="rId2">
            <a:extLst/>
          </a:blip>
          <a:stretch>
            <a:fillRect/>
          </a:stretch>
        </p:blipFill>
        <p:spPr>
          <a:xfrm>
            <a:off x="6604000" y="692624"/>
            <a:ext cx="9423400" cy="3688876"/>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Idiom: stacked bar chart"/>
          <p:cNvSpPr txBox="1"/>
          <p:nvPr>
            <p:ph type="title"/>
          </p:nvPr>
        </p:nvSpPr>
        <p:spPr>
          <a:prstGeom prst="rect">
            <a:avLst/>
          </a:prstGeom>
        </p:spPr>
        <p:txBody>
          <a:bodyPr/>
          <a:lstStyle/>
          <a:p>
            <a:pPr/>
            <a:r>
              <a:t>Idiom: </a:t>
            </a:r>
            <a:r>
              <a:rPr>
                <a:latin typeface="Rockwell Bold"/>
                <a:ea typeface="Rockwell Bold"/>
                <a:cs typeface="Rockwell Bold"/>
                <a:sym typeface="Rockwell Bold"/>
              </a:rPr>
              <a:t>stacked</a:t>
            </a:r>
            <a:r>
              <a:rPr>
                <a:latin typeface="+mn-lt"/>
                <a:ea typeface="+mn-ea"/>
                <a:cs typeface="+mn-cs"/>
                <a:sym typeface="Rockwell"/>
              </a:rPr>
              <a:t> </a:t>
            </a:r>
            <a:r>
              <a:rPr>
                <a:latin typeface="Rockwell Bold"/>
                <a:ea typeface="Rockwell Bold"/>
                <a:cs typeface="Rockwell Bold"/>
                <a:sym typeface="Rockwell Bold"/>
              </a:rPr>
              <a:t>bar</a:t>
            </a:r>
            <a:r>
              <a:rPr>
                <a:latin typeface="+mn-lt"/>
                <a:ea typeface="+mn-ea"/>
                <a:cs typeface="+mn-cs"/>
                <a:sym typeface="Rockwell"/>
              </a:rPr>
              <a:t> </a:t>
            </a:r>
            <a:r>
              <a:rPr>
                <a:latin typeface="Rockwell Bold"/>
                <a:ea typeface="Rockwell Bold"/>
                <a:cs typeface="Rockwell Bold"/>
                <a:sym typeface="Rockwell Bold"/>
              </a:rPr>
              <a:t>chart</a:t>
            </a:r>
          </a:p>
        </p:txBody>
      </p:sp>
      <p:sp>
        <p:nvSpPr>
          <p:cNvPr id="813" name="one more key…"/>
          <p:cNvSpPr txBox="1"/>
          <p:nvPr>
            <p:ph type="body" idx="1"/>
          </p:nvPr>
        </p:nvSpPr>
        <p:spPr>
          <a:prstGeom prst="rect">
            <a:avLst/>
          </a:prstGeom>
        </p:spPr>
        <p:txBody>
          <a:bodyPr/>
          <a:lstStyle/>
          <a:p>
            <a:pPr/>
            <a:r>
              <a:t>one more key</a:t>
            </a:r>
          </a:p>
          <a:p>
            <a:pPr lvl="1"/>
            <a:r>
              <a:t>data</a:t>
            </a:r>
          </a:p>
          <a:p>
            <a:pPr lvl="2"/>
            <a:r>
              <a:t>2 categ attrib, 1 quant attrib</a:t>
            </a:r>
          </a:p>
          <a:p>
            <a:pPr lvl="1"/>
            <a:r>
              <a:t>mark: vertical stack of line marks</a:t>
            </a:r>
          </a:p>
          <a:p>
            <a:pPr lvl="2"/>
            <a:r>
              <a:rPr b="1" i="1"/>
              <a:t>glyph</a:t>
            </a:r>
            <a:r>
              <a:t>: composite object, internal structure from multiple marks</a:t>
            </a:r>
          </a:p>
          <a:p>
            <a:pPr lvl="1"/>
            <a:r>
              <a:t>channels</a:t>
            </a:r>
          </a:p>
          <a:p>
            <a:pPr lvl="2"/>
            <a:r>
              <a:t>length and color hue</a:t>
            </a:r>
          </a:p>
          <a:p>
            <a:pPr lvl="2"/>
            <a:r>
              <a:t>spatial regions: one per glyph</a:t>
            </a:r>
          </a:p>
          <a:p>
            <a:pPr lvl="3"/>
            <a:r>
              <a:t>aligned: full glyph, lowest bar component</a:t>
            </a:r>
          </a:p>
          <a:p>
            <a:pPr lvl="3"/>
            <a:r>
              <a:t>unaligned: other bar components</a:t>
            </a:r>
          </a:p>
          <a:p>
            <a:pPr lvl="1"/>
            <a:r>
              <a:t>task</a:t>
            </a:r>
          </a:p>
          <a:p>
            <a:pPr lvl="2"/>
            <a:r>
              <a:t>part-to-whole relationship</a:t>
            </a:r>
          </a:p>
          <a:p>
            <a:pPr lvl="1"/>
            <a:r>
              <a:t>scalability</a:t>
            </a:r>
          </a:p>
          <a:p>
            <a:pPr lvl="2"/>
            <a:r>
              <a:t>several to one dozen levels for stacked attrib</a:t>
            </a:r>
          </a:p>
        </p:txBody>
      </p:sp>
      <p:sp>
        <p:nvSpPr>
          <p:cNvPr id="8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thor.png" descr="thor.png"/>
          <p:cNvPicPr>
            <a:picLocks noChangeAspect="1"/>
          </p:cNvPicPr>
          <p:nvPr/>
        </p:nvPicPr>
        <p:blipFill>
          <a:blip r:embed="rId3">
            <a:extLst/>
          </a:blip>
          <a:srcRect l="0" t="0" r="0" b="36147"/>
          <a:stretch>
            <a:fillRect/>
          </a:stretch>
        </p:blipFill>
        <p:spPr>
          <a:xfrm>
            <a:off x="10604500" y="406400"/>
            <a:ext cx="4813300" cy="3073400"/>
          </a:xfrm>
          <a:prstGeom prst="rect">
            <a:avLst/>
          </a:prstGeom>
          <a:ln w="12700">
            <a:miter lim="400000"/>
          </a:ln>
        </p:spPr>
      </p:pic>
      <p:sp>
        <p:nvSpPr>
          <p:cNvPr id="816" name="[Using Visualization to Understand the Behavior of Computer Systems. Bosch. Ph.D. thesis, Stanford Computer Science, 2001.]"/>
          <p:cNvSpPr txBox="1"/>
          <p:nvPr/>
        </p:nvSpPr>
        <p:spPr>
          <a:xfrm>
            <a:off x="10490200" y="4533900"/>
            <a:ext cx="5486400" cy="162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[Using Visualization to Understand the Behavior of Computer Systems. Bosch. Ph.D. thesis, Stanford Computer Science, 2001.]</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Idiom: streamgraph"/>
          <p:cNvSpPr txBox="1"/>
          <p:nvPr>
            <p:ph type="title"/>
          </p:nvPr>
        </p:nvSpPr>
        <p:spPr>
          <a:prstGeom prst="rect">
            <a:avLst/>
          </a:prstGeom>
        </p:spPr>
        <p:txBody>
          <a:bodyPr/>
          <a:lstStyle/>
          <a:p>
            <a:pPr/>
            <a:r>
              <a:t>Idiom: </a:t>
            </a:r>
            <a:r>
              <a:rPr>
                <a:latin typeface="Rockwell Bold"/>
                <a:ea typeface="Rockwell Bold"/>
                <a:cs typeface="Rockwell Bold"/>
                <a:sym typeface="Rockwell Bold"/>
              </a:rPr>
              <a:t>streamgraph</a:t>
            </a:r>
          </a:p>
        </p:txBody>
      </p:sp>
      <p:sp>
        <p:nvSpPr>
          <p:cNvPr id="821" name="generalized stacked graph…"/>
          <p:cNvSpPr txBox="1"/>
          <p:nvPr>
            <p:ph type="body" idx="1"/>
          </p:nvPr>
        </p:nvSpPr>
        <p:spPr>
          <a:prstGeom prst="rect">
            <a:avLst/>
          </a:prstGeom>
        </p:spPr>
        <p:txBody>
          <a:bodyPr/>
          <a:lstStyle/>
          <a:p>
            <a:pPr/>
            <a:r>
              <a:t>generalized stacked graph</a:t>
            </a:r>
          </a:p>
          <a:p>
            <a:pPr lvl="1"/>
            <a:r>
              <a:t>emphasizing horizontal continuity</a:t>
            </a:r>
          </a:p>
          <a:p>
            <a:pPr lvl="2"/>
            <a:r>
              <a:t>vs vertical items</a:t>
            </a:r>
          </a:p>
          <a:p>
            <a:pPr lvl="1"/>
            <a:r>
              <a:t>data</a:t>
            </a:r>
          </a:p>
          <a:p>
            <a:pPr lvl="2"/>
            <a:r>
              <a:t>1 categ key attrib (artist)</a:t>
            </a:r>
          </a:p>
          <a:p>
            <a:pPr lvl="2"/>
            <a:r>
              <a:t>1 ordered key attrib (time)</a:t>
            </a:r>
          </a:p>
          <a:p>
            <a:pPr lvl="2"/>
            <a:r>
              <a:t>1 quant value attrib (counts)</a:t>
            </a:r>
          </a:p>
          <a:p>
            <a:pPr lvl="1"/>
            <a:r>
              <a:t>derived data</a:t>
            </a:r>
          </a:p>
          <a:p>
            <a:pPr lvl="2"/>
            <a:r>
              <a:t>geometry: layers, where height encodes counts</a:t>
            </a:r>
          </a:p>
          <a:p>
            <a:pPr lvl="2"/>
            <a:r>
              <a:t>1 quant attrib (layer ordering)</a:t>
            </a:r>
          </a:p>
          <a:p>
            <a:pPr lvl="1"/>
            <a:r>
              <a:t>scalability</a:t>
            </a:r>
          </a:p>
          <a:p>
            <a:pPr lvl="2"/>
            <a:r>
              <a:t>hundreds of time keys</a:t>
            </a:r>
          </a:p>
          <a:p>
            <a:pPr lvl="2"/>
            <a:r>
              <a:t>dozens to hundreds of artist keys</a:t>
            </a:r>
          </a:p>
          <a:p>
            <a:pPr lvl="3"/>
            <a:r>
              <a:t>more than stacked bars: most layers don’t extend across whole chart</a:t>
            </a:r>
          </a:p>
        </p:txBody>
      </p:sp>
      <p:sp>
        <p:nvSpPr>
          <p:cNvPr id="8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3" name="streamgraph.png" descr="streamgraph.png"/>
          <p:cNvPicPr>
            <a:picLocks noChangeAspect="1"/>
          </p:cNvPicPr>
          <p:nvPr/>
        </p:nvPicPr>
        <p:blipFill>
          <a:blip r:embed="rId2">
            <a:extLst/>
          </a:blip>
          <a:stretch>
            <a:fillRect/>
          </a:stretch>
        </p:blipFill>
        <p:spPr>
          <a:xfrm>
            <a:off x="7569200" y="716658"/>
            <a:ext cx="8585200" cy="1832658"/>
          </a:xfrm>
          <a:prstGeom prst="rect">
            <a:avLst/>
          </a:prstGeom>
          <a:ln w="12700">
            <a:miter lim="400000"/>
          </a:ln>
        </p:spPr>
      </p:pic>
      <p:sp>
        <p:nvSpPr>
          <p:cNvPr id="824" name="[Stacked Graphs Geometry &amp; Aesthetics. Byron and Wattenberg. IEEE Trans. Visualization and Computer Graphics (Proc. InfoVis 2008) 14(6): 1245–1252, (2008).]"/>
          <p:cNvSpPr txBox="1"/>
          <p:nvPr/>
        </p:nvSpPr>
        <p:spPr>
          <a:xfrm>
            <a:off x="7594600" y="2743200"/>
            <a:ext cx="7886700"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400">
                <a:uFill>
                  <a:solidFill>
                    <a:srgbClr val="000000"/>
                  </a:solidFill>
                </a:uFill>
              </a:defRPr>
            </a:pPr>
            <a:r>
              <a:t>[Stacked Graphs Geometry &amp; Aesthetics. Byron and Wattenberg. IEEE Trans. Visualization and Computer Graphics (Proc. InfoVis 2008) 14(6): 1245–1252, (2008).]</a:t>
            </a:r>
          </a:p>
          <a:p>
            <a:pPr algn="l" defTabSz="1295400">
              <a:spcBef>
                <a:spcPts val="900"/>
              </a:spcBef>
              <a:defRPr i="1" sz="2400">
                <a:uFill>
                  <a:solidFill>
                    <a:srgbClr val="000000"/>
                  </a:solidFill>
                </a:uFil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Why use an external representation?"/>
          <p:cNvSpPr txBox="1"/>
          <p:nvPr>
            <p:ph type="title"/>
          </p:nvPr>
        </p:nvSpPr>
        <p:spPr>
          <a:prstGeom prst="rect">
            <a:avLst/>
          </a:prstGeom>
        </p:spPr>
        <p:txBody>
          <a:bodyPr/>
          <a:lstStyle/>
          <a:p>
            <a:pPr/>
            <a:r>
              <a:t>Why use an external representation?</a:t>
            </a:r>
          </a:p>
        </p:txBody>
      </p:sp>
      <p:sp>
        <p:nvSpPr>
          <p:cNvPr id="159" name="external representation: replace cognition with perception"/>
          <p:cNvSpPr txBox="1"/>
          <p:nvPr>
            <p:ph type="body" idx="1"/>
          </p:nvPr>
        </p:nvSpPr>
        <p:spPr>
          <a:xfrm>
            <a:off x="317500" y="2476500"/>
            <a:ext cx="15951200" cy="6667500"/>
          </a:xfrm>
          <a:prstGeom prst="rect">
            <a:avLst/>
          </a:prstGeom>
        </p:spPr>
        <p:txBody>
          <a:bodyPr/>
          <a:lstStyle/>
          <a:p>
            <a:pPr/>
            <a:r>
              <a:t>external representation: replace cognition with perception</a:t>
            </a:r>
          </a:p>
        </p:txBody>
      </p:sp>
      <p:sp>
        <p:nvSpPr>
          <p:cNvPr id="1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62" name="image.png" descr="image.png"/>
          <p:cNvPicPr>
            <a:picLocks noChangeAspect="0"/>
          </p:cNvPicPr>
          <p:nvPr/>
        </p:nvPicPr>
        <p:blipFill>
          <a:blip r:embed="rId2">
            <a:extLst/>
          </a:blip>
          <a:srcRect l="1040" t="50007" r="0" b="98"/>
          <a:stretch>
            <a:fillRect/>
          </a:stretch>
        </p:blipFill>
        <p:spPr>
          <a:xfrm>
            <a:off x="342900" y="3766079"/>
            <a:ext cx="7078936" cy="3162301"/>
          </a:xfrm>
          <a:prstGeom prst="rect">
            <a:avLst/>
          </a:prstGeom>
          <a:ln w="12700">
            <a:miter lim="400000"/>
          </a:ln>
        </p:spPr>
      </p:pic>
      <p:pic>
        <p:nvPicPr>
          <p:cNvPr id="163" name="Rectangle Rectangle" descr="Rectangle Rectangle"/>
          <p:cNvPicPr>
            <a:picLocks noChangeAspect="0"/>
          </p:cNvPicPr>
          <p:nvPr/>
        </p:nvPicPr>
        <p:blipFill>
          <a:blip r:embed="rId3">
            <a:extLst/>
          </a:blip>
          <a:stretch>
            <a:fillRect/>
          </a:stretch>
        </p:blipFill>
        <p:spPr>
          <a:xfrm>
            <a:off x="8496300" y="1079500"/>
            <a:ext cx="4406900" cy="812800"/>
          </a:xfrm>
          <a:prstGeom prst="rect">
            <a:avLst/>
          </a:prstGeom>
        </p:spPr>
      </p:pic>
      <p:sp>
        <p:nvSpPr>
          <p:cNvPr id="165" name="[Cerebral: Visualizing Multiple Experimental Conditions on a Graph with Biological Context. Barsky, Munzner, Gardy, and Kincaid. IEEE TVCG (Proc. InfoVis) 14(6):1253-1260, 2008.]"/>
          <p:cNvSpPr txBox="1"/>
          <p:nvPr/>
        </p:nvSpPr>
        <p:spPr>
          <a:xfrm>
            <a:off x="355600" y="8102600"/>
            <a:ext cx="52451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sz="2500">
                <a:uFill>
                  <a:solidFill>
                    <a:srgbClr val="000000"/>
                  </a:solidFill>
                </a:uFill>
              </a:defRPr>
            </a:pPr>
            <a:r>
              <a:rPr i="1" sz="1600">
                <a:hlinkClick r:id="rId4" invalidUrl="" action="" tgtFrame="" tooltip="" history="1" highlightClick="0" endSnd="0"/>
              </a:rPr>
              <a:t>[Cerebral: Visualizing Multiple Experimental Conditions on a Graph with Biological Context</a:t>
            </a:r>
            <a:r>
              <a:rPr i="1" sz="1600"/>
              <a:t>. </a:t>
            </a:r>
            <a:r>
              <a:rPr i="1" sz="1600">
                <a:hlinkClick r:id="rId5" invalidUrl="" action="" tgtFrame="" tooltip="" history="1" highlightClick="0" endSnd="0"/>
              </a:rPr>
              <a:t>Barsky</a:t>
            </a:r>
            <a:r>
              <a:rPr i="1" sz="1600"/>
              <a:t>, </a:t>
            </a:r>
            <a:r>
              <a:rPr i="1" sz="1600">
                <a:hlinkClick r:id="rId6" invalidUrl="" action="" tgtFrame="" tooltip="" history="1" highlightClick="0" endSnd="0"/>
              </a:rPr>
              <a:t>Munzner</a:t>
            </a:r>
            <a:r>
              <a:rPr i="1" sz="1600"/>
              <a:t>, </a:t>
            </a:r>
            <a:r>
              <a:rPr i="1" sz="1600">
                <a:hlinkClick r:id="rId7" invalidUrl="" action="" tgtFrame="" tooltip="" history="1" highlightClick="0" endSnd="0"/>
              </a:rPr>
              <a:t>Gardy</a:t>
            </a:r>
            <a:r>
              <a:rPr i="1" sz="1600"/>
              <a:t>, and </a:t>
            </a:r>
            <a:r>
              <a:rPr i="1" sz="1600">
                <a:hlinkClick r:id="rId8" invalidUrl="" action="" tgtFrame="" tooltip="" history="1" highlightClick="0" endSnd="0"/>
              </a:rPr>
              <a:t>Kincaid</a:t>
            </a:r>
            <a:r>
              <a:rPr i="1" sz="1600"/>
              <a:t>. IEEE TVCG (Proc. InfoVis) 14(6):1253-1260, 2008.]</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Idiom: line chart / dot plot"/>
          <p:cNvSpPr txBox="1"/>
          <p:nvPr>
            <p:ph type="title"/>
          </p:nvPr>
        </p:nvSpPr>
        <p:spPr>
          <a:prstGeom prst="rect">
            <a:avLst/>
          </a:prstGeom>
        </p:spPr>
        <p:txBody>
          <a:bodyPr/>
          <a:lstStyle/>
          <a:p>
            <a:pPr/>
            <a:r>
              <a:t>Idiom: </a:t>
            </a:r>
            <a:r>
              <a:rPr>
                <a:latin typeface="Rockwell Bold"/>
                <a:ea typeface="Rockwell Bold"/>
                <a:cs typeface="Rockwell Bold"/>
                <a:sym typeface="Rockwell Bold"/>
              </a:rPr>
              <a:t>line</a:t>
            </a:r>
            <a:r>
              <a:rPr>
                <a:latin typeface="+mn-lt"/>
                <a:ea typeface="+mn-ea"/>
                <a:cs typeface="+mn-cs"/>
                <a:sym typeface="Rockwell"/>
              </a:rPr>
              <a:t> </a:t>
            </a:r>
            <a:r>
              <a:rPr>
                <a:latin typeface="Rockwell Bold"/>
                <a:ea typeface="Rockwell Bold"/>
                <a:cs typeface="Rockwell Bold"/>
                <a:sym typeface="Rockwell Bold"/>
              </a:rPr>
              <a:t>chart / dot plot</a:t>
            </a:r>
          </a:p>
        </p:txBody>
      </p:sp>
      <p:sp>
        <p:nvSpPr>
          <p:cNvPr id="827" name="one key, one value…"/>
          <p:cNvSpPr txBox="1"/>
          <p:nvPr>
            <p:ph type="body" idx="1"/>
          </p:nvPr>
        </p:nvSpPr>
        <p:spPr>
          <a:prstGeom prst="rect">
            <a:avLst/>
          </a:prstGeom>
        </p:spPr>
        <p:txBody>
          <a:bodyPr/>
          <a:lstStyle/>
          <a:p>
            <a:pPr/>
            <a:r>
              <a:t>one key, one value</a:t>
            </a:r>
          </a:p>
          <a:p>
            <a:pPr lvl="1"/>
            <a:r>
              <a:t>data</a:t>
            </a:r>
          </a:p>
          <a:p>
            <a:pPr lvl="2"/>
            <a:r>
              <a:t>2 quant attribs</a:t>
            </a:r>
          </a:p>
          <a:p>
            <a:pPr lvl="1"/>
            <a:r>
              <a:t>mark: points</a:t>
            </a:r>
          </a:p>
          <a:p>
            <a:pPr lvl="2"/>
            <a:r>
              <a:t>line connection marks between them</a:t>
            </a:r>
          </a:p>
          <a:p>
            <a:pPr lvl="1"/>
            <a:r>
              <a:t>channels</a:t>
            </a:r>
          </a:p>
          <a:p>
            <a:pPr lvl="2"/>
            <a:r>
              <a:t>aligned lengths to express quant value</a:t>
            </a:r>
          </a:p>
          <a:p>
            <a:pPr lvl="2"/>
            <a:r>
              <a:t>separated and ordered by key attrib into horizontal regions</a:t>
            </a:r>
          </a:p>
          <a:p>
            <a:pPr lvl="1"/>
            <a:r>
              <a:t>task</a:t>
            </a:r>
          </a:p>
          <a:p>
            <a:pPr lvl="2"/>
            <a:r>
              <a:t>find trend</a:t>
            </a:r>
          </a:p>
          <a:p>
            <a:pPr lvl="3"/>
            <a:r>
              <a:t>connection marks emphasize ordering of items along key axis </a:t>
            </a:r>
            <a:br/>
            <a:r>
              <a:t>by explicitly showing relationship between one item and the next</a:t>
            </a:r>
          </a:p>
        </p:txBody>
      </p:sp>
      <p:sp>
        <p:nvSpPr>
          <p:cNvPr id="8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9" name="fig7.8.pdf" descr="fig7.8.pdf"/>
          <p:cNvPicPr>
            <a:picLocks noChangeAspect="1"/>
          </p:cNvPicPr>
          <p:nvPr/>
        </p:nvPicPr>
        <p:blipFill>
          <a:blip r:embed="rId2">
            <a:extLst/>
          </a:blip>
          <a:srcRect l="50429" t="558" r="0" b="2030"/>
          <a:stretch>
            <a:fillRect/>
          </a:stretch>
        </p:blipFill>
        <p:spPr>
          <a:xfrm>
            <a:off x="9169400" y="635000"/>
            <a:ext cx="6591300" cy="44323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Choosing bar vs line charts"/>
          <p:cNvSpPr txBox="1"/>
          <p:nvPr>
            <p:ph type="title"/>
          </p:nvPr>
        </p:nvSpPr>
        <p:spPr>
          <a:prstGeom prst="rect">
            <a:avLst/>
          </a:prstGeom>
        </p:spPr>
        <p:txBody>
          <a:bodyPr/>
          <a:lstStyle/>
          <a:p>
            <a:pPr/>
            <a:r>
              <a:t>Choosing bar vs line charts</a:t>
            </a:r>
          </a:p>
        </p:txBody>
      </p:sp>
      <p:sp>
        <p:nvSpPr>
          <p:cNvPr id="832" name="depends on type of key attrib…"/>
          <p:cNvSpPr txBox="1"/>
          <p:nvPr>
            <p:ph type="body" sz="half" idx="1"/>
          </p:nvPr>
        </p:nvSpPr>
        <p:spPr>
          <a:xfrm>
            <a:off x="419100" y="1104900"/>
            <a:ext cx="6725899" cy="8039100"/>
          </a:xfrm>
          <a:prstGeom prst="rect">
            <a:avLst/>
          </a:prstGeom>
        </p:spPr>
        <p:txBody>
          <a:bodyPr/>
          <a:lstStyle/>
          <a:p>
            <a:pPr/>
            <a:r>
              <a:t>depends on type of key attrib</a:t>
            </a:r>
          </a:p>
          <a:p>
            <a:pPr lvl="1"/>
            <a:r>
              <a:t>bar charts if categorical</a:t>
            </a:r>
          </a:p>
          <a:p>
            <a:pPr lvl="1"/>
            <a:r>
              <a:t>line charts if ordered</a:t>
            </a:r>
          </a:p>
          <a:p>
            <a:pPr/>
            <a:r>
              <a:t>do not use line charts for categorical key attribs</a:t>
            </a:r>
          </a:p>
          <a:p>
            <a:pPr lvl="1"/>
            <a:r>
              <a:t>violates expressiveness principle</a:t>
            </a:r>
          </a:p>
          <a:p>
            <a:pPr lvl="2"/>
            <a:r>
              <a:t>implication of trend so strong that it overrides semantics!</a:t>
            </a:r>
          </a:p>
          <a:p>
            <a:pPr lvl="3"/>
            <a:r>
              <a:t>“The more male a person is, the taller he/she is”</a:t>
            </a:r>
          </a:p>
        </p:txBody>
      </p:sp>
      <p:sp>
        <p:nvSpPr>
          <p:cNvPr id="8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34" name="after [Bars and Lines: A Study of Graphic Communication. Zacks and Tversky. Memory and Cognition 27:6 (1999), 1073–1079.]"/>
          <p:cNvSpPr txBox="1"/>
          <p:nvPr/>
        </p:nvSpPr>
        <p:spPr>
          <a:xfrm>
            <a:off x="8928100" y="5803900"/>
            <a:ext cx="7137400"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after [Bars and Lines: A Study of Graphic Communication. Zacks and Tversky. Memory and Cognition 27:6 (1999), 1073–1079.]</a:t>
            </a:r>
          </a:p>
        </p:txBody>
      </p:sp>
      <p:pic>
        <p:nvPicPr>
          <p:cNvPr id="835" name="fig7.9.pdf" descr="fig7.9.pdf"/>
          <p:cNvPicPr>
            <a:picLocks noChangeAspect="1"/>
          </p:cNvPicPr>
          <p:nvPr/>
        </p:nvPicPr>
        <p:blipFill>
          <a:blip r:embed="rId3">
            <a:extLst/>
          </a:blip>
          <a:stretch>
            <a:fillRect/>
          </a:stretch>
        </p:blipFill>
        <p:spPr>
          <a:xfrm>
            <a:off x="7346193" y="584200"/>
            <a:ext cx="8338307" cy="50927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Idiom: heatmap"/>
          <p:cNvSpPr txBox="1"/>
          <p:nvPr>
            <p:ph type="title"/>
          </p:nvPr>
        </p:nvSpPr>
        <p:spPr>
          <a:prstGeom prst="rect">
            <a:avLst/>
          </a:prstGeom>
        </p:spPr>
        <p:txBody>
          <a:bodyPr/>
          <a:lstStyle/>
          <a:p>
            <a:pPr/>
            <a:r>
              <a:t>Idiom: </a:t>
            </a:r>
            <a:r>
              <a:rPr>
                <a:latin typeface="Rockwell Bold"/>
                <a:ea typeface="Rockwell Bold"/>
                <a:cs typeface="Rockwell Bold"/>
                <a:sym typeface="Rockwell Bold"/>
              </a:rPr>
              <a:t>heatmap</a:t>
            </a:r>
          </a:p>
        </p:txBody>
      </p:sp>
      <p:sp>
        <p:nvSpPr>
          <p:cNvPr id="840" name="two keys, one value…"/>
          <p:cNvSpPr txBox="1"/>
          <p:nvPr>
            <p:ph type="body" idx="1"/>
          </p:nvPr>
        </p:nvSpPr>
        <p:spPr>
          <a:prstGeom prst="rect">
            <a:avLst/>
          </a:prstGeom>
        </p:spPr>
        <p:txBody>
          <a:bodyPr/>
          <a:lstStyle/>
          <a:p>
            <a:pPr/>
            <a:r>
              <a:t>two keys, one value</a:t>
            </a:r>
          </a:p>
          <a:p>
            <a:pPr lvl="1"/>
            <a:r>
              <a:t>data</a:t>
            </a:r>
          </a:p>
          <a:p>
            <a:pPr lvl="2"/>
            <a:r>
              <a:t>2 categ attribs (gene, experimental condition)</a:t>
            </a:r>
          </a:p>
          <a:p>
            <a:pPr lvl="2"/>
            <a:r>
              <a:t>1 quant attrib (expression levels)</a:t>
            </a:r>
          </a:p>
          <a:p>
            <a:pPr lvl="1"/>
            <a:r>
              <a:t>marks: area</a:t>
            </a:r>
          </a:p>
          <a:p>
            <a:pPr lvl="2"/>
            <a:r>
              <a:t>separate and align in 2D matrix</a:t>
            </a:r>
          </a:p>
          <a:p>
            <a:pPr lvl="3"/>
            <a:r>
              <a:t>indexed by 2 categorical attributes</a:t>
            </a:r>
          </a:p>
          <a:p>
            <a:pPr lvl="1"/>
            <a:r>
              <a:t>channels</a:t>
            </a:r>
          </a:p>
          <a:p>
            <a:pPr lvl="2"/>
            <a:r>
              <a:t>color by quant attrib</a:t>
            </a:r>
          </a:p>
          <a:p>
            <a:pPr lvl="3"/>
            <a:r>
              <a:t>(ordered diverging colormap)</a:t>
            </a:r>
          </a:p>
          <a:p>
            <a:pPr lvl="1"/>
            <a:r>
              <a:t>task</a:t>
            </a:r>
          </a:p>
          <a:p>
            <a:pPr lvl="2"/>
            <a:r>
              <a:t>find clusters, outliers</a:t>
            </a:r>
          </a:p>
          <a:p>
            <a:pPr lvl="1"/>
            <a:r>
              <a:t>scalability</a:t>
            </a:r>
          </a:p>
          <a:p>
            <a:pPr lvl="2"/>
            <a:r>
              <a:t>1K categorical levels, 1M items; ~10 quantitative attribute levels</a:t>
            </a:r>
          </a:p>
        </p:txBody>
      </p:sp>
      <p:sp>
        <p:nvSpPr>
          <p:cNvPr id="8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2" name="heatmap-crop.png" descr="heatmap-crop.png"/>
          <p:cNvPicPr>
            <a:picLocks noChangeAspect="1"/>
          </p:cNvPicPr>
          <p:nvPr/>
        </p:nvPicPr>
        <p:blipFill>
          <a:blip r:embed="rId2">
            <a:extLst/>
          </a:blip>
          <a:stretch>
            <a:fillRect/>
          </a:stretch>
        </p:blipFill>
        <p:spPr>
          <a:xfrm>
            <a:off x="12191886" y="1358900"/>
            <a:ext cx="2933701" cy="2940660"/>
          </a:xfrm>
          <a:prstGeom prst="rect">
            <a:avLst/>
          </a:prstGeom>
          <a:ln w="12700">
            <a:miter lim="400000"/>
          </a:ln>
        </p:spPr>
      </p:pic>
      <p:pic>
        <p:nvPicPr>
          <p:cNvPr id="843" name="Rectangle Rectangle" descr="Rectangle Rectangle"/>
          <p:cNvPicPr>
            <a:picLocks noChangeAspect="0"/>
          </p:cNvPicPr>
          <p:nvPr/>
        </p:nvPicPr>
        <p:blipFill>
          <a:blip r:embed="rId3">
            <a:extLst/>
          </a:blip>
          <a:stretch>
            <a:fillRect/>
          </a:stretch>
        </p:blipFill>
        <p:spPr>
          <a:xfrm>
            <a:off x="10363200" y="4470400"/>
            <a:ext cx="2324100" cy="2501900"/>
          </a:xfrm>
          <a:prstGeom prst="rect">
            <a:avLst/>
          </a:prstGeom>
        </p:spPr>
      </p:pic>
      <p:grpSp>
        <p:nvGrpSpPr>
          <p:cNvPr id="847" name="Group"/>
          <p:cNvGrpSpPr/>
          <p:nvPr/>
        </p:nvGrpSpPr>
        <p:grpSpPr>
          <a:xfrm>
            <a:off x="8354014" y="4574497"/>
            <a:ext cx="7681939" cy="2639103"/>
            <a:chOff x="0" y="0"/>
            <a:chExt cx="7681938" cy="2639102"/>
          </a:xfrm>
        </p:grpSpPr>
        <p:pic>
          <p:nvPicPr>
            <p:cNvPr id="845" name="fig7.1.pdf" descr="fig7.1.pdf"/>
            <p:cNvPicPr>
              <a:picLocks noChangeAspect="1"/>
            </p:cNvPicPr>
            <p:nvPr/>
          </p:nvPicPr>
          <p:blipFill>
            <a:blip r:embed="rId4">
              <a:extLst/>
            </a:blip>
            <a:srcRect l="45908" t="39340" r="29103" b="43929"/>
            <a:stretch>
              <a:fillRect/>
            </a:stretch>
          </p:blipFill>
          <p:spPr>
            <a:xfrm>
              <a:off x="0" y="251502"/>
              <a:ext cx="4457700" cy="2387601"/>
            </a:xfrm>
            <a:prstGeom prst="rect">
              <a:avLst/>
            </a:prstGeom>
            <a:ln w="12700" cap="flat">
              <a:noFill/>
              <a:miter lim="400000"/>
            </a:ln>
            <a:effectLst/>
          </p:spPr>
        </p:pic>
        <p:pic>
          <p:nvPicPr>
            <p:cNvPr id="846" name="fig7.1.pdf" descr="fig7.1.pdf"/>
            <p:cNvPicPr>
              <a:picLocks noChangeAspect="1"/>
            </p:cNvPicPr>
            <p:nvPr/>
          </p:nvPicPr>
          <p:blipFill>
            <a:blip r:embed="rId4">
              <a:extLst/>
            </a:blip>
            <a:srcRect l="83840" t="38183" r="0" b="45086"/>
            <a:stretch>
              <a:fillRect/>
            </a:stretch>
          </p:blipFill>
          <p:spPr>
            <a:xfrm>
              <a:off x="4549185" y="0"/>
              <a:ext cx="3132754" cy="259465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0" name="fig7.1.pdf" descr="fig7.1.pdf"/>
          <p:cNvPicPr>
            <a:picLocks noChangeAspect="1"/>
          </p:cNvPicPr>
          <p:nvPr/>
        </p:nvPicPr>
        <p:blipFill>
          <a:blip r:embed="rId2">
            <a:extLst/>
          </a:blip>
          <a:srcRect l="0" t="51442" r="46128" b="22673"/>
          <a:stretch>
            <a:fillRect/>
          </a:stretch>
        </p:blipFill>
        <p:spPr>
          <a:xfrm>
            <a:off x="767054" y="50800"/>
            <a:ext cx="14053846" cy="5276941"/>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Idioms: scatterplot matrix, parallel coordinates"/>
          <p:cNvSpPr txBox="1"/>
          <p:nvPr>
            <p:ph type="title"/>
          </p:nvPr>
        </p:nvSpPr>
        <p:spPr>
          <a:prstGeom prst="rect">
            <a:avLst/>
          </a:prstGeom>
        </p:spPr>
        <p:txBody>
          <a:bodyPr/>
          <a:lstStyle/>
          <a:p>
            <a:pPr/>
            <a:r>
              <a:t>Idioms: </a:t>
            </a:r>
            <a:r>
              <a:rPr>
                <a:latin typeface="Rockwell Bold"/>
                <a:ea typeface="Rockwell Bold"/>
                <a:cs typeface="Rockwell Bold"/>
                <a:sym typeface="Rockwell Bold"/>
              </a:rPr>
              <a:t>scatterplot matrix, parallel coordinates</a:t>
            </a:r>
          </a:p>
        </p:txBody>
      </p:sp>
      <p:sp>
        <p:nvSpPr>
          <p:cNvPr id="853" name="scatterplot matrix (SPLOM)…"/>
          <p:cNvSpPr txBox="1"/>
          <p:nvPr>
            <p:ph type="body" idx="1"/>
          </p:nvPr>
        </p:nvSpPr>
        <p:spPr>
          <a:prstGeom prst="rect">
            <a:avLst/>
          </a:prstGeom>
        </p:spPr>
        <p:txBody>
          <a:bodyPr/>
          <a:lstStyle/>
          <a:p>
            <a:pPr/>
            <a:r>
              <a:t>scatterplot matrix (SPLOM)</a:t>
            </a:r>
          </a:p>
          <a:p>
            <a:pPr lvl="1"/>
            <a:r>
              <a:t>rectilinear axes, point mark</a:t>
            </a:r>
          </a:p>
          <a:p>
            <a:pPr lvl="1"/>
            <a:r>
              <a:t>all possible pairs of axes</a:t>
            </a:r>
          </a:p>
          <a:p>
            <a:pPr lvl="1"/>
            <a:r>
              <a:t>scalability</a:t>
            </a:r>
          </a:p>
          <a:p>
            <a:pPr lvl="2"/>
            <a:r>
              <a:t>one dozen attribs</a:t>
            </a:r>
          </a:p>
          <a:p>
            <a:pPr lvl="2"/>
            <a:r>
              <a:t>dozens to hundreds of items </a:t>
            </a:r>
          </a:p>
          <a:p>
            <a:pPr/>
            <a:r>
              <a:t>parallel coordinates</a:t>
            </a:r>
          </a:p>
          <a:p>
            <a:pPr lvl="1"/>
            <a:r>
              <a:t>parallel axes, jagged line representing item</a:t>
            </a:r>
          </a:p>
          <a:p>
            <a:pPr lvl="1"/>
            <a:r>
              <a:t>rectilinear axes, item as point</a:t>
            </a:r>
          </a:p>
          <a:p>
            <a:pPr lvl="2"/>
            <a:r>
              <a:t>axis ordering is major challenge</a:t>
            </a:r>
          </a:p>
          <a:p>
            <a:pPr lvl="1"/>
            <a:r>
              <a:t>scalability</a:t>
            </a:r>
          </a:p>
          <a:p>
            <a:pPr lvl="2"/>
            <a:r>
              <a:t>dozens of attribs</a:t>
            </a:r>
          </a:p>
          <a:p>
            <a:pPr lvl="2"/>
            <a:r>
              <a:t>hundreds of items</a:t>
            </a:r>
          </a:p>
        </p:txBody>
      </p:sp>
      <p:sp>
        <p:nvSpPr>
          <p:cNvPr id="8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5" name="after [Visualization Course Figures. McGuffin, 2014.  http://www.michaelmcguffin.com/courses/vis/]"/>
          <p:cNvSpPr txBox="1"/>
          <p:nvPr/>
        </p:nvSpPr>
        <p:spPr>
          <a:xfrm>
            <a:off x="7591897" y="8612392"/>
            <a:ext cx="8661401" cy="9214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after [Visualization Course Figures. McGuffin, 2014.</a:t>
            </a:r>
            <a:br/>
            <a:r>
              <a:t> </a:t>
            </a:r>
            <a:r>
              <a:rPr u="sng">
                <a:hlinkClick r:id="rId2" invalidUrl="" action="" tgtFrame="" tooltip="" history="1" highlightClick="0" endSnd="0"/>
              </a:rPr>
              <a:t>http://www.michaelmcguffin.com/courses/vis/</a:t>
            </a:r>
            <a:r>
              <a:t>]</a:t>
            </a:r>
          </a:p>
        </p:txBody>
      </p:sp>
      <p:pic>
        <p:nvPicPr>
          <p:cNvPr id="856" name="fig7.12.pdf" descr="fig7.12.pdf"/>
          <p:cNvPicPr>
            <a:picLocks noChangeAspect="1"/>
          </p:cNvPicPr>
          <p:nvPr/>
        </p:nvPicPr>
        <p:blipFill>
          <a:blip r:embed="rId3">
            <a:extLst/>
          </a:blip>
          <a:srcRect l="29477" t="0" r="0" b="0"/>
          <a:stretch>
            <a:fillRect/>
          </a:stretch>
        </p:blipFill>
        <p:spPr>
          <a:xfrm>
            <a:off x="7599486" y="1024180"/>
            <a:ext cx="8351811" cy="4242559"/>
          </a:xfrm>
          <a:prstGeom prst="rect">
            <a:avLst/>
          </a:prstGeom>
          <a:ln w="12700">
            <a:miter lim="400000"/>
          </a:ln>
        </p:spPr>
      </p:pic>
      <p:pic>
        <p:nvPicPr>
          <p:cNvPr id="857" name="fig7.12.pdf" descr="fig7.12.pdf"/>
          <p:cNvPicPr>
            <a:picLocks noChangeAspect="1"/>
          </p:cNvPicPr>
          <p:nvPr/>
        </p:nvPicPr>
        <p:blipFill>
          <a:blip r:embed="rId3">
            <a:extLst/>
          </a:blip>
          <a:srcRect l="0" t="0" r="72407" b="41397"/>
          <a:stretch>
            <a:fillRect/>
          </a:stretch>
        </p:blipFill>
        <p:spPr>
          <a:xfrm>
            <a:off x="7744768" y="5838550"/>
            <a:ext cx="3701474" cy="281634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Task: Correlation"/>
          <p:cNvSpPr txBox="1"/>
          <p:nvPr>
            <p:ph type="title"/>
          </p:nvPr>
        </p:nvSpPr>
        <p:spPr>
          <a:prstGeom prst="rect">
            <a:avLst/>
          </a:prstGeom>
        </p:spPr>
        <p:txBody>
          <a:bodyPr/>
          <a:lstStyle/>
          <a:p>
            <a:pPr/>
            <a:r>
              <a:t>Task: Correlation</a:t>
            </a:r>
          </a:p>
        </p:txBody>
      </p:sp>
      <p:sp>
        <p:nvSpPr>
          <p:cNvPr id="860" name="scatterplot matrix…"/>
          <p:cNvSpPr txBox="1"/>
          <p:nvPr>
            <p:ph type="body" idx="1"/>
          </p:nvPr>
        </p:nvSpPr>
        <p:spPr>
          <a:prstGeom prst="rect">
            <a:avLst/>
          </a:prstGeom>
        </p:spPr>
        <p:txBody>
          <a:bodyPr/>
          <a:lstStyle/>
          <a:p>
            <a:pPr/>
            <a:r>
              <a:t>scatterplot matrix</a:t>
            </a:r>
          </a:p>
          <a:p>
            <a:pPr lvl="1"/>
            <a:r>
              <a:t>positive correlation</a:t>
            </a:r>
          </a:p>
          <a:p>
            <a:pPr lvl="2"/>
            <a:r>
              <a:t>diagonal low-to-high</a:t>
            </a:r>
          </a:p>
          <a:p>
            <a:pPr lvl="1"/>
            <a:r>
              <a:t>negative correlation</a:t>
            </a:r>
          </a:p>
          <a:p>
            <a:pPr lvl="2"/>
            <a:r>
              <a:t>diagonal high-to-low</a:t>
            </a:r>
          </a:p>
          <a:p>
            <a:pPr lvl="1"/>
            <a:r>
              <a:t>uncorrelated</a:t>
            </a:r>
          </a:p>
          <a:p>
            <a:pPr/>
            <a:r>
              <a:t>parallel coordinates</a:t>
            </a:r>
          </a:p>
          <a:p>
            <a:pPr lvl="1"/>
            <a:r>
              <a:t>positive correlation</a:t>
            </a:r>
          </a:p>
          <a:p>
            <a:pPr lvl="2"/>
            <a:r>
              <a:t>parallel line segments</a:t>
            </a:r>
          </a:p>
          <a:p>
            <a:pPr lvl="1"/>
            <a:r>
              <a:t>negative correlation</a:t>
            </a:r>
          </a:p>
          <a:p>
            <a:pPr lvl="2"/>
            <a:r>
              <a:t>all segments cross at halfway point</a:t>
            </a:r>
          </a:p>
          <a:p>
            <a:pPr lvl="1"/>
            <a:r>
              <a:t>uncorrelated</a:t>
            </a:r>
          </a:p>
          <a:p>
            <a:pPr lvl="2"/>
            <a:r>
              <a:t>scattered crossings</a:t>
            </a:r>
          </a:p>
        </p:txBody>
      </p:sp>
      <p:sp>
        <p:nvSpPr>
          <p:cNvPr id="8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2" name="parcoord-corr.png" descr="parcoord-corr.png"/>
          <p:cNvPicPr>
            <a:picLocks noChangeAspect="1"/>
          </p:cNvPicPr>
          <p:nvPr/>
        </p:nvPicPr>
        <p:blipFill>
          <a:blip r:embed="rId2">
            <a:extLst/>
          </a:blip>
          <a:stretch>
            <a:fillRect/>
          </a:stretch>
        </p:blipFill>
        <p:spPr>
          <a:xfrm>
            <a:off x="7595798" y="4483100"/>
            <a:ext cx="4394620" cy="4536651"/>
          </a:xfrm>
          <a:prstGeom prst="rect">
            <a:avLst/>
          </a:prstGeom>
          <a:ln w="12700">
            <a:miter lim="400000"/>
          </a:ln>
        </p:spPr>
      </p:pic>
      <p:pic>
        <p:nvPicPr>
          <p:cNvPr id="863" name="layered-fig10.png" descr="layered-fig10.png"/>
          <p:cNvPicPr>
            <a:picLocks noChangeAspect="1"/>
          </p:cNvPicPr>
          <p:nvPr/>
        </p:nvPicPr>
        <p:blipFill>
          <a:blip r:embed="rId3">
            <a:extLst/>
          </a:blip>
          <a:stretch>
            <a:fillRect/>
          </a:stretch>
        </p:blipFill>
        <p:spPr>
          <a:xfrm>
            <a:off x="6208064" y="266700"/>
            <a:ext cx="9514536" cy="3314700"/>
          </a:xfrm>
          <a:prstGeom prst="rect">
            <a:avLst/>
          </a:prstGeom>
          <a:ln w="12700">
            <a:miter lim="400000"/>
          </a:ln>
        </p:spPr>
      </p:pic>
      <p:sp>
        <p:nvSpPr>
          <p:cNvPr id="864" name="[Hyperdimensional Data Analysis Using Parallel Coordinates. Wegman. Journ. American Statistical Association 85:411 (1990), 664–675.]"/>
          <p:cNvSpPr txBox="1"/>
          <p:nvPr/>
        </p:nvSpPr>
        <p:spPr>
          <a:xfrm>
            <a:off x="12053108" y="4724400"/>
            <a:ext cx="3845748" cy="104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[Hyperdimensional Data Analysis Using Parallel Coordinates. Wegman. Journ. American Statistical Association 85:411 (1990), 664–675.]</a:t>
            </a:r>
          </a:p>
        </p:txBody>
      </p:sp>
      <p:sp>
        <p:nvSpPr>
          <p:cNvPr id="865" name="[A layered grammar of graphics. Wickham. Journ. Computational and Graphical Statistics 19:1 (2010), 3–28.]"/>
          <p:cNvSpPr txBox="1"/>
          <p:nvPr/>
        </p:nvSpPr>
        <p:spPr>
          <a:xfrm>
            <a:off x="6311900" y="3632200"/>
            <a:ext cx="40640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[A layered grammar of graphics. Wickham. Journ. Computational and Graphical Statistics 19:1 (2010), 3–28.]</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Idioms: pie chart, polar area chart"/>
          <p:cNvSpPr txBox="1"/>
          <p:nvPr>
            <p:ph type="title"/>
          </p:nvPr>
        </p:nvSpPr>
        <p:spPr>
          <a:prstGeom prst="rect">
            <a:avLst/>
          </a:prstGeom>
        </p:spPr>
        <p:txBody>
          <a:bodyPr/>
          <a:lstStyle/>
          <a:p>
            <a:pPr/>
            <a:r>
              <a:t>Idioms: </a:t>
            </a:r>
            <a:r>
              <a:rPr>
                <a:latin typeface="Rockwell Bold"/>
                <a:ea typeface="Rockwell Bold"/>
                <a:cs typeface="Rockwell Bold"/>
                <a:sym typeface="Rockwell Bold"/>
              </a:rPr>
              <a:t>pie chart, polar area chart</a:t>
            </a:r>
          </a:p>
        </p:txBody>
      </p:sp>
      <p:sp>
        <p:nvSpPr>
          <p:cNvPr id="868" name="pie chart…"/>
          <p:cNvSpPr txBox="1"/>
          <p:nvPr>
            <p:ph type="body" idx="1"/>
          </p:nvPr>
        </p:nvSpPr>
        <p:spPr>
          <a:prstGeom prst="rect">
            <a:avLst/>
          </a:prstGeom>
        </p:spPr>
        <p:txBody>
          <a:bodyPr/>
          <a:lstStyle/>
          <a:p>
            <a:pPr/>
            <a:r>
              <a:t>pie chart</a:t>
            </a:r>
          </a:p>
          <a:p>
            <a:pPr lvl="1"/>
            <a:r>
              <a:t>area marks with angle channel</a:t>
            </a:r>
          </a:p>
          <a:p>
            <a:pPr lvl="1"/>
            <a:r>
              <a:t>accuracy: angle/area much less accurate than line length</a:t>
            </a:r>
          </a:p>
          <a:p>
            <a:pPr lvl="2"/>
            <a:r>
              <a:t>arclength also less accurate than line length</a:t>
            </a:r>
          </a:p>
          <a:p>
            <a:pPr/>
            <a:r>
              <a:t>polar area chart</a:t>
            </a:r>
          </a:p>
          <a:p>
            <a:pPr lvl="1"/>
            <a:r>
              <a:t>area marks with length channel</a:t>
            </a:r>
          </a:p>
          <a:p>
            <a:pPr lvl="1"/>
            <a:r>
              <a:t>more direct analog to bar charts</a:t>
            </a:r>
          </a:p>
          <a:p>
            <a:pPr lvl="1"/>
          </a:p>
          <a:p>
            <a:pPr/>
            <a:r>
              <a:t>data</a:t>
            </a:r>
          </a:p>
          <a:p>
            <a:pPr lvl="1"/>
            <a:r>
              <a:t>1 categ key attrib, 1 quant value attrib</a:t>
            </a:r>
          </a:p>
          <a:p>
            <a:pPr/>
            <a:r>
              <a:t>task</a:t>
            </a:r>
          </a:p>
          <a:p>
            <a:pPr lvl="1"/>
            <a:r>
              <a:t>part-to-whole judgements</a:t>
            </a:r>
          </a:p>
        </p:txBody>
      </p:sp>
      <p:sp>
        <p:nvSpPr>
          <p:cNvPr id="8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0" name="layered-fig15a.png" descr="layered-fig15a.png"/>
          <p:cNvPicPr>
            <a:picLocks noChangeAspect="1"/>
          </p:cNvPicPr>
          <p:nvPr/>
        </p:nvPicPr>
        <p:blipFill>
          <a:blip r:embed="rId2">
            <a:extLst/>
          </a:blip>
          <a:stretch>
            <a:fillRect/>
          </a:stretch>
        </p:blipFill>
        <p:spPr>
          <a:xfrm>
            <a:off x="12706482" y="1000603"/>
            <a:ext cx="2744579" cy="2054399"/>
          </a:xfrm>
          <a:prstGeom prst="rect">
            <a:avLst/>
          </a:prstGeom>
          <a:ln w="12700">
            <a:miter lim="400000"/>
          </a:ln>
        </p:spPr>
      </p:pic>
      <p:pic>
        <p:nvPicPr>
          <p:cNvPr id="871" name="layered-fig16a.png" descr="layered-fig16a.png"/>
          <p:cNvPicPr>
            <a:picLocks noChangeAspect="1"/>
          </p:cNvPicPr>
          <p:nvPr/>
        </p:nvPicPr>
        <p:blipFill>
          <a:blip r:embed="rId3">
            <a:extLst/>
          </a:blip>
          <a:stretch>
            <a:fillRect/>
          </a:stretch>
        </p:blipFill>
        <p:spPr>
          <a:xfrm>
            <a:off x="8414367" y="4318007"/>
            <a:ext cx="3323008" cy="2540001"/>
          </a:xfrm>
          <a:prstGeom prst="rect">
            <a:avLst/>
          </a:prstGeom>
          <a:ln w="12700">
            <a:miter lim="400000"/>
          </a:ln>
        </p:spPr>
      </p:pic>
      <p:pic>
        <p:nvPicPr>
          <p:cNvPr id="872" name="layered-fig16b.png" descr="layered-fig16b.png"/>
          <p:cNvPicPr>
            <a:picLocks noChangeAspect="1"/>
          </p:cNvPicPr>
          <p:nvPr/>
        </p:nvPicPr>
        <p:blipFill>
          <a:blip r:embed="rId4">
            <a:extLst/>
          </a:blip>
          <a:stretch>
            <a:fillRect/>
          </a:stretch>
        </p:blipFill>
        <p:spPr>
          <a:xfrm>
            <a:off x="12312756" y="3051892"/>
            <a:ext cx="3127256" cy="2540001"/>
          </a:xfrm>
          <a:prstGeom prst="rect">
            <a:avLst/>
          </a:prstGeom>
          <a:ln w="12700">
            <a:miter lim="400000"/>
          </a:ln>
        </p:spPr>
      </p:pic>
      <p:sp>
        <p:nvSpPr>
          <p:cNvPr id="873" name="[A layered grammar of graphics. Wickham. Journ. Computational and Graphical Statistics 19:1 (2010), 3–28.]"/>
          <p:cNvSpPr txBox="1"/>
          <p:nvPr/>
        </p:nvSpPr>
        <p:spPr>
          <a:xfrm>
            <a:off x="8161325" y="8238225"/>
            <a:ext cx="3829093" cy="800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[A layered grammar of graphics. Wickham. Journ. Computational and Graphical Statistics 19:1 (2010), 3–28.]</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Idioms: normalized stacked bar chart"/>
          <p:cNvSpPr txBox="1"/>
          <p:nvPr>
            <p:ph type="title"/>
          </p:nvPr>
        </p:nvSpPr>
        <p:spPr>
          <a:prstGeom prst="rect">
            <a:avLst/>
          </a:prstGeom>
        </p:spPr>
        <p:txBody>
          <a:bodyPr/>
          <a:lstStyle/>
          <a:p>
            <a:pPr/>
            <a:r>
              <a:t>Idioms: </a:t>
            </a:r>
            <a:r>
              <a:rPr>
                <a:latin typeface="Rockwell Bold"/>
                <a:ea typeface="Rockwell Bold"/>
                <a:cs typeface="Rockwell Bold"/>
                <a:sym typeface="Rockwell Bold"/>
              </a:rPr>
              <a:t>normalized stacked bar chart</a:t>
            </a:r>
          </a:p>
        </p:txBody>
      </p:sp>
      <p:sp>
        <p:nvSpPr>
          <p:cNvPr id="876" name="task…"/>
          <p:cNvSpPr txBox="1"/>
          <p:nvPr>
            <p:ph type="body" idx="1"/>
          </p:nvPr>
        </p:nvSpPr>
        <p:spPr>
          <a:prstGeom prst="rect">
            <a:avLst/>
          </a:prstGeom>
        </p:spPr>
        <p:txBody>
          <a:bodyPr/>
          <a:lstStyle/>
          <a:p>
            <a:pPr/>
            <a:r>
              <a:t>task</a:t>
            </a:r>
          </a:p>
          <a:p>
            <a:pPr lvl="1"/>
            <a:r>
              <a:t>part-to-whole judgements</a:t>
            </a:r>
          </a:p>
          <a:p>
            <a:pPr lvl="1"/>
          </a:p>
          <a:p>
            <a:pPr/>
            <a:r>
              <a:t>normalized stacked bar chart</a:t>
            </a:r>
          </a:p>
          <a:p>
            <a:pPr lvl="1"/>
            <a:r>
              <a:t>stacked bar chart, normalized to full vert height</a:t>
            </a:r>
          </a:p>
          <a:p>
            <a:pPr lvl="1"/>
            <a:r>
              <a:t>single stacked bar equivalent to full pie</a:t>
            </a:r>
          </a:p>
          <a:p>
            <a:pPr lvl="2"/>
            <a:r>
              <a:t>high information density: requires narrow rectangle</a:t>
            </a:r>
          </a:p>
          <a:p>
            <a:pPr lvl="2"/>
          </a:p>
          <a:p>
            <a:pPr/>
            <a:r>
              <a:t>pie chart</a:t>
            </a:r>
          </a:p>
          <a:p>
            <a:pPr lvl="1"/>
            <a:r>
              <a:t>information density: requires large circle</a:t>
            </a:r>
          </a:p>
        </p:txBody>
      </p:sp>
      <p:sp>
        <p:nvSpPr>
          <p:cNvPr id="8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78" name="http://bl.ocks.org/mbostock/3887235,…"/>
          <p:cNvSpPr txBox="1"/>
          <p:nvPr/>
        </p:nvSpPr>
        <p:spPr>
          <a:xfrm>
            <a:off x="5717267" y="8022003"/>
            <a:ext cx="3314701" cy="1054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rPr u="sng">
                <a:hlinkClick r:id="rId2" invalidUrl="" action="" tgtFrame="" tooltip="" history="1" highlightClick="0" endSnd="0"/>
              </a:rPr>
              <a:t>http://bl.ocks.org/mbostock/3887235</a:t>
            </a:r>
            <a:r>
              <a:t>,</a:t>
            </a:r>
          </a:p>
          <a:p>
            <a:pPr algn="l" defTabSz="1295400">
              <a:spcBef>
                <a:spcPts val="900"/>
              </a:spcBef>
              <a:defRPr i="1" sz="1700">
                <a:uFill>
                  <a:solidFill>
                    <a:srgbClr val="000000"/>
                  </a:solidFill>
                </a:uFill>
              </a:defRPr>
            </a:pPr>
            <a:r>
              <a:rPr u="sng">
                <a:hlinkClick r:id="rId3" invalidUrl="" action="" tgtFrame="" tooltip="" history="1" highlightClick="0" endSnd="0"/>
              </a:rPr>
              <a:t>http://bl.ocks.org/mbostock/3886208</a:t>
            </a:r>
            <a:r>
              <a:t>, </a:t>
            </a:r>
          </a:p>
          <a:p>
            <a:pPr algn="l" defTabSz="1295400">
              <a:spcBef>
                <a:spcPts val="900"/>
              </a:spcBef>
              <a:defRPr i="1" sz="1700">
                <a:uFill>
                  <a:solidFill>
                    <a:srgbClr val="000000"/>
                  </a:solidFill>
                </a:uFill>
              </a:defRPr>
            </a:pPr>
            <a:r>
              <a:rPr u="sng">
                <a:hlinkClick r:id="rId4" invalidUrl="" action="" tgtFrame="" tooltip="" history="1" highlightClick="0" endSnd="0"/>
              </a:rPr>
              <a:t>http://bl.ocks.org/mbostock/3886394</a:t>
            </a:r>
            <a:r>
              <a:t>.</a:t>
            </a:r>
          </a:p>
        </p:txBody>
      </p:sp>
      <p:pic>
        <p:nvPicPr>
          <p:cNvPr id="879" name="blocks-pie-3887235.pdf" descr="blocks-pie-3887235.pdf"/>
          <p:cNvPicPr>
            <a:picLocks noChangeAspect="1"/>
          </p:cNvPicPr>
          <p:nvPr/>
        </p:nvPicPr>
        <p:blipFill>
          <a:blip r:embed="rId5">
            <a:extLst/>
          </a:blip>
          <a:stretch>
            <a:fillRect/>
          </a:stretch>
        </p:blipFill>
        <p:spPr>
          <a:xfrm>
            <a:off x="9318507" y="6953250"/>
            <a:ext cx="1993901" cy="1993900"/>
          </a:xfrm>
          <a:prstGeom prst="rect">
            <a:avLst/>
          </a:prstGeom>
          <a:ln w="12700">
            <a:miter lim="400000"/>
          </a:ln>
        </p:spPr>
      </p:pic>
      <p:pic>
        <p:nvPicPr>
          <p:cNvPr id="880" name="blocks-normalizedstacked-3886394.pdf" descr="blocks-normalizedstacked-3886394.pdf"/>
          <p:cNvPicPr>
            <a:picLocks noChangeAspect="1"/>
          </p:cNvPicPr>
          <p:nvPr/>
        </p:nvPicPr>
        <p:blipFill>
          <a:blip r:embed="rId6">
            <a:extLst/>
          </a:blip>
          <a:stretch>
            <a:fillRect/>
          </a:stretch>
        </p:blipFill>
        <p:spPr>
          <a:xfrm>
            <a:off x="10147300" y="863600"/>
            <a:ext cx="5663791" cy="2857500"/>
          </a:xfrm>
          <a:prstGeom prst="rect">
            <a:avLst/>
          </a:prstGeom>
          <a:ln w="12700">
            <a:miter lim="400000"/>
          </a:ln>
        </p:spPr>
      </p:pic>
      <p:pic>
        <p:nvPicPr>
          <p:cNvPr id="881" name="blocks-stacked-3886208.pdf" descr="blocks-stacked-3886208.pdf"/>
          <p:cNvPicPr>
            <a:picLocks noChangeAspect="1"/>
          </p:cNvPicPr>
          <p:nvPr/>
        </p:nvPicPr>
        <p:blipFill>
          <a:blip r:embed="rId7">
            <a:extLst/>
          </a:blip>
          <a:stretch>
            <a:fillRect/>
          </a:stretch>
        </p:blipFill>
        <p:spPr>
          <a:xfrm>
            <a:off x="10160000" y="3835400"/>
            <a:ext cx="5642264" cy="2857500"/>
          </a:xfrm>
          <a:prstGeom prst="rect">
            <a:avLst/>
          </a:prstGeom>
          <a:ln w="12700">
            <a:miter lim="400000"/>
          </a:ln>
        </p:spPr>
      </p:pic>
      <p:pic>
        <p:nvPicPr>
          <p:cNvPr id="882" name="blocks-normalizedstacked-3886394.pdf" descr="blocks-normalizedstacked-3886394.pdf"/>
          <p:cNvPicPr>
            <a:picLocks noChangeAspect="1"/>
          </p:cNvPicPr>
          <p:nvPr/>
        </p:nvPicPr>
        <p:blipFill>
          <a:blip r:embed="rId6">
            <a:extLst/>
          </a:blip>
          <a:srcRect l="6278" t="888" r="92595" b="5778"/>
          <a:stretch>
            <a:fillRect/>
          </a:stretch>
        </p:blipFill>
        <p:spPr>
          <a:xfrm>
            <a:off x="11734800" y="6807200"/>
            <a:ext cx="54689" cy="228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Idiom: glyphmaps"/>
          <p:cNvSpPr txBox="1"/>
          <p:nvPr>
            <p:ph type="title"/>
          </p:nvPr>
        </p:nvSpPr>
        <p:spPr>
          <a:prstGeom prst="rect">
            <a:avLst/>
          </a:prstGeom>
        </p:spPr>
        <p:txBody>
          <a:bodyPr/>
          <a:lstStyle/>
          <a:p>
            <a:pPr/>
            <a:r>
              <a:t>Idiom: </a:t>
            </a:r>
            <a:r>
              <a:rPr>
                <a:latin typeface="Rockwell Bold"/>
                <a:ea typeface="Rockwell Bold"/>
                <a:cs typeface="Rockwell Bold"/>
                <a:sym typeface="Rockwell Bold"/>
              </a:rPr>
              <a:t>glyphmaps</a:t>
            </a:r>
          </a:p>
        </p:txBody>
      </p:sp>
      <p:sp>
        <p:nvSpPr>
          <p:cNvPr id="885" name="rectilinear good for linear vs nonlinear trends…"/>
          <p:cNvSpPr txBox="1"/>
          <p:nvPr>
            <p:ph type="body" sz="half" idx="1"/>
          </p:nvPr>
        </p:nvSpPr>
        <p:spPr>
          <a:xfrm>
            <a:off x="419100" y="1104900"/>
            <a:ext cx="6823859" cy="8039100"/>
          </a:xfrm>
          <a:prstGeom prst="rect">
            <a:avLst/>
          </a:prstGeom>
        </p:spPr>
        <p:txBody>
          <a:bodyPr/>
          <a:lstStyle/>
          <a:p>
            <a:pPr/>
          </a:p>
          <a:p>
            <a:pPr/>
          </a:p>
          <a:p>
            <a:pPr/>
            <a:r>
              <a:t>rectilinear good for linear vs nonlinear trends</a:t>
            </a:r>
          </a:p>
          <a:p>
            <a:pPr/>
          </a:p>
          <a:p>
            <a:pPr/>
          </a:p>
          <a:p>
            <a:pPr/>
            <a:r>
              <a:t>radial good for cyclic patterns</a:t>
            </a:r>
          </a:p>
        </p:txBody>
      </p:sp>
      <p:sp>
        <p:nvSpPr>
          <p:cNvPr id="8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7" name="glyphmaps-fig3a.pdf" descr="glyphmaps-fig3a.pdf"/>
          <p:cNvPicPr>
            <a:picLocks noChangeAspect="1"/>
          </p:cNvPicPr>
          <p:nvPr/>
        </p:nvPicPr>
        <p:blipFill>
          <a:blip r:embed="rId2">
            <a:extLst/>
          </a:blip>
          <a:stretch>
            <a:fillRect/>
          </a:stretch>
        </p:blipFill>
        <p:spPr>
          <a:xfrm>
            <a:off x="7861300" y="863600"/>
            <a:ext cx="7443611" cy="2540000"/>
          </a:xfrm>
          <a:prstGeom prst="rect">
            <a:avLst/>
          </a:prstGeom>
          <a:ln w="12700">
            <a:miter lim="400000"/>
          </a:ln>
        </p:spPr>
      </p:pic>
      <p:pic>
        <p:nvPicPr>
          <p:cNvPr id="888" name="glyphmaps-fig3b.pdf" descr="glyphmaps-fig3b.pdf"/>
          <p:cNvPicPr>
            <a:picLocks noChangeAspect="1"/>
          </p:cNvPicPr>
          <p:nvPr/>
        </p:nvPicPr>
        <p:blipFill>
          <a:blip r:embed="rId3">
            <a:extLst/>
          </a:blip>
          <a:stretch>
            <a:fillRect/>
          </a:stretch>
        </p:blipFill>
        <p:spPr>
          <a:xfrm>
            <a:off x="7861300" y="4102100"/>
            <a:ext cx="7443611" cy="2540000"/>
          </a:xfrm>
          <a:prstGeom prst="rect">
            <a:avLst/>
          </a:prstGeom>
          <a:ln w="12700">
            <a:miter lim="400000"/>
          </a:ln>
        </p:spPr>
      </p:pic>
      <p:sp>
        <p:nvSpPr>
          <p:cNvPr id="889" name="[Glyph-maps for Visually Exploring Temporal Patterns in Climate Data and Models. Wickham, Hofmann, Wickham, and Cook. Environmetrics 23:5 (2012), 382–393.]"/>
          <p:cNvSpPr txBox="1"/>
          <p:nvPr/>
        </p:nvSpPr>
        <p:spPr>
          <a:xfrm>
            <a:off x="7785100" y="7200900"/>
            <a:ext cx="4205317" cy="104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[Glyph-maps for Visually Exploring Temporal Patterns in Climate Data and Models. Wickham, Hofmann, Wickham, and Cook. Environmetrics 23:5 (2012), 382–393.]</a:t>
            </a:r>
          </a:p>
        </p:txBody>
      </p:sp>
      <p:pic>
        <p:nvPicPr>
          <p:cNvPr id="890" name="fig7.1.pdf" descr="fig7.1.pdf"/>
          <p:cNvPicPr>
            <a:picLocks noChangeAspect="1"/>
          </p:cNvPicPr>
          <p:nvPr/>
        </p:nvPicPr>
        <p:blipFill>
          <a:blip r:embed="rId4">
            <a:extLst/>
          </a:blip>
          <a:srcRect l="0" t="51442" r="46128" b="22673"/>
          <a:stretch>
            <a:fillRect/>
          </a:stretch>
        </p:blipFill>
        <p:spPr>
          <a:xfrm>
            <a:off x="373078" y="6571012"/>
            <a:ext cx="6497622" cy="2439729"/>
          </a:xfrm>
          <a:prstGeom prst="rect">
            <a:avLst/>
          </a:prstGeom>
          <a:ln w="12700">
            <a:miter lim="400000"/>
          </a:ln>
        </p:spPr>
      </p:pic>
      <p:pic>
        <p:nvPicPr>
          <p:cNvPr id="891" name="Rectangle Rectangle" descr="Rectangle Rectangle"/>
          <p:cNvPicPr>
            <a:picLocks noChangeAspect="0"/>
          </p:cNvPicPr>
          <p:nvPr/>
        </p:nvPicPr>
        <p:blipFill>
          <a:blip r:embed="rId5">
            <a:extLst/>
          </a:blip>
          <a:stretch>
            <a:fillRect/>
          </a:stretch>
        </p:blipFill>
        <p:spPr>
          <a:xfrm>
            <a:off x="514350" y="7194550"/>
            <a:ext cx="2298700" cy="1727200"/>
          </a:xfrm>
          <a:prstGeom prst="rect">
            <a:avLst/>
          </a:prstGeom>
        </p:spPr>
      </p:pic>
      <p:pic>
        <p:nvPicPr>
          <p:cNvPr id="893" name="Rectangle Rectangle" descr="Rectangle Rectangle"/>
          <p:cNvPicPr>
            <a:picLocks noChangeAspect="0"/>
          </p:cNvPicPr>
          <p:nvPr/>
        </p:nvPicPr>
        <p:blipFill>
          <a:blip r:embed="rId6">
            <a:extLst/>
          </a:blip>
          <a:stretch>
            <a:fillRect/>
          </a:stretch>
        </p:blipFill>
        <p:spPr>
          <a:xfrm>
            <a:off x="5060950" y="7194550"/>
            <a:ext cx="2209800" cy="1727200"/>
          </a:xfrm>
          <a:prstGeom prst="rect">
            <a:avLst/>
          </a:prstGeom>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Orientation limitations"/>
          <p:cNvSpPr txBox="1"/>
          <p:nvPr>
            <p:ph type="title"/>
          </p:nvPr>
        </p:nvSpPr>
        <p:spPr>
          <a:prstGeom prst="rect">
            <a:avLst/>
          </a:prstGeom>
        </p:spPr>
        <p:txBody>
          <a:bodyPr/>
          <a:lstStyle/>
          <a:p>
            <a:pPr/>
            <a:r>
              <a:t>Orientation limitations</a:t>
            </a:r>
          </a:p>
        </p:txBody>
      </p:sp>
      <p:sp>
        <p:nvSpPr>
          <p:cNvPr id="897" name="rectilinear: scalability wrt #axes…"/>
          <p:cNvSpPr txBox="1"/>
          <p:nvPr>
            <p:ph type="body" idx="1"/>
          </p:nvPr>
        </p:nvSpPr>
        <p:spPr>
          <a:prstGeom prst="rect">
            <a:avLst/>
          </a:prstGeom>
        </p:spPr>
        <p:txBody>
          <a:bodyPr/>
          <a:lstStyle/>
          <a:p>
            <a:pPr/>
            <a:r>
              <a:t>rectilinear: scalability wrt #axes</a:t>
            </a:r>
          </a:p>
          <a:p>
            <a:pPr lvl="2"/>
            <a:r>
              <a:t>2 axes best</a:t>
            </a:r>
          </a:p>
          <a:p>
            <a:pPr lvl="2"/>
            <a:r>
              <a:t>3 problematic</a:t>
            </a:r>
          </a:p>
          <a:p>
            <a:pPr lvl="3"/>
            <a:r>
              <a:t>more in afternoon</a:t>
            </a:r>
          </a:p>
          <a:p>
            <a:pPr lvl="2"/>
            <a:r>
              <a:t>4+ impossible</a:t>
            </a:r>
          </a:p>
          <a:p>
            <a:pPr/>
            <a:r>
              <a:t>parallel: unfamiliarity, training time</a:t>
            </a:r>
          </a:p>
          <a:p>
            <a:pPr/>
            <a:r>
              <a:t>radial: perceptual limits</a:t>
            </a:r>
          </a:p>
          <a:p>
            <a:pPr lvl="1"/>
            <a:r>
              <a:t>angles lower precision than lengths</a:t>
            </a:r>
          </a:p>
          <a:p>
            <a:pPr lvl="1"/>
            <a:r>
              <a:t>asymmetry between angle and length</a:t>
            </a:r>
          </a:p>
          <a:p>
            <a:pPr lvl="2"/>
            <a:r>
              <a:t>can be exploited!</a:t>
            </a:r>
          </a:p>
        </p:txBody>
      </p:sp>
      <p:sp>
        <p:nvSpPr>
          <p:cNvPr id="8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9" name="[Uncovering Strengths and Weaknesses of Radial Visualizations - an Empirical Approach. Diehl, Beck and Burch. IEEE TVCG (Proc. InfoVis) 16(6):935--942, 2010.]"/>
          <p:cNvSpPr txBox="1"/>
          <p:nvPr/>
        </p:nvSpPr>
        <p:spPr>
          <a:xfrm>
            <a:off x="353149" y="7492678"/>
            <a:ext cx="8267701" cy="1714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600">
                <a:uFill>
                  <a:solidFill>
                    <a:srgbClr val="000000"/>
                  </a:solidFill>
                </a:uFill>
              </a:defRPr>
            </a:lvl1pPr>
          </a:lstStyle>
          <a:p>
            <a:pPr>
              <a:defRPr i="0" sz="3400"/>
            </a:pPr>
            <a:r>
              <a:rPr i="1" sz="2600"/>
              <a:t>[Uncovering Strengths and Weaknesses of Radial Visualizations - an Empirical Approach. Diehl, Beck and Burch. IEEE TVCG (Proc. InfoVis) 16(6):935--942, 2010.]</a:t>
            </a:r>
            <a:endParaRPr i="1" sz="2600"/>
          </a:p>
        </p:txBody>
      </p:sp>
      <p:pic>
        <p:nvPicPr>
          <p:cNvPr id="900" name="fig7.1.pdf" descr="fig7.1.pdf"/>
          <p:cNvPicPr>
            <a:picLocks noChangeAspect="1"/>
          </p:cNvPicPr>
          <p:nvPr/>
        </p:nvPicPr>
        <p:blipFill>
          <a:blip r:embed="rId2">
            <a:extLst/>
          </a:blip>
          <a:srcRect l="0" t="51927" r="76659" b="22188"/>
          <a:stretch>
            <a:fillRect/>
          </a:stretch>
        </p:blipFill>
        <p:spPr>
          <a:xfrm>
            <a:off x="9045382" y="73595"/>
            <a:ext cx="4689374" cy="4064001"/>
          </a:xfrm>
          <a:prstGeom prst="rect">
            <a:avLst/>
          </a:prstGeom>
          <a:ln w="12700">
            <a:miter lim="400000"/>
          </a:ln>
        </p:spPr>
      </p:pic>
      <p:pic>
        <p:nvPicPr>
          <p:cNvPr id="901" name="fig7.1.pdf" descr="fig7.1.pdf"/>
          <p:cNvPicPr>
            <a:picLocks noChangeAspect="1"/>
          </p:cNvPicPr>
          <p:nvPr/>
        </p:nvPicPr>
        <p:blipFill>
          <a:blip r:embed="rId2">
            <a:extLst/>
          </a:blip>
          <a:srcRect l="23340" t="59288" r="64080" b="28174"/>
          <a:stretch>
            <a:fillRect/>
          </a:stretch>
        </p:blipFill>
        <p:spPr>
          <a:xfrm>
            <a:off x="9874445" y="3759200"/>
            <a:ext cx="2527301" cy="1968500"/>
          </a:xfrm>
          <a:prstGeom prst="rect">
            <a:avLst/>
          </a:prstGeom>
          <a:ln w="12700">
            <a:miter lim="400000"/>
          </a:ln>
        </p:spPr>
      </p:pic>
      <p:pic>
        <p:nvPicPr>
          <p:cNvPr id="902" name="fig7.1.pdf" descr="fig7.1.pdf"/>
          <p:cNvPicPr>
            <a:picLocks noChangeAspect="1"/>
          </p:cNvPicPr>
          <p:nvPr/>
        </p:nvPicPr>
        <p:blipFill>
          <a:blip r:embed="rId2">
            <a:extLst/>
          </a:blip>
          <a:srcRect l="41292" t="57427" r="46128" b="22674"/>
          <a:stretch>
            <a:fillRect/>
          </a:stretch>
        </p:blipFill>
        <p:spPr>
          <a:xfrm>
            <a:off x="9658545" y="5702300"/>
            <a:ext cx="2527301" cy="3124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8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Why use an external representation?"/>
          <p:cNvSpPr txBox="1"/>
          <p:nvPr>
            <p:ph type="title"/>
          </p:nvPr>
        </p:nvSpPr>
        <p:spPr>
          <a:prstGeom prst="rect">
            <a:avLst/>
          </a:prstGeom>
        </p:spPr>
        <p:txBody>
          <a:bodyPr/>
          <a:lstStyle/>
          <a:p>
            <a:pPr/>
            <a:r>
              <a:t>Why use an external representation?</a:t>
            </a:r>
          </a:p>
        </p:txBody>
      </p:sp>
      <p:sp>
        <p:nvSpPr>
          <p:cNvPr id="168" name="external representation: replace cognition with perception"/>
          <p:cNvSpPr txBox="1"/>
          <p:nvPr>
            <p:ph type="body" idx="1"/>
          </p:nvPr>
        </p:nvSpPr>
        <p:spPr>
          <a:xfrm>
            <a:off x="317500" y="2476500"/>
            <a:ext cx="15951200" cy="6667500"/>
          </a:xfrm>
          <a:prstGeom prst="rect">
            <a:avLst/>
          </a:prstGeom>
        </p:spPr>
        <p:txBody>
          <a:bodyPr/>
          <a:lstStyle/>
          <a:p>
            <a:pPr/>
            <a:r>
              <a:t>external representation: replace cognition with perception</a:t>
            </a:r>
          </a:p>
        </p:txBody>
      </p:sp>
      <p:sp>
        <p:nvSpPr>
          <p:cNvPr id="1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0"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71" name="image.png" descr="image.png"/>
          <p:cNvPicPr>
            <a:picLocks noChangeAspect="0"/>
          </p:cNvPicPr>
          <p:nvPr/>
        </p:nvPicPr>
        <p:blipFill>
          <a:blip r:embed="rId2">
            <a:extLst/>
          </a:blip>
          <a:srcRect l="1040" t="50007" r="0" b="98"/>
          <a:stretch>
            <a:fillRect/>
          </a:stretch>
        </p:blipFill>
        <p:spPr>
          <a:xfrm>
            <a:off x="342900" y="3766079"/>
            <a:ext cx="7078936" cy="3162301"/>
          </a:xfrm>
          <a:prstGeom prst="rect">
            <a:avLst/>
          </a:prstGeom>
          <a:ln w="12700">
            <a:miter lim="400000"/>
          </a:ln>
        </p:spPr>
      </p:pic>
      <p:pic>
        <p:nvPicPr>
          <p:cNvPr id="172" name="Rectangle Rectangle" descr="Rectangle Rectangle"/>
          <p:cNvPicPr>
            <a:picLocks noChangeAspect="0"/>
          </p:cNvPicPr>
          <p:nvPr/>
        </p:nvPicPr>
        <p:blipFill>
          <a:blip r:embed="rId3">
            <a:extLst/>
          </a:blip>
          <a:stretch>
            <a:fillRect/>
          </a:stretch>
        </p:blipFill>
        <p:spPr>
          <a:xfrm>
            <a:off x="8496300" y="1079500"/>
            <a:ext cx="4406900" cy="812800"/>
          </a:xfrm>
          <a:prstGeom prst="rect">
            <a:avLst/>
          </a:prstGeom>
        </p:spPr>
      </p:pic>
      <p:sp>
        <p:nvSpPr>
          <p:cNvPr id="174" name="[Cerebral: Visualizing Multiple Experimental Conditions on a Graph with Biological Context. Barsky, Munzner, Gardy, and Kincaid. IEEE TVCG (Proc. InfoVis) 14(6):1253-1260, 2008.]"/>
          <p:cNvSpPr txBox="1"/>
          <p:nvPr/>
        </p:nvSpPr>
        <p:spPr>
          <a:xfrm>
            <a:off x="355600" y="8102600"/>
            <a:ext cx="52451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sz="2500">
                <a:uFill>
                  <a:solidFill>
                    <a:srgbClr val="000000"/>
                  </a:solidFill>
                </a:uFill>
              </a:defRPr>
            </a:pPr>
            <a:r>
              <a:rPr i="1" sz="1600">
                <a:hlinkClick r:id="rId4" invalidUrl="" action="" tgtFrame="" tooltip="" history="1" highlightClick="0" endSnd="0"/>
              </a:rPr>
              <a:t>[Cerebral: Visualizing Multiple Experimental Conditions on a Graph with Biological Context</a:t>
            </a:r>
            <a:r>
              <a:rPr i="1" sz="1600"/>
              <a:t>. </a:t>
            </a:r>
            <a:r>
              <a:rPr i="1" sz="1600">
                <a:hlinkClick r:id="rId5" invalidUrl="" action="" tgtFrame="" tooltip="" history="1" highlightClick="0" endSnd="0"/>
              </a:rPr>
              <a:t>Barsky</a:t>
            </a:r>
            <a:r>
              <a:rPr i="1" sz="1600"/>
              <a:t>, </a:t>
            </a:r>
            <a:r>
              <a:rPr i="1" sz="1600">
                <a:hlinkClick r:id="rId6" invalidUrl="" action="" tgtFrame="" tooltip="" history="1" highlightClick="0" endSnd="0"/>
              </a:rPr>
              <a:t>Munzner</a:t>
            </a:r>
            <a:r>
              <a:rPr i="1" sz="1600"/>
              <a:t>, </a:t>
            </a:r>
            <a:r>
              <a:rPr i="1" sz="1600">
                <a:hlinkClick r:id="rId7" invalidUrl="" action="" tgtFrame="" tooltip="" history="1" highlightClick="0" endSnd="0"/>
              </a:rPr>
              <a:t>Gardy</a:t>
            </a:r>
            <a:r>
              <a:rPr i="1" sz="1600"/>
              <a:t>, and </a:t>
            </a:r>
            <a:r>
              <a:rPr i="1" sz="1600">
                <a:hlinkClick r:id="rId8" invalidUrl="" action="" tgtFrame="" tooltip="" history="1" highlightClick="0" endSnd="0"/>
              </a:rPr>
              <a:t>Kincaid</a:t>
            </a:r>
            <a:r>
              <a:rPr i="1" sz="1600"/>
              <a:t>. IEEE TVCG (Proc. InfoVis) 14(6):1253-1260, 2008.]</a:t>
            </a:r>
          </a:p>
        </p:txBody>
      </p:sp>
      <p:pic>
        <p:nvPicPr>
          <p:cNvPr id="175" name="image.png" descr="image.png"/>
          <p:cNvPicPr>
            <a:picLocks noChangeAspect="0"/>
          </p:cNvPicPr>
          <p:nvPr/>
        </p:nvPicPr>
        <p:blipFill>
          <a:blip r:embed="rId9">
            <a:extLst/>
          </a:blip>
          <a:stretch>
            <a:fillRect/>
          </a:stretch>
        </p:blipFill>
        <p:spPr>
          <a:xfrm>
            <a:off x="2517496" y="3219764"/>
            <a:ext cx="9321801" cy="4741334"/>
          </a:xfrm>
          <a:prstGeom prst="rect">
            <a:avLst/>
          </a:prstGeom>
          <a:ln w="12700">
            <a:miter lim="400000"/>
          </a:ln>
        </p:spPr>
      </p:pic>
      <p:pic>
        <p:nvPicPr>
          <p:cNvPr id="176" name="image.png" descr="image.png"/>
          <p:cNvPicPr>
            <a:picLocks noChangeAspect="0"/>
          </p:cNvPicPr>
          <p:nvPr/>
        </p:nvPicPr>
        <p:blipFill>
          <a:blip r:embed="rId10">
            <a:extLst/>
          </a:blip>
          <a:stretch>
            <a:fillRect/>
          </a:stretch>
        </p:blipFill>
        <p:spPr>
          <a:xfrm>
            <a:off x="11930033" y="3289790"/>
            <a:ext cx="4241801" cy="927101"/>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Further reading"/>
          <p:cNvSpPr txBox="1"/>
          <p:nvPr>
            <p:ph type="title"/>
          </p:nvPr>
        </p:nvSpPr>
        <p:spPr>
          <a:prstGeom prst="rect">
            <a:avLst/>
          </a:prstGeom>
        </p:spPr>
        <p:txBody>
          <a:bodyPr/>
          <a:lstStyle/>
          <a:p>
            <a:pPr/>
            <a:r>
              <a:t>Further reading</a:t>
            </a:r>
          </a:p>
        </p:txBody>
      </p:sp>
      <p:sp>
        <p:nvSpPr>
          <p:cNvPr id="905" name="Visualization Analysis and Design. Munzner.  AK Peters Visualization Series, CRC Press, Nov 2014.…"/>
          <p:cNvSpPr txBox="1"/>
          <p:nvPr>
            <p:ph type="body" idx="1"/>
          </p:nvPr>
        </p:nvSpPr>
        <p:spPr>
          <a:prstGeom prst="rect">
            <a:avLst/>
          </a:prstGeom>
        </p:spPr>
        <p:txBody>
          <a:bodyPr/>
          <a:lstStyle/>
          <a:p>
            <a:pPr/>
            <a:r>
              <a:t>Visualization Analysis and Design. Munzner.  AK Peters Visualization Series, CRC Press, Nov 2014.</a:t>
            </a:r>
          </a:p>
          <a:p>
            <a:pPr lvl="1">
              <a:defRPr i="1"/>
            </a:pPr>
            <a:r>
              <a:t>Chap 7: Arrange Tables</a:t>
            </a:r>
          </a:p>
          <a:p>
            <a:pPr/>
            <a:r>
              <a:t>Visualizing Data. Cleveland. Hobart Press, 1993.</a:t>
            </a:r>
          </a:p>
          <a:p>
            <a:pPr/>
            <a:r>
              <a:t>A Brief History of Data Visualization. Friendly. 2008.</a:t>
            </a:r>
            <a:br/>
            <a:r>
              <a:rPr>
                <a:hlinkClick r:id="rId2" invalidUrl="" action="" tgtFrame="" tooltip="" history="1" highlightClick="0" endSnd="0"/>
              </a:rPr>
              <a:t>http://www.datavis.ca/milestones</a:t>
            </a:r>
          </a:p>
        </p:txBody>
      </p:sp>
      <p:sp>
        <p:nvSpPr>
          <p:cNvPr id="9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Visualization Analysis &amp; Design, Half-Day Tutorial"/>
          <p:cNvSpPr txBox="1"/>
          <p:nvPr>
            <p:ph type="title"/>
          </p:nvPr>
        </p:nvSpPr>
        <p:spPr>
          <a:prstGeom prst="rect">
            <a:avLst/>
          </a:prstGeom>
        </p:spPr>
        <p:txBody>
          <a:bodyPr/>
          <a:lstStyle>
            <a:lvl1pPr>
              <a:defRPr>
                <a:latin typeface="+mn-lt"/>
                <a:ea typeface="+mn-ea"/>
                <a:cs typeface="+mn-cs"/>
                <a:sym typeface="Rockwell"/>
              </a:defRPr>
            </a:lvl1pPr>
          </a:lstStyle>
          <a:p>
            <a:pPr/>
            <a:r>
              <a:t>Visualization Analysis &amp; Design, Half-Day Tutorial</a:t>
            </a:r>
          </a:p>
        </p:txBody>
      </p:sp>
      <p:sp>
        <p:nvSpPr>
          <p:cNvPr id="909" name="Session 1…"/>
          <p:cNvSpPr txBox="1"/>
          <p:nvPr>
            <p:ph type="body" idx="1"/>
          </p:nvPr>
        </p:nvSpPr>
        <p:spPr>
          <a:prstGeom prst="rect">
            <a:avLst/>
          </a:prstGeom>
        </p:spPr>
        <p:txBody>
          <a:bodyPr spcCol="638067"/>
          <a:lstStyle/>
          <a:p>
            <a:pPr marL="334327" indent="-334327"/>
            <a:r>
              <a:rPr sz="3900">
                <a:solidFill>
                  <a:srgbClr val="011993"/>
                </a:solidFill>
                <a:uFill>
                  <a:solidFill>
                    <a:srgbClr val="011993"/>
                  </a:solidFill>
                </a:uFill>
                <a:latin typeface="+mn-lt"/>
                <a:ea typeface="+mn-ea"/>
                <a:cs typeface="+mn-cs"/>
                <a:sym typeface="Rockwell"/>
              </a:rPr>
              <a:t>Session 1</a:t>
            </a:r>
          </a:p>
          <a:p>
            <a:pPr lvl="1">
              <a:spcBef>
                <a:spcPts val="1000"/>
              </a:spcBef>
            </a:pPr>
            <a:r>
              <a:t>Analysis:  What, Why, How</a:t>
            </a:r>
          </a:p>
          <a:p>
            <a:pPr lvl="1">
              <a:spcBef>
                <a:spcPts val="1000"/>
              </a:spcBef>
            </a:pPr>
            <a:r>
              <a:t>Marks and Channels</a:t>
            </a:r>
          </a:p>
          <a:p>
            <a:pPr lvl="1">
              <a:buClr>
                <a:srgbClr val="000000"/>
              </a:buClr>
            </a:pPr>
            <a:r>
              <a:t>Arrange Tables</a:t>
            </a:r>
          </a:p>
          <a:p>
            <a:pPr lvl="1">
              <a:buClr>
                <a:srgbClr val="000000"/>
              </a:buClr>
              <a:defRPr>
                <a:solidFill>
                  <a:srgbClr val="FF2600"/>
                </a:solidFill>
              </a:defRPr>
            </a:pPr>
            <a:r>
              <a:t>Arrange Spatial Data </a:t>
            </a: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lvl="1">
              <a:buClr>
                <a:srgbClr val="000000"/>
              </a:buClr>
            </a:pPr>
          </a:p>
          <a:p>
            <a:pPr marL="334327" indent="-334327"/>
            <a:r>
              <a:rPr sz="3900">
                <a:solidFill>
                  <a:srgbClr val="011993"/>
                </a:solidFill>
                <a:uFill>
                  <a:solidFill>
                    <a:srgbClr val="011993"/>
                  </a:solidFill>
                </a:uFill>
                <a:latin typeface="+mn-lt"/>
                <a:ea typeface="+mn-ea"/>
                <a:cs typeface="+mn-cs"/>
                <a:sym typeface="Rockwell"/>
              </a:rPr>
              <a:t>Session 2</a:t>
            </a:r>
          </a:p>
          <a:p>
            <a:pPr lvl="1">
              <a:buClr>
                <a:srgbClr val="000000"/>
              </a:buClr>
            </a:pPr>
            <a:r>
              <a:t>Arrange Networks and Trees</a:t>
            </a:r>
          </a:p>
          <a:p>
            <a:pPr lvl="1">
              <a:buClr>
                <a:srgbClr val="000000"/>
              </a:buClr>
            </a:pPr>
            <a:r>
              <a:t>Map Color and Other Channels</a:t>
            </a:r>
          </a:p>
          <a:p>
            <a:pPr lvl="1">
              <a:buClr>
                <a:srgbClr val="000000"/>
              </a:buClr>
            </a:pPr>
            <a:r>
              <a:t>Manipulate: Change, Select, Navigate</a:t>
            </a:r>
          </a:p>
          <a:p>
            <a:pPr lvl="1" marL="703580" indent="-259080"/>
            <a:r>
              <a:t>Facet: Juxtapose, Partition, Superimpose</a:t>
            </a:r>
          </a:p>
          <a:p>
            <a:pPr lvl="1" marL="703580" indent="-259080"/>
            <a:r>
              <a:t>Reduce: Filter, Aggregate</a:t>
            </a:r>
          </a:p>
        </p:txBody>
      </p:sp>
      <p:sp>
        <p:nvSpPr>
          <p:cNvPr id="9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1" name="http://www.cs.ubc.ca/~tmm/talks.html#halfdaycourse20"/>
          <p:cNvSpPr txBox="1"/>
          <p:nvPr/>
        </p:nvSpPr>
        <p:spPr>
          <a:xfrm>
            <a:off x="431800" y="8521700"/>
            <a:ext cx="1211580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u="sng">
                <a:hlinkClick r:id="rId2" invalidUrl="" action="" tgtFrame="" tooltip="" history="1" highlightClick="0" endSnd="0"/>
              </a:defRPr>
            </a:lvl1pPr>
          </a:lstStyle>
          <a:p>
            <a:pPr>
              <a:defRPr u="none"/>
            </a:pPr>
            <a:r>
              <a:rPr u="sng">
                <a:hlinkClick r:id="rId2" invalidUrl="" action="" tgtFrame="" tooltip="" history="1" highlightClick="0" endSnd="0"/>
              </a:rPr>
              <a:t>http://www.cs.ubc.ca/~tmm/talks.html#halfdaycourse20</a:t>
            </a:r>
          </a:p>
        </p:txBody>
      </p:sp>
      <p:sp>
        <p:nvSpPr>
          <p:cNvPr id="912" name="@tamaramunzner"/>
          <p:cNvSpPr txBox="1"/>
          <p:nvPr/>
        </p:nvSpPr>
        <p:spPr>
          <a:xfrm>
            <a:off x="393700" y="7971188"/>
            <a:ext cx="315027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Arrange spatial data"/>
          <p:cNvSpPr txBox="1"/>
          <p:nvPr>
            <p:ph type="title"/>
          </p:nvPr>
        </p:nvSpPr>
        <p:spPr>
          <a:prstGeom prst="rect">
            <a:avLst/>
          </a:prstGeom>
        </p:spPr>
        <p:txBody>
          <a:bodyPr/>
          <a:lstStyle/>
          <a:p>
            <a:pPr/>
            <a:r>
              <a:t>Arrange spatial data</a:t>
            </a:r>
          </a:p>
        </p:txBody>
      </p:sp>
      <p:sp>
        <p:nvSpPr>
          <p:cNvPr id="9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6" name="fig8.1.pdf" descr="fig8.1.pdf"/>
          <p:cNvPicPr>
            <a:picLocks noChangeAspect="1"/>
          </p:cNvPicPr>
          <p:nvPr/>
        </p:nvPicPr>
        <p:blipFill>
          <a:blip r:embed="rId3">
            <a:extLst/>
          </a:blip>
          <a:srcRect l="0" t="7441" r="0" b="0"/>
          <a:stretch>
            <a:fillRect/>
          </a:stretch>
        </p:blipFill>
        <p:spPr>
          <a:xfrm>
            <a:off x="441504" y="1041400"/>
            <a:ext cx="10223501" cy="7898001"/>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Idiom: choropleth map"/>
          <p:cNvSpPr txBox="1"/>
          <p:nvPr>
            <p:ph type="title"/>
          </p:nvPr>
        </p:nvSpPr>
        <p:spPr>
          <a:prstGeom prst="rect">
            <a:avLst/>
          </a:prstGeom>
        </p:spPr>
        <p:txBody>
          <a:bodyPr/>
          <a:lstStyle/>
          <a:p>
            <a:pPr/>
            <a:r>
              <a:t>Idiom: </a:t>
            </a:r>
            <a:r>
              <a:rPr>
                <a:latin typeface="Rockwell Bold"/>
                <a:ea typeface="Rockwell Bold"/>
                <a:cs typeface="Rockwell Bold"/>
                <a:sym typeface="Rockwell Bold"/>
              </a:rPr>
              <a:t>choropleth map</a:t>
            </a:r>
          </a:p>
        </p:txBody>
      </p:sp>
      <p:sp>
        <p:nvSpPr>
          <p:cNvPr id="921" name="use given spatial data…"/>
          <p:cNvSpPr txBox="1"/>
          <p:nvPr>
            <p:ph type="body" idx="1"/>
          </p:nvPr>
        </p:nvSpPr>
        <p:spPr>
          <a:xfrm>
            <a:off x="419100" y="1104900"/>
            <a:ext cx="9408690" cy="8039100"/>
          </a:xfrm>
          <a:prstGeom prst="rect">
            <a:avLst/>
          </a:prstGeom>
        </p:spPr>
        <p:txBody>
          <a:bodyPr/>
          <a:lstStyle/>
          <a:p>
            <a:pPr/>
            <a:r>
              <a:t>use given spatial data</a:t>
            </a:r>
          </a:p>
          <a:p>
            <a:pPr lvl="1"/>
            <a:r>
              <a:t>when central task is understanding spatial relationships</a:t>
            </a:r>
          </a:p>
          <a:p>
            <a:pPr/>
            <a:r>
              <a:t>data</a:t>
            </a:r>
          </a:p>
          <a:p>
            <a:pPr lvl="1"/>
            <a:r>
              <a:t>geographic geometry</a:t>
            </a:r>
          </a:p>
          <a:p>
            <a:pPr lvl="1"/>
            <a:r>
              <a:t>table with 1 quant attribute per region</a:t>
            </a:r>
          </a:p>
          <a:p>
            <a:pPr/>
            <a:r>
              <a:t>encoding</a:t>
            </a:r>
          </a:p>
          <a:p>
            <a:pPr lvl="1"/>
            <a:r>
              <a:t>use given geometry for area mark boundaries</a:t>
            </a:r>
          </a:p>
          <a:p>
            <a:pPr lvl="1"/>
            <a:r>
              <a:t>sequential segmented colormap [more later]</a:t>
            </a:r>
          </a:p>
        </p:txBody>
      </p:sp>
      <p:sp>
        <p:nvSpPr>
          <p:cNvPr id="9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3" name="blocks-choropleth-4060606.pdf" descr="blocks-choropleth-4060606.pdf"/>
          <p:cNvPicPr>
            <a:picLocks noChangeAspect="1"/>
          </p:cNvPicPr>
          <p:nvPr/>
        </p:nvPicPr>
        <p:blipFill>
          <a:blip r:embed="rId2">
            <a:extLst/>
          </a:blip>
          <a:stretch>
            <a:fillRect/>
          </a:stretch>
        </p:blipFill>
        <p:spPr>
          <a:xfrm>
            <a:off x="9817100" y="609600"/>
            <a:ext cx="6184900" cy="3889590"/>
          </a:xfrm>
          <a:prstGeom prst="rect">
            <a:avLst/>
          </a:prstGeom>
          <a:ln w="12700">
            <a:miter lim="400000"/>
          </a:ln>
        </p:spPr>
      </p:pic>
      <p:sp>
        <p:nvSpPr>
          <p:cNvPr id="924" name="http://bl.ocks.org/mbostock/4060606"/>
          <p:cNvSpPr txBox="1"/>
          <p:nvPr/>
        </p:nvSpPr>
        <p:spPr>
          <a:xfrm>
            <a:off x="9918700" y="4965700"/>
            <a:ext cx="5720110" cy="46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http://bl.ocks.org/mbostock/4060606</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Beware: Population maps trickiness!"/>
          <p:cNvSpPr txBox="1"/>
          <p:nvPr>
            <p:ph type="title"/>
          </p:nvPr>
        </p:nvSpPr>
        <p:spPr>
          <a:prstGeom prst="rect">
            <a:avLst/>
          </a:prstGeom>
        </p:spPr>
        <p:txBody>
          <a:bodyPr/>
          <a:lstStyle/>
          <a:p>
            <a:pPr/>
            <a:r>
              <a:t>Beware: Population maps trickiness!</a:t>
            </a:r>
          </a:p>
        </p:txBody>
      </p:sp>
      <p:sp>
        <p:nvSpPr>
          <p:cNvPr id="927" name="consider when to normalize by population density…"/>
          <p:cNvSpPr txBox="1"/>
          <p:nvPr>
            <p:ph type="body" idx="1"/>
          </p:nvPr>
        </p:nvSpPr>
        <p:spPr>
          <a:xfrm>
            <a:off x="419100" y="1104900"/>
            <a:ext cx="8809288" cy="8039100"/>
          </a:xfrm>
          <a:prstGeom prst="rect">
            <a:avLst/>
          </a:prstGeom>
        </p:spPr>
        <p:txBody>
          <a:bodyPr/>
          <a:lstStyle/>
          <a:p>
            <a:pPr/>
            <a:r>
              <a:t>consider when to normalize by population density</a:t>
            </a:r>
          </a:p>
          <a:p>
            <a:pPr/>
            <a:r>
              <a:t>general issue</a:t>
            </a:r>
          </a:p>
          <a:p>
            <a:pPr lvl="1"/>
            <a:r>
              <a:t>absolute counts vs relative/normalized data</a:t>
            </a:r>
          </a:p>
        </p:txBody>
      </p:sp>
      <p:sp>
        <p:nvSpPr>
          <p:cNvPr id="9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29" name="[ https://xkcd.com/1138 ]"/>
          <p:cNvSpPr txBox="1"/>
          <p:nvPr/>
        </p:nvSpPr>
        <p:spPr>
          <a:xfrm>
            <a:off x="-2475977" y="8165610"/>
            <a:ext cx="9055101"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2400">
                <a:hlinkClick r:id="rId2" invalidUrl="" action="" tgtFrame="" tooltip="" history="1" highlightClick="0" endSnd="0"/>
              </a:defRPr>
            </a:lvl1pPr>
          </a:lstStyle>
          <a:p>
            <a:pPr/>
            <a:r>
              <a:rPr>
                <a:hlinkClick r:id="rId2" invalidUrl="" action="" tgtFrame="" tooltip="" history="1" highlightClick="0" endSnd="0"/>
              </a:rPr>
              <a:t>[ https://xkcd.com/1138 ]</a:t>
            </a:r>
          </a:p>
        </p:txBody>
      </p:sp>
      <p:pic>
        <p:nvPicPr>
          <p:cNvPr id="930" name="droppedImage.png" descr="droppedImage.png"/>
          <p:cNvPicPr>
            <a:picLocks noChangeAspect="1"/>
          </p:cNvPicPr>
          <p:nvPr/>
        </p:nvPicPr>
        <p:blipFill>
          <a:blip r:embed="rId3">
            <a:extLst/>
          </a:blip>
          <a:stretch>
            <a:fillRect/>
          </a:stretch>
        </p:blipFill>
        <p:spPr>
          <a:xfrm>
            <a:off x="9510907" y="207750"/>
            <a:ext cx="6454826" cy="699703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27">
                                            <p:txEl>
                                              <p:pRg st="1" end="1"/>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92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27" grpId="1"/>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Idiom: topographic map"/>
          <p:cNvSpPr txBox="1"/>
          <p:nvPr>
            <p:ph type="title"/>
          </p:nvPr>
        </p:nvSpPr>
        <p:spPr>
          <a:prstGeom prst="rect">
            <a:avLst/>
          </a:prstGeom>
        </p:spPr>
        <p:txBody>
          <a:bodyPr/>
          <a:lstStyle/>
          <a:p>
            <a:pPr/>
            <a:r>
              <a:t>Idiom: </a:t>
            </a:r>
            <a:r>
              <a:rPr>
                <a:latin typeface="Rockwell Bold"/>
                <a:ea typeface="Rockwell Bold"/>
                <a:cs typeface="Rockwell Bold"/>
                <a:sym typeface="Rockwell Bold"/>
              </a:rPr>
              <a:t>topographic map</a:t>
            </a:r>
          </a:p>
        </p:txBody>
      </p:sp>
      <p:sp>
        <p:nvSpPr>
          <p:cNvPr id="933" name="data…"/>
          <p:cNvSpPr txBox="1"/>
          <p:nvPr>
            <p:ph type="body" idx="1"/>
          </p:nvPr>
        </p:nvSpPr>
        <p:spPr>
          <a:prstGeom prst="rect">
            <a:avLst/>
          </a:prstGeom>
        </p:spPr>
        <p:txBody>
          <a:bodyPr/>
          <a:lstStyle/>
          <a:p>
            <a:pPr/>
            <a:r>
              <a:t>data</a:t>
            </a:r>
          </a:p>
          <a:p>
            <a:pPr lvl="1"/>
            <a:r>
              <a:t>geographic geometry</a:t>
            </a:r>
          </a:p>
          <a:p>
            <a:pPr lvl="1"/>
            <a:r>
              <a:t>scalar spatial field</a:t>
            </a:r>
          </a:p>
          <a:p>
            <a:pPr lvl="2"/>
            <a:r>
              <a:t>1 quant attribute per grid cell</a:t>
            </a:r>
          </a:p>
          <a:p>
            <a:pPr/>
            <a:r>
              <a:t>derived data</a:t>
            </a:r>
          </a:p>
          <a:p>
            <a:pPr lvl="1"/>
            <a:r>
              <a:t>isoline geometry</a:t>
            </a:r>
          </a:p>
          <a:p>
            <a:pPr lvl="2"/>
            <a:r>
              <a:t>isocontours computed for </a:t>
            </a:r>
            <a:br/>
            <a:r>
              <a:t>specific levels of scalar values </a:t>
            </a:r>
          </a:p>
        </p:txBody>
      </p:sp>
      <p:sp>
        <p:nvSpPr>
          <p:cNvPr id="9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35" name="Land Information New Zealand Data Service"/>
          <p:cNvSpPr txBox="1"/>
          <p:nvPr/>
        </p:nvSpPr>
        <p:spPr>
          <a:xfrm>
            <a:off x="8059137" y="6705585"/>
            <a:ext cx="5207001" cy="317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Land Information New Zealand Data Service</a:t>
            </a:r>
          </a:p>
        </p:txBody>
      </p:sp>
      <p:pic>
        <p:nvPicPr>
          <p:cNvPr id="936" name="topomap-linz-blue.png" descr="topomap-linz-blue.png"/>
          <p:cNvPicPr>
            <a:picLocks noChangeAspect="1"/>
          </p:cNvPicPr>
          <p:nvPr/>
        </p:nvPicPr>
        <p:blipFill>
          <a:blip r:embed="rId3">
            <a:extLst/>
          </a:blip>
          <a:srcRect l="53155" t="28672" r="0" b="0"/>
          <a:stretch>
            <a:fillRect/>
          </a:stretch>
        </p:blipFill>
        <p:spPr>
          <a:xfrm>
            <a:off x="8045286" y="496379"/>
            <a:ext cx="7957734" cy="6130817"/>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Idioms: isosurfaces, direct volume rendering"/>
          <p:cNvSpPr txBox="1"/>
          <p:nvPr>
            <p:ph type="title"/>
          </p:nvPr>
        </p:nvSpPr>
        <p:spPr>
          <a:prstGeom prst="rect">
            <a:avLst/>
          </a:prstGeom>
        </p:spPr>
        <p:txBody>
          <a:bodyPr/>
          <a:lstStyle/>
          <a:p>
            <a:pPr/>
            <a:r>
              <a:t>Idioms: </a:t>
            </a:r>
            <a:r>
              <a:rPr>
                <a:latin typeface="Rockwell Bold"/>
                <a:ea typeface="Rockwell Bold"/>
                <a:cs typeface="Rockwell Bold"/>
                <a:sym typeface="Rockwell Bold"/>
              </a:rPr>
              <a:t>isosurfaces, direct volume rendering</a:t>
            </a:r>
          </a:p>
        </p:txBody>
      </p:sp>
      <p:sp>
        <p:nvSpPr>
          <p:cNvPr id="939" name="data…"/>
          <p:cNvSpPr txBox="1"/>
          <p:nvPr>
            <p:ph type="body" idx="1"/>
          </p:nvPr>
        </p:nvSpPr>
        <p:spPr>
          <a:xfrm>
            <a:off x="419100" y="1104900"/>
            <a:ext cx="11571317" cy="8039100"/>
          </a:xfrm>
          <a:prstGeom prst="rect">
            <a:avLst/>
          </a:prstGeom>
        </p:spPr>
        <p:txBody>
          <a:bodyPr/>
          <a:lstStyle/>
          <a:p>
            <a:pPr/>
            <a:r>
              <a:t>data</a:t>
            </a:r>
          </a:p>
          <a:p>
            <a:pPr lvl="1"/>
            <a:r>
              <a:t>scalar spatial field</a:t>
            </a:r>
          </a:p>
          <a:p>
            <a:pPr lvl="2"/>
            <a:r>
              <a:t>1 quant attribute per grid cell</a:t>
            </a:r>
          </a:p>
          <a:p>
            <a:pPr/>
            <a:r>
              <a:t>task</a:t>
            </a:r>
          </a:p>
          <a:p>
            <a:pPr lvl="1"/>
            <a:r>
              <a:t>shape understanding, spatial relationships</a:t>
            </a:r>
          </a:p>
          <a:p>
            <a:pPr/>
            <a:r>
              <a:t>isosurface</a:t>
            </a:r>
          </a:p>
          <a:p>
            <a:pPr lvl="1"/>
            <a:r>
              <a:t>derived data: isocontours computed for specific levels of scalar values</a:t>
            </a:r>
          </a:p>
          <a:p>
            <a:pPr/>
            <a:r>
              <a:t>direct volume rendering</a:t>
            </a:r>
          </a:p>
          <a:p>
            <a:pPr lvl="1"/>
            <a:r>
              <a:t>transfer function maps scalar values to color, opacity</a:t>
            </a:r>
          </a:p>
          <a:p>
            <a:pPr lvl="2"/>
            <a:r>
              <a:t>no derived geometry</a:t>
            </a:r>
          </a:p>
        </p:txBody>
      </p:sp>
      <p:sp>
        <p:nvSpPr>
          <p:cNvPr id="9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1" name="kniss-thesis-tooth-multisurf-fig2-1-b.png" descr="kniss-thesis-tooth-multisurf-fig2-1-b.png"/>
          <p:cNvPicPr>
            <a:picLocks noChangeAspect="1"/>
          </p:cNvPicPr>
          <p:nvPr/>
        </p:nvPicPr>
        <p:blipFill>
          <a:blip r:embed="rId2">
            <a:extLst/>
          </a:blip>
          <a:stretch>
            <a:fillRect/>
          </a:stretch>
        </p:blipFill>
        <p:spPr>
          <a:xfrm>
            <a:off x="8523316" y="1093701"/>
            <a:ext cx="3467101" cy="2693088"/>
          </a:xfrm>
          <a:prstGeom prst="rect">
            <a:avLst/>
          </a:prstGeom>
          <a:ln w="12700">
            <a:miter lim="400000"/>
          </a:ln>
        </p:spPr>
      </p:pic>
      <p:sp>
        <p:nvSpPr>
          <p:cNvPr id="942" name="[Interactive Volume Rendering Techniques. Kniss. Master’s thesis, University of Utah Computer Science, 2002.]"/>
          <p:cNvSpPr txBox="1"/>
          <p:nvPr/>
        </p:nvSpPr>
        <p:spPr>
          <a:xfrm>
            <a:off x="559409" y="8217143"/>
            <a:ext cx="10415050" cy="317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hlinkClick r:id="rId3" invalidUrl="" action="" tgtFrame="" tooltip="" history="1" highlightClick="0" endSnd="0"/>
              </a:defRPr>
            </a:lvl1pPr>
          </a:lstStyle>
          <a:p>
            <a:pPr/>
            <a:r>
              <a:rPr>
                <a:hlinkClick r:id="rId3" invalidUrl="" action="" tgtFrame="" tooltip="" history="1" highlightClick="0" endSnd="0"/>
              </a:rPr>
              <a:t>[Interactive Volume Rendering Techniques. Kniss. Master’s thesis, University of Utah Computer Science, 2002.] </a:t>
            </a:r>
          </a:p>
        </p:txBody>
      </p:sp>
      <p:sp>
        <p:nvSpPr>
          <p:cNvPr id="943" name="[Multidimensional Transfer Functions for Volume Rendering. Kniss, Kindlmann, and Hansen.  In The Visualization Handbook, edited by Charles Hansen and Christopher Johnson, pp. 189–210. Elsevier, 2005.]"/>
          <p:cNvSpPr txBox="1"/>
          <p:nvPr/>
        </p:nvSpPr>
        <p:spPr>
          <a:xfrm>
            <a:off x="559933" y="8547100"/>
            <a:ext cx="10337801"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t>
            </a:r>
            <a:r>
              <a:rPr>
                <a:hlinkClick r:id="rId3" invalidUrl="" action="" tgtFrame="" tooltip="" history="1" highlightClick="0" endSnd="0"/>
              </a:rPr>
              <a:t>Multidimensional Transfer Functions for Volume Rendering. Kniss, Kindlmann, and Hansen.  In The Visualization Handbook, edited by Charles Hansen and Christopher Johnson, pp. 189–210. Elsevier, 2005.]</a:t>
            </a:r>
          </a:p>
        </p:txBody>
      </p:sp>
      <p:pic>
        <p:nvPicPr>
          <p:cNvPr id="944" name="kniss-thesis-fig4-1c.pdf" descr="kniss-thesis-fig4-1c.pdf"/>
          <p:cNvPicPr>
            <a:picLocks noChangeAspect="1"/>
          </p:cNvPicPr>
          <p:nvPr/>
        </p:nvPicPr>
        <p:blipFill>
          <a:blip r:embed="rId4">
            <a:extLst/>
          </a:blip>
          <a:stretch>
            <a:fillRect/>
          </a:stretch>
        </p:blipFill>
        <p:spPr>
          <a:xfrm>
            <a:off x="12053108" y="3175000"/>
            <a:ext cx="3467101" cy="38989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Vector and tensor fields"/>
          <p:cNvSpPr txBox="1"/>
          <p:nvPr>
            <p:ph type="title"/>
          </p:nvPr>
        </p:nvSpPr>
        <p:spPr>
          <a:prstGeom prst="rect">
            <a:avLst/>
          </a:prstGeom>
        </p:spPr>
        <p:txBody>
          <a:bodyPr/>
          <a:lstStyle/>
          <a:p>
            <a:pPr/>
            <a:r>
              <a:t>Vector and tensor fields</a:t>
            </a:r>
          </a:p>
        </p:txBody>
      </p:sp>
      <p:sp>
        <p:nvSpPr>
          <p:cNvPr id="947" name="data…"/>
          <p:cNvSpPr txBox="1"/>
          <p:nvPr>
            <p:ph type="body" idx="1"/>
          </p:nvPr>
        </p:nvSpPr>
        <p:spPr>
          <a:prstGeom prst="rect">
            <a:avLst/>
          </a:prstGeom>
        </p:spPr>
        <p:txBody>
          <a:bodyPr/>
          <a:lstStyle/>
          <a:p>
            <a:pPr/>
            <a:r>
              <a:t>data</a:t>
            </a:r>
          </a:p>
          <a:p>
            <a:pPr lvl="1"/>
            <a:r>
              <a:t>many attribs per cell</a:t>
            </a:r>
          </a:p>
          <a:p>
            <a:pPr/>
            <a:r>
              <a:t>idiom families</a:t>
            </a:r>
          </a:p>
          <a:p>
            <a:pPr lvl="1"/>
            <a:r>
              <a:t>flow glyphs</a:t>
            </a:r>
          </a:p>
          <a:p>
            <a:pPr lvl="2"/>
            <a:r>
              <a:t>purely local</a:t>
            </a:r>
          </a:p>
          <a:p>
            <a:pPr lvl="1"/>
            <a:r>
              <a:t>geometric flow</a:t>
            </a:r>
          </a:p>
          <a:p>
            <a:pPr lvl="2"/>
            <a:r>
              <a:t>derived data from tracing particle trajectories</a:t>
            </a:r>
          </a:p>
          <a:p>
            <a:pPr lvl="2"/>
            <a:r>
              <a:t>sparse set of seed points</a:t>
            </a:r>
          </a:p>
          <a:p>
            <a:pPr lvl="1"/>
            <a:r>
              <a:t>texture flow</a:t>
            </a:r>
          </a:p>
          <a:p>
            <a:pPr lvl="2"/>
            <a:r>
              <a:t>derived data, dense seeds</a:t>
            </a:r>
          </a:p>
          <a:p>
            <a:pPr lvl="1"/>
            <a:r>
              <a:t>feature flow</a:t>
            </a:r>
          </a:p>
          <a:p>
            <a:pPr lvl="2"/>
            <a:r>
              <a:t>global computation to detect features</a:t>
            </a:r>
          </a:p>
          <a:p>
            <a:pPr lvl="3"/>
            <a:r>
              <a:t>encoded with one of methods above</a:t>
            </a:r>
          </a:p>
        </p:txBody>
      </p:sp>
      <p:sp>
        <p:nvSpPr>
          <p:cNvPr id="9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9" name="Laidlaw-2005-fig1.png" descr="Laidlaw-2005-fig1.png"/>
          <p:cNvPicPr>
            <a:picLocks noChangeAspect="1"/>
          </p:cNvPicPr>
          <p:nvPr/>
        </p:nvPicPr>
        <p:blipFill>
          <a:blip r:embed="rId3">
            <a:extLst/>
          </a:blip>
          <a:stretch>
            <a:fillRect/>
          </a:stretch>
        </p:blipFill>
        <p:spPr>
          <a:xfrm>
            <a:off x="8395239" y="56989"/>
            <a:ext cx="6882861" cy="5054601"/>
          </a:xfrm>
          <a:prstGeom prst="rect">
            <a:avLst/>
          </a:prstGeom>
          <a:ln w="12700">
            <a:miter lim="400000"/>
          </a:ln>
        </p:spPr>
      </p:pic>
      <p:sp>
        <p:nvSpPr>
          <p:cNvPr id="950" name="[Comparing 2D vector field visualization methods: A user study. Laidlaw et al. IEEE Trans. Visualization and Computer Graphics (TVCG) 11:1 (2005), 59–70.]"/>
          <p:cNvSpPr txBox="1"/>
          <p:nvPr/>
        </p:nvSpPr>
        <p:spPr>
          <a:xfrm>
            <a:off x="8394700" y="5105722"/>
            <a:ext cx="7416800"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[Comparing 2D vector field visualization methods: A user study. Laidlaw et al. IEEE Trans. Visualization and Computer Graphics (TVCG) 11:1 (2005), 59–70.]</a:t>
            </a:r>
          </a:p>
        </p:txBody>
      </p:sp>
      <p:pic>
        <p:nvPicPr>
          <p:cNvPr id="951" name="criticalpoints-tricoche-fig1.pdf" descr="criticalpoints-tricoche-fig1.pdf"/>
          <p:cNvPicPr>
            <a:picLocks noChangeAspect="1"/>
          </p:cNvPicPr>
          <p:nvPr/>
        </p:nvPicPr>
        <p:blipFill>
          <a:blip r:embed="rId4">
            <a:extLst/>
          </a:blip>
          <a:stretch>
            <a:fillRect/>
          </a:stretch>
        </p:blipFill>
        <p:spPr>
          <a:xfrm>
            <a:off x="8171467" y="5842643"/>
            <a:ext cx="7330404" cy="1358901"/>
          </a:xfrm>
          <a:prstGeom prst="rect">
            <a:avLst/>
          </a:prstGeom>
          <a:ln w="12700">
            <a:miter lim="400000"/>
          </a:ln>
        </p:spPr>
      </p:pic>
      <p:sp>
        <p:nvSpPr>
          <p:cNvPr id="952" name="[Topology tracking for the visualization of time-dependent two-dimensional flows. Tricoche, Wischgoll, Scheuermann, and Hagen. Computers &amp; Graphics 26:2 (2002), 249–257.]"/>
          <p:cNvSpPr txBox="1"/>
          <p:nvPr/>
        </p:nvSpPr>
        <p:spPr>
          <a:xfrm>
            <a:off x="8302705" y="7487215"/>
            <a:ext cx="3480370" cy="1282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[Topology tracking for the visualization of time-dependent two-dimensional flows. Tricoche, Wischgoll, Scheuermann, and Hagen. Computers &amp; Graphics 26:2 (2002), 249–257.]</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6" name="Idiom: similarity-clustered streamlines"/>
          <p:cNvSpPr txBox="1"/>
          <p:nvPr>
            <p:ph type="title"/>
          </p:nvPr>
        </p:nvSpPr>
        <p:spPr>
          <a:prstGeom prst="rect">
            <a:avLst/>
          </a:prstGeom>
        </p:spPr>
        <p:txBody>
          <a:bodyPr/>
          <a:lstStyle/>
          <a:p>
            <a:pPr/>
            <a:r>
              <a:t>Idiom: </a:t>
            </a:r>
            <a:r>
              <a:rPr>
                <a:latin typeface="Rockwell Bold"/>
                <a:ea typeface="Rockwell Bold"/>
                <a:cs typeface="Rockwell Bold"/>
                <a:sym typeface="Rockwell Bold"/>
              </a:rPr>
              <a:t>similarity-clustered streamlines</a:t>
            </a:r>
          </a:p>
        </p:txBody>
      </p:sp>
      <p:sp>
        <p:nvSpPr>
          <p:cNvPr id="957" name="data…"/>
          <p:cNvSpPr txBox="1"/>
          <p:nvPr>
            <p:ph type="body" idx="1"/>
          </p:nvPr>
        </p:nvSpPr>
        <p:spPr>
          <a:prstGeom prst="rect">
            <a:avLst/>
          </a:prstGeom>
        </p:spPr>
        <p:txBody>
          <a:bodyPr/>
          <a:lstStyle/>
          <a:p>
            <a:pPr marL="342900" indent="-342900">
              <a:defRPr sz="3800"/>
            </a:pPr>
            <a:r>
              <a:t>data</a:t>
            </a:r>
          </a:p>
          <a:p>
            <a:pPr lvl="1">
              <a:defRPr sz="3200"/>
            </a:pPr>
            <a:r>
              <a:t>3D vector field</a:t>
            </a:r>
          </a:p>
          <a:p>
            <a:pPr marL="342900" indent="-342900">
              <a:defRPr sz="3800"/>
            </a:pPr>
            <a:r>
              <a:t>derived data (from field)</a:t>
            </a:r>
          </a:p>
          <a:p>
            <a:pPr lvl="1">
              <a:defRPr sz="3200"/>
            </a:pPr>
            <a:r>
              <a:t>streamlines: trajectory particle will follow</a:t>
            </a:r>
          </a:p>
          <a:p>
            <a:pPr marL="342900" indent="-342900">
              <a:defRPr sz="3800"/>
            </a:pPr>
            <a:r>
              <a:t>derived data (per streamline)</a:t>
            </a:r>
          </a:p>
          <a:p>
            <a:pPr lvl="1">
              <a:defRPr sz="3200"/>
            </a:pPr>
            <a:r>
              <a:t>curvature, torsion, tortuosity</a:t>
            </a:r>
          </a:p>
          <a:p>
            <a:pPr lvl="1">
              <a:defRPr sz="3200"/>
            </a:pPr>
            <a:r>
              <a:t>signature: complex weighted combination</a:t>
            </a:r>
          </a:p>
          <a:p>
            <a:pPr lvl="1">
              <a:defRPr sz="3200"/>
            </a:pPr>
            <a:r>
              <a:t>compute cluster hierarchy across all signatures</a:t>
            </a:r>
          </a:p>
          <a:p>
            <a:pPr lvl="1">
              <a:defRPr sz="3200"/>
            </a:pPr>
            <a:r>
              <a:t>encode: color and opacity by cluster</a:t>
            </a:r>
          </a:p>
          <a:p>
            <a:pPr marL="342900" indent="-342900">
              <a:defRPr sz="3800"/>
            </a:pPr>
            <a:r>
              <a:t>tasks</a:t>
            </a:r>
          </a:p>
          <a:p>
            <a:pPr lvl="1">
              <a:defRPr sz="3200"/>
            </a:pPr>
            <a:r>
              <a:t>find features, query shape</a:t>
            </a:r>
          </a:p>
          <a:p>
            <a:pPr marL="342900" indent="-342900">
              <a:defRPr sz="3800"/>
            </a:pPr>
            <a:r>
              <a:t>scalability</a:t>
            </a:r>
          </a:p>
          <a:p>
            <a:pPr lvl="1">
              <a:defRPr sz="3200"/>
            </a:pPr>
            <a:r>
              <a:t>millions of samples, hundreds of streamlines</a:t>
            </a:r>
          </a:p>
        </p:txBody>
      </p:sp>
      <p:sp>
        <p:nvSpPr>
          <p:cNvPr id="9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9" name="mcloughlin12-fig7top.png" descr="mcloughlin12-fig7top.png"/>
          <p:cNvPicPr>
            <a:picLocks noChangeAspect="1"/>
          </p:cNvPicPr>
          <p:nvPr/>
        </p:nvPicPr>
        <p:blipFill>
          <a:blip r:embed="rId3">
            <a:extLst/>
          </a:blip>
          <a:srcRect l="68252" t="0" r="0" b="0"/>
          <a:stretch>
            <a:fillRect/>
          </a:stretch>
        </p:blipFill>
        <p:spPr>
          <a:xfrm>
            <a:off x="9435318" y="1066817"/>
            <a:ext cx="6185673" cy="5918940"/>
          </a:xfrm>
          <a:prstGeom prst="rect">
            <a:avLst/>
          </a:prstGeom>
          <a:ln w="12700">
            <a:miter lim="400000"/>
          </a:ln>
        </p:spPr>
      </p:pic>
      <p:sp>
        <p:nvSpPr>
          <p:cNvPr id="960" name="[Similarity Measures for Enhancing Interactive Streamline Seeding. McLoughlin,. Jones, Laramee, Malki, Masters, and. Hansen. IEEE Trans. Visualization and Computer Graphics 19:8 (2013), 1342–1353.]"/>
          <p:cNvSpPr txBox="1"/>
          <p:nvPr/>
        </p:nvSpPr>
        <p:spPr>
          <a:xfrm>
            <a:off x="9343720" y="7245915"/>
            <a:ext cx="2737550" cy="1765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[Similarity Measures for Enhancing Interactive Streamline Seeding. McLoughlin,. Jones, Laramee, Malki, Masters, and. Hansen. IEEE Trans. Visualization and Computer Graphics 19:8 (2013), 1342–1353.]</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4" name="Further reading"/>
          <p:cNvSpPr txBox="1"/>
          <p:nvPr>
            <p:ph type="title"/>
          </p:nvPr>
        </p:nvSpPr>
        <p:spPr>
          <a:prstGeom prst="rect">
            <a:avLst/>
          </a:prstGeom>
        </p:spPr>
        <p:txBody>
          <a:bodyPr/>
          <a:lstStyle/>
          <a:p>
            <a:pPr/>
            <a:r>
              <a:t>Further reading</a:t>
            </a:r>
          </a:p>
        </p:txBody>
      </p:sp>
      <p:sp>
        <p:nvSpPr>
          <p:cNvPr id="965" name="Visualization Analysis and Design. Munzner.  AK Peters Visualization Series, CRC Press, 2014.…"/>
          <p:cNvSpPr txBox="1"/>
          <p:nvPr>
            <p:ph type="body" idx="1"/>
          </p:nvPr>
        </p:nvSpPr>
        <p:spPr>
          <a:prstGeom prst="rect">
            <a:avLst/>
          </a:prstGeom>
        </p:spPr>
        <p:txBody>
          <a:bodyPr/>
          <a:lstStyle/>
          <a:p>
            <a:pPr marL="342900" indent="-342900">
              <a:defRPr sz="3100"/>
            </a:pPr>
            <a:r>
              <a:t>Visualization Analysis and Design. Munzner.  AK Peters Visualization Series, CRC Press, 2014.</a:t>
            </a:r>
          </a:p>
          <a:p>
            <a:pPr lvl="1">
              <a:defRPr i="1" sz="2500"/>
            </a:pPr>
            <a:r>
              <a:t>Chap 8: Arrange Spatial Data</a:t>
            </a:r>
          </a:p>
          <a:p>
            <a:pPr marL="342900" indent="-342900">
              <a:defRPr sz="3100"/>
            </a:pPr>
            <a:r>
              <a:t>How Maps Work: Representation, Visualization, and Design. MacEachren. Guilford Press, 1995.</a:t>
            </a:r>
          </a:p>
          <a:p>
            <a:pPr marL="342900" indent="-342900">
              <a:defRPr sz="3100"/>
            </a:pPr>
            <a:r>
              <a:t>Overview of visualization. Schroeder and. Martin. In The Visualization Handbook, edited by Charles Hansen and Christopher Johnson, pp. 3–39. Elsevier, 2005.</a:t>
            </a:r>
          </a:p>
          <a:p>
            <a:pPr marL="342900" indent="-342900">
              <a:defRPr sz="3100"/>
            </a:pPr>
            <a:r>
              <a:t>Real-Time Volume Graphics. Engel, Hadwiger, Kniss, Reza-Salama, and Weiskopf.  AK Peters, 2006. </a:t>
            </a:r>
          </a:p>
          <a:p>
            <a:pPr marL="342900" indent="-342900">
              <a:defRPr sz="3100"/>
            </a:pPr>
            <a:r>
              <a:t>Overview of flow visualization. Weiskopf and Erlebacher. In The Visualization Handbook, edited by Charles Hansen and Christopher Johnson, pp. 261–278. Elsevier, 2005.</a:t>
            </a:r>
          </a:p>
        </p:txBody>
      </p:sp>
      <p:sp>
        <p:nvSpPr>
          <p:cNvPr id="9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Rockwell"/>
        <a:ea typeface="Rockwell"/>
        <a:cs typeface="Rockwel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Rockwell"/>
        <a:ea typeface="Rockwell"/>
        <a:cs typeface="Rockwel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