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369" r:id="rId2"/>
    <p:sldId id="370" r:id="rId3"/>
    <p:sldId id="371" r:id="rId4"/>
    <p:sldId id="496" r:id="rId5"/>
    <p:sldId id="380" r:id="rId6"/>
    <p:sldId id="484" r:id="rId7"/>
    <p:sldId id="376" r:id="rId8"/>
    <p:sldId id="377" r:id="rId9"/>
    <p:sldId id="378" r:id="rId10"/>
    <p:sldId id="379" r:id="rId11"/>
    <p:sldId id="489" r:id="rId12"/>
    <p:sldId id="490" r:id="rId13"/>
    <p:sldId id="413" r:id="rId14"/>
    <p:sldId id="497" r:id="rId15"/>
    <p:sldId id="492" r:id="rId16"/>
    <p:sldId id="354" r:id="rId17"/>
    <p:sldId id="259" r:id="rId18"/>
    <p:sldId id="416" r:id="rId19"/>
    <p:sldId id="362" r:id="rId20"/>
    <p:sldId id="338" r:id="rId21"/>
    <p:sldId id="262" r:id="rId22"/>
    <p:sldId id="264" r:id="rId23"/>
    <p:sldId id="363" r:id="rId24"/>
    <p:sldId id="273" r:id="rId25"/>
    <p:sldId id="431" r:id="rId26"/>
    <p:sldId id="426" r:id="rId27"/>
    <p:sldId id="393" r:id="rId28"/>
    <p:sldId id="429" r:id="rId29"/>
    <p:sldId id="419" r:id="rId30"/>
    <p:sldId id="420" r:id="rId31"/>
    <p:sldId id="427" r:id="rId32"/>
    <p:sldId id="399" r:id="rId33"/>
    <p:sldId id="400" r:id="rId34"/>
    <p:sldId id="430" r:id="rId35"/>
    <p:sldId id="421" r:id="rId36"/>
    <p:sldId id="422" r:id="rId37"/>
    <p:sldId id="412" r:id="rId38"/>
    <p:sldId id="485" r:id="rId39"/>
    <p:sldId id="486" r:id="rId40"/>
    <p:sldId id="493" r:id="rId41"/>
    <p:sldId id="456" r:id="rId42"/>
    <p:sldId id="436" r:id="rId43"/>
    <p:sldId id="437" r:id="rId44"/>
    <p:sldId id="438" r:id="rId45"/>
    <p:sldId id="471" r:id="rId46"/>
    <p:sldId id="439" r:id="rId47"/>
    <p:sldId id="440" r:id="rId48"/>
    <p:sldId id="470" r:id="rId49"/>
    <p:sldId id="446" r:id="rId50"/>
    <p:sldId id="450" r:id="rId51"/>
    <p:sldId id="472" r:id="rId52"/>
    <p:sldId id="445" r:id="rId53"/>
    <p:sldId id="473" r:id="rId54"/>
    <p:sldId id="474" r:id="rId55"/>
    <p:sldId id="451" r:id="rId56"/>
    <p:sldId id="453" r:id="rId57"/>
    <p:sldId id="460" r:id="rId58"/>
    <p:sldId id="498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D5CFFF"/>
    <a:srgbClr val="4F6F92"/>
    <a:srgbClr val="1D1B56"/>
    <a:srgbClr val="DC0C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horzBarState="maximized">
    <p:restoredLeft sz="25137" autoAdjust="0"/>
    <p:restoredTop sz="82232" autoAdjust="0"/>
  </p:normalViewPr>
  <p:slideViewPr>
    <p:cSldViewPr>
      <p:cViewPr>
        <p:scale>
          <a:sx n="100" d="100"/>
          <a:sy n="100" d="100"/>
        </p:scale>
        <p:origin x="-9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-2496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theme" Target="theme/theme1.xml"/><Relationship Id="rId60" Type="http://schemas.openxmlformats.org/officeDocument/2006/relationships/notesMaster" Target="notesMasters/notesMaster1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presProps" Target="presProp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tableStyles" Target="tableStyles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printerSettings" Target="printerSettings/printerSettings1.bin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8896AB5-7B3A-4B70-BF7D-FDF4AD5CC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2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CB213-4B44-491B-A7B4-B9D2B40DC35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81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58A8C-B532-4004-954D-3C3A9AF7EB2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017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A06676BC-D160-4527-9DA8-C51EF4CD86A8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E3817-2FD0-432C-B86A-52D639076FC6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4274" name="Rectangle 1026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AF721-B574-4D8C-B427-68DBDA79C005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632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EDF10-C5DE-471E-B6A2-F76AA7BE1679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83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6DE3F-C800-4B40-984B-FF8AD3AC66B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04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CCBD43-7383-48A8-A48F-9ADEED5FE5E0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2466" name="Rectangle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0C863-BE21-4E13-A3AB-BDDE7B02F97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45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26D2D2C-EF10-40D8-B76E-A3C4AF5B2241}" type="slidenum">
              <a:rPr lang="en-US" sz="1200"/>
              <a:pPr algn="r" eaLnBrk="0" hangingPunct="0"/>
              <a:t>27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2F9B3999-FB40-4FA0-9BF3-E0CABAF40101}" type="slidenum">
              <a:rPr lang="en-US" sz="1200"/>
              <a:pPr algn="r" eaLnBrk="0" hangingPunct="0"/>
              <a:t>28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3A56728F-CF62-4B80-AABC-166A28A588E3}" type="slidenum">
              <a:rPr lang="en-US" sz="1200"/>
              <a:pPr algn="r" eaLnBrk="0" hangingPunct="0"/>
              <a:t>29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E48CEF9-2EC6-4DFD-83DC-E92A66D31445}" type="slidenum">
              <a:rPr lang="en-US" sz="1200"/>
              <a:pPr algn="r" eaLnBrk="0" hangingPunct="0"/>
              <a:t>30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84C4ED-67DF-4BA3-BB05-AA52B3BBCBAC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BF1863F-4523-45F6-B031-117284F76319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6DF992C-898B-44AA-82C3-2596EF3A9590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E5D5EF0-4154-49F8-994D-E378901C519C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76A7420-ACA5-466C-A073-1C08058B443D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5FC7C6B-AF73-4CFA-99E4-CFB2009DB83C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2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74F710-77FB-428A-BF92-D583E53ABE6D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4" tIns="45287" rIns="90574" bIns="45287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103426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57" tIns="44929" rIns="89857" bIns="44929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471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57" tIns="44929" rIns="89857" bIns="44929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473090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57" tIns="44929" rIns="89857" bIns="44929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475138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4" tIns="45287" rIns="90574" bIns="45287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Placeholder 2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5379" name="Placeholder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lIns="89730" tIns="44865" rIns="89730" bIns="44865" anchor="ctr"/>
          <a:lstStyle/>
          <a:p>
            <a:pPr defTabSz="457200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026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Placeholder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Placeholder 1026"/>
          <p:cNvSpPr>
            <a:spLocks noGrp="1"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7667" name="Placeholder 1027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lIns="89730" tIns="44865" rIns="89730" bIns="44865" anchor="ctr"/>
          <a:lstStyle/>
          <a:p>
            <a:pPr defTabSz="457200"/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Placeholder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501762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Placeholder 2050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7906" name="Placeholder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ceholder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EA4F-F0E9-4A84-A6A1-53751BA67672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8DC3E-29C5-4E0C-ABBD-2BF3373A4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A40BC-197C-4027-A5FD-A67001A5F832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5B94-55E5-4256-B6CB-2EBDD74EE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900E2-9BFD-4314-AA2B-C985AA351E77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BAEB6-31DE-4010-BFA5-0311838F8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481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38481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771900"/>
            <a:ext cx="38481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2B0FD-C47D-42AC-9D7A-8E4A2F0C3E79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4D65B-F438-4680-80D5-3CD992689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481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38481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65789-3D6C-4A35-8435-B0373EB16975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42379-7912-4EE2-8EAC-240767D0B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1BFE-2B82-4700-B744-59B0B781A57A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4481C-3904-4870-92AB-C906C76FD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1A78C-5442-4D2E-AD3A-FF2346010BB7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E4098-A548-428B-8A4C-77AFC2F08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48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3848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5A6A-6053-44EA-B5FE-C970133CEF0A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99BE-141E-4AA6-BE7D-B4700DE5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197A-4E0A-42B9-8E02-1550ABCEAC97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483C0-6264-4D79-A79B-CC5CFD04E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E188F-749A-4A41-BE4A-E54607674F1B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66112-A30F-47DD-A1C5-5F2517AAE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0482-80C3-4DD0-BB44-1F90378B4350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4B93D-5F46-48ED-AFAD-3013878E5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F9C8-EED8-427A-B435-9BF1780A60B5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94741-F78D-4D2F-ACFB-362D0A790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FBA9-358F-4EAC-A561-5EA2EFDB5A34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55845-A579-420E-BC75-378AFC402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91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68F7A82-9D5D-45D7-9D1F-F95186989762}" type="datetime1">
              <a:rPr lang="en-US"/>
              <a:pPr>
                <a:defRPr/>
              </a:pPr>
              <a:t>6/24/09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EB7562C-D4D5-4C95-8C8B-2BA49DA23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6164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61645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61645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61645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61645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s.ubc.ca/labs/imager/tr/2008/cerebra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hyperlink" Target="http://www.pathogenomics.ca/cerebral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cs.ubc.ca/labs/imager/th/2008/BarskyMscThesis/" TargetMode="External"/><Relationship Id="rId5" Type="http://schemas.openxmlformats.org/officeDocument/2006/relationships/hyperlink" Target="http://vis.computer.org/VisWeek2009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hyperlink" Target="http://www.cs.ubc.ca/labs/imager/tr/2008/cerebral/" TargetMode="External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7.xml"/><Relationship Id="rId5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<Relationship Id="rId5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pathogenomics.ca/cerebral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4.xml"/><Relationship Id="rId5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hyperlink" Target="http://innatedb.c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pathogenomics.ca/cerebral/" TargetMode="External"/><Relationship Id="rId5" Type="http://schemas.openxmlformats.org/officeDocument/2006/relationships/hyperlink" Target="http://www.zib.de/eurovis09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066800"/>
            <a:ext cx="7086600" cy="1143000"/>
          </a:xfrm>
        </p:spPr>
        <p:txBody>
          <a:bodyPr/>
          <a:lstStyle/>
          <a:p>
            <a:r>
              <a:rPr lang="en-US"/>
              <a:t>Visualization and Biology: </a:t>
            </a:r>
            <a:br>
              <a:rPr lang="en-US"/>
            </a:br>
            <a:r>
              <a:rPr lang="en-US"/>
              <a:t>Fertile Ground for Collaboration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19400"/>
            <a:ext cx="6400800" cy="1752600"/>
          </a:xfrm>
        </p:spPr>
        <p:txBody>
          <a:bodyPr/>
          <a:lstStyle/>
          <a:p>
            <a:pPr algn="l"/>
            <a:r>
              <a:rPr lang="en-US" sz="2800"/>
              <a:t>Tamara Munzner</a:t>
            </a:r>
          </a:p>
          <a:p>
            <a:pPr algn="l"/>
            <a:r>
              <a:rPr lang="en-US" sz="2800"/>
              <a:t>Department of Computer Science</a:t>
            </a:r>
          </a:p>
          <a:p>
            <a:pPr algn="l"/>
            <a:r>
              <a:rPr lang="en-US" sz="2800"/>
              <a:t>University of British Columbia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914400" y="6019800"/>
            <a:ext cx="712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hlinkClick r:id="rId3"/>
              </a:rPr>
              <a:t>http://www.cs.ubc.ca/~tmm/talks.html#eindhoven09</a:t>
            </a:r>
            <a:endParaRPr lang="en-US" sz="240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914400" y="50292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/>
              <a:t>June 2009</a:t>
            </a:r>
          </a:p>
        </p:txBody>
      </p:sp>
    </p:spTree>
  </p:cSld>
  <p:clrMapOvr>
    <a:masterClrMapping/>
  </p:clrMapOvr>
  <p:transition advTm="451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13DC3D-8D43-4A55-A7D5-96EC58334631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efficient algorithms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848600" cy="3657600"/>
          </a:xfrm>
        </p:spPr>
        <p:txBody>
          <a:bodyPr/>
          <a:lstStyle/>
          <a:p>
            <a:r>
              <a:rPr lang="en-US"/>
              <a:t>classic computer science problem</a:t>
            </a:r>
          </a:p>
          <a:p>
            <a:pPr lvl="1"/>
            <a:r>
              <a:rPr lang="en-US"/>
              <a:t>create algorithm given clear specification</a:t>
            </a:r>
          </a:p>
          <a:p>
            <a:endParaRPr lang="en-US"/>
          </a:p>
        </p:txBody>
      </p:sp>
      <p:sp>
        <p:nvSpPr>
          <p:cNvPr id="34820" name="Rectangle 10"/>
          <p:cNvSpPr>
            <a:spLocks noChangeArrowheads="1"/>
          </p:cNvSpPr>
          <p:nvPr/>
        </p:nvSpPr>
        <p:spPr bwMode="auto">
          <a:xfrm>
            <a:off x="420688" y="1143000"/>
            <a:ext cx="2703512" cy="11430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4821" name="Rectangle 11"/>
          <p:cNvSpPr>
            <a:spLocks noChangeArrowheads="1"/>
          </p:cNvSpPr>
          <p:nvPr/>
        </p:nvSpPr>
        <p:spPr bwMode="auto">
          <a:xfrm>
            <a:off x="609600" y="1447800"/>
            <a:ext cx="2438400" cy="838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4822" name="Rectangle 12"/>
          <p:cNvSpPr>
            <a:spLocks noChangeArrowheads="1"/>
          </p:cNvSpPr>
          <p:nvPr/>
        </p:nvSpPr>
        <p:spPr bwMode="auto">
          <a:xfrm>
            <a:off x="838200" y="1752600"/>
            <a:ext cx="2057400" cy="533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1143000" y="1981200"/>
            <a:ext cx="1447800" cy="304800"/>
          </a:xfrm>
          <a:prstGeom prst="rect">
            <a:avLst/>
          </a:prstGeom>
          <a:solidFill>
            <a:srgbClr val="D5CFFF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4824" name="Rectangle 14"/>
          <p:cNvSpPr>
            <a:spLocks noChangeArrowheads="1"/>
          </p:cNvSpPr>
          <p:nvPr/>
        </p:nvSpPr>
        <p:spPr bwMode="auto">
          <a:xfrm>
            <a:off x="381000" y="11430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problem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data/op abstraction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encoding/interaction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     algorithm</a:t>
            </a:r>
          </a:p>
        </p:txBody>
      </p:sp>
    </p:spTree>
  </p:cSld>
  <p:clrMapOvr>
    <a:masterClrMapping/>
  </p:clrMapOvr>
  <p:transition advTm="284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1D7493-3A2A-455A-B82B-62758D191D10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decisions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458200" cy="4953000"/>
          </a:xfrm>
        </p:spPr>
        <p:txBody>
          <a:bodyPr/>
          <a:lstStyle/>
          <a:p>
            <a:r>
              <a:rPr lang="en-US"/>
              <a:t>huge space of design alternatives</a:t>
            </a:r>
          </a:p>
          <a:p>
            <a:pPr lvl="1"/>
            <a:endParaRPr lang="en-US"/>
          </a:p>
          <a:p>
            <a:r>
              <a:rPr lang="en-US"/>
              <a:t>many/most choices are ineffective</a:t>
            </a:r>
          </a:p>
          <a:p>
            <a:pPr lvl="1"/>
            <a:r>
              <a:rPr lang="en-US"/>
              <a:t>wrong visual encoding can mislead, confuse</a:t>
            </a:r>
          </a:p>
          <a:p>
            <a:pPr lvl="1"/>
            <a:r>
              <a:rPr lang="en-US"/>
              <a:t>principled reasons to make choices usually not obvious to untrained people</a:t>
            </a:r>
          </a:p>
          <a:p>
            <a:pPr lvl="1"/>
            <a:endParaRPr lang="en-US"/>
          </a:p>
          <a:p>
            <a:pPr lvl="1"/>
            <a:r>
              <a:rPr lang="en-US"/>
              <a:t>conflicting tradeoffs</a:t>
            </a:r>
          </a:p>
          <a:p>
            <a:pPr lvl="2"/>
            <a:r>
              <a:rPr lang="en-US"/>
              <a:t>iterative refinement often necessary</a:t>
            </a:r>
          </a:p>
        </p:txBody>
      </p:sp>
    </p:spTree>
  </p:cSld>
  <p:clrMapOvr>
    <a:masterClrMapping/>
  </p:clrMapOvr>
  <p:transition advTm="10245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65877B-F357-4AA7-9975-CEBC889F597E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762000" y="2438400"/>
            <a:ext cx="7696200" cy="32766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990600" y="3048000"/>
            <a:ext cx="7162800" cy="24384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1371600" y="3352800"/>
            <a:ext cx="6419850" cy="1828800"/>
          </a:xfrm>
          <a:prstGeom prst="rect">
            <a:avLst/>
          </a:prstGeom>
          <a:solidFill>
            <a:srgbClr val="CCFFCC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1600200" y="3962400"/>
            <a:ext cx="3352800" cy="914400"/>
          </a:xfrm>
          <a:prstGeom prst="rect">
            <a:avLst/>
          </a:prstGeom>
          <a:solidFill>
            <a:srgbClr val="D5CFFF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798513" y="2438400"/>
            <a:ext cx="59832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threat: wrong problem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validate: observe target users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threat: wrong data/operation abstraction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threat: ineffective encoding/interaction technique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validate: justify design wrt alternatives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    threat: slow algorithm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           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    validate: measure system time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    validate: measure human time/errors: lab study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     validate: observe real usage of tool: field study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 </a:t>
            </a:r>
          </a:p>
        </p:txBody>
      </p:sp>
      <p:sp>
        <p:nvSpPr>
          <p:cNvPr id="3891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Validation: Is problem solved?</a:t>
            </a:r>
          </a:p>
        </p:txBody>
      </p:sp>
      <p:sp>
        <p:nvSpPr>
          <p:cNvPr id="38920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humans in the loop for outer three levels</a:t>
            </a:r>
          </a:p>
        </p:txBody>
      </p:sp>
    </p:spTree>
  </p:cSld>
  <p:clrMapOvr>
    <a:masterClrMapping/>
  </p:clrMapOvr>
  <p:transition advTm="994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7DC219-7AD9-4DDA-98FE-28C98A398E42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096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Collaboration: Complementary expertise</a:t>
            </a:r>
          </a:p>
        </p:txBody>
      </p:sp>
      <p:sp>
        <p:nvSpPr>
          <p:cNvPr id="40963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vis researchers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vis design alternatives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human perceptual capabilities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scalable graphics algorithms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validation methodology</a:t>
            </a:r>
          </a:p>
          <a:p>
            <a:pPr>
              <a:lnSpc>
                <a:spcPct val="90000"/>
              </a:lnSpc>
            </a:pPr>
            <a:r>
              <a:rPr lang="en-US" sz="2800"/>
              <a:t>domain scientists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deep knowledge of driving problems, data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800"/>
              <a:t>both benefit from new tools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scientist: you get something helpful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vis researcher: we get to watch you use it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see if problem actually solved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feed new knowledge back into our design principles</a:t>
            </a:r>
          </a:p>
        </p:txBody>
      </p:sp>
    </p:spTree>
  </p:cSld>
  <p:clrMapOvr>
    <a:masterClrMapping/>
  </p:clrMapOvr>
  <p:transition advTm="11914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21771E-D95C-418D-B75A-8EF238EDC97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driving problems for vis research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305800" cy="4953000"/>
          </a:xfrm>
        </p:spPr>
        <p:txBody>
          <a:bodyPr/>
          <a:lstStyle/>
          <a:p>
            <a:r>
              <a:rPr lang="en-US"/>
              <a:t>big data</a:t>
            </a:r>
          </a:p>
          <a:p>
            <a:r>
              <a:rPr lang="en-US"/>
              <a:t>reasonably clear questions</a:t>
            </a:r>
          </a:p>
          <a:p>
            <a:r>
              <a:rPr lang="en-US"/>
              <a:t>need for humans in the loop</a:t>
            </a:r>
          </a:p>
          <a:p>
            <a:endParaRPr lang="en-US"/>
          </a:p>
          <a:p>
            <a:r>
              <a:rPr lang="en-US"/>
              <a:t>many areas of science are a great match</a:t>
            </a:r>
          </a:p>
          <a:p>
            <a:pPr lvl="1"/>
            <a:r>
              <a:rPr lang="en-US"/>
              <a:t>biology particularly appealing</a:t>
            </a:r>
          </a:p>
        </p:txBody>
      </p:sp>
    </p:spTree>
  </p:cSld>
  <p:clrMapOvr>
    <a:masterClrMapping/>
  </p:clrMapOvr>
  <p:transition advTm="2589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1C3489-40AD-4B18-B4FF-0FDF34968D90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763000" cy="4953000"/>
          </a:xfrm>
        </p:spPr>
        <p:txBody>
          <a:bodyPr/>
          <a:lstStyle/>
          <a:p>
            <a:r>
              <a:rPr lang="en-US" sz="2800"/>
              <a:t>visualization ideas and background</a:t>
            </a:r>
          </a:p>
          <a:p>
            <a:endParaRPr lang="en-US" sz="2800">
              <a:solidFill>
                <a:srgbClr val="DC0C1E"/>
              </a:solidFill>
            </a:endParaRPr>
          </a:p>
          <a:p>
            <a:r>
              <a:rPr lang="en-US" sz="2800">
                <a:solidFill>
                  <a:srgbClr val="DC0C1E"/>
                </a:solidFill>
              </a:rPr>
              <a:t>combining interaction networks, microarray data</a:t>
            </a:r>
          </a:p>
          <a:p>
            <a:pPr lvl="1"/>
            <a:r>
              <a:rPr lang="en-US" sz="2400">
                <a:solidFill>
                  <a:srgbClr val="DC0C1E"/>
                </a:solidFill>
              </a:rPr>
              <a:t>Cerebral system</a:t>
            </a:r>
            <a:endParaRPr lang="en-US" sz="2400"/>
          </a:p>
          <a:p>
            <a:pPr lvl="1"/>
            <a:endParaRPr lang="en-US" sz="2400"/>
          </a:p>
          <a:p>
            <a:r>
              <a:rPr lang="en-US" sz="2800"/>
              <a:t>comparing phylogenetic trees </a:t>
            </a:r>
          </a:p>
          <a:p>
            <a:pPr lvl="1"/>
            <a:r>
              <a:rPr lang="en-US" sz="2400"/>
              <a:t>TreeJuxtaposer system</a:t>
            </a:r>
          </a:p>
          <a:p>
            <a:pPr lvl="1"/>
            <a:endParaRPr lang="en-US" sz="2400"/>
          </a:p>
          <a:p>
            <a:endParaRPr lang="en-US" sz="2800"/>
          </a:p>
        </p:txBody>
      </p:sp>
    </p:spTree>
  </p:cSld>
  <p:clrMapOvr>
    <a:masterClrMapping/>
  </p:clrMapOvr>
  <p:transition advTm="352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FE3F64-770B-48E1-8B6B-343C00D4343B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Cerebral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458200" cy="5638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/>
              <a:t>collaboration with researchers at UBC Hancock Lab studying innate immunity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8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/>
              <a:t>Cerebral: Visualizing Multiple Experimental Conditions on a Graph with Biological Context</a:t>
            </a:r>
            <a:endParaRPr lang="en-US" sz="24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400"/>
              <a:t>Aaron Barsky, Computer Science, UBC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400"/>
              <a:t>Tamara Munzner, Computer Science, UBC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400"/>
              <a:t>Jennifer Gardy, Microbiology and Immunology, UBC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400"/>
              <a:t>Robert Kincaid, Agilent Technologies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400"/>
              <a:t>IEEE Transactions on Visualization and Computer Graphics (Proc. InfoVis 2008) 14(6) (Nov-Dec) 2008, p 1253-1260.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3"/>
              </a:rPr>
              <a:t>http://www.cs.ubc.ca/labs/imager/tr/2008/cerebral/</a:t>
            </a:r>
            <a:endParaRPr lang="en-US" sz="20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4"/>
              </a:rPr>
              <a:t>http://www.cs.ubc.ca/labs/imager/th/2008/BarskyMscThesis/</a:t>
            </a:r>
            <a:endParaRPr lang="en-US" sz="24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600"/>
              <a:t>open-source software download (Cytoscape plugin)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4"/>
              </a:rPr>
              <a:t>http://www.pathogenomics.ca/cerebral/</a:t>
            </a:r>
            <a:endParaRPr lang="en-US" sz="20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600"/>
              <a:t>deployed in InnateDB (mammalian innate immunity database)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5"/>
              </a:rPr>
              <a:t>http://www.innatedb.ca</a:t>
            </a:r>
            <a:endParaRPr lang="en-US" sz="2000"/>
          </a:p>
        </p:txBody>
      </p:sp>
    </p:spTree>
  </p:cSld>
  <p:clrMapOvr>
    <a:masterClrMapping/>
  </p:clrMapOvr>
  <p:transition advTm="4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322E8E-7FAF-49BB-8913-01564E67A029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Systems biology model</a:t>
            </a:r>
          </a:p>
        </p:txBody>
      </p:sp>
      <p:pic>
        <p:nvPicPr>
          <p:cNvPr id="49155" name="Picture 4" descr="tlrsmal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971800"/>
            <a:ext cx="46482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graph G = {V, E}</a:t>
            </a:r>
          </a:p>
          <a:p>
            <a:pPr lvl="1" eaLnBrk="1" hangingPunct="1"/>
            <a:r>
              <a:rPr lang="en-US"/>
              <a:t>V: proteins, genes, DNA, RNA, tRNA, etc.</a:t>
            </a:r>
          </a:p>
          <a:p>
            <a:pPr lvl="1" eaLnBrk="1" hangingPunct="1"/>
            <a:r>
              <a:rPr lang="en-US"/>
              <a:t>E: interacting molecules</a:t>
            </a:r>
          </a:p>
          <a:p>
            <a:pPr eaLnBrk="1" hangingPunct="1"/>
            <a:endParaRPr lang="en-US"/>
          </a:p>
          <a:p>
            <a:pPr lvl="2" eaLnBrk="1" hangingPunct="1"/>
            <a:endParaRPr lang="en-US"/>
          </a:p>
        </p:txBody>
      </p:sp>
    </p:spTree>
  </p:cSld>
  <p:clrMapOvr>
    <a:masterClrMapping/>
  </p:clrMapOvr>
  <p:transition advTm="13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34D8E4-94F5-4A8B-8EA9-7457D40707B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- Experiment cycle</a:t>
            </a:r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conduct experiments on cells</a:t>
            </a:r>
          </a:p>
          <a:p>
            <a:r>
              <a:rPr lang="en-US"/>
              <a:t>interpret results in current graph model</a:t>
            </a:r>
          </a:p>
          <a:p>
            <a:r>
              <a:rPr lang="en-US"/>
              <a:t>propose modifications to refine model</a:t>
            </a:r>
          </a:p>
          <a:p>
            <a:pPr lvl="1"/>
            <a:endParaRPr lang="en-US"/>
          </a:p>
          <a:p>
            <a:r>
              <a:rPr lang="en-US"/>
              <a:t>vis tool to accelerate workflow?</a:t>
            </a:r>
          </a:p>
        </p:txBody>
      </p:sp>
    </p:spTree>
  </p:cSld>
  <p:clrMapOvr>
    <a:masterClrMapping/>
  </p:clrMapOvr>
  <p:transition advTm="12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374D6B-68AB-4F6F-A639-CA95DEDB7ED5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19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53250" name="Picture 1028"/>
          <p:cNvPicPr>
            <a:picLocks noChangeAspect="1" noChangeArrowheads="1"/>
          </p:cNvPicPr>
          <p:nvPr/>
        </p:nvPicPr>
        <p:blipFill>
          <a:blip r:embed="rId3"/>
          <a:srcRect l="967"/>
          <a:stretch>
            <a:fillRect/>
          </a:stretch>
        </p:blipFill>
        <p:spPr bwMode="auto">
          <a:xfrm>
            <a:off x="3333750" y="1219200"/>
            <a:ext cx="58102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Goal: Integrate model with measurements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19200"/>
            <a:ext cx="3276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system model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interaction graph G = {V, E}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meta-data for each v in V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/>
              <a:t>labels, biological attributes</a:t>
            </a:r>
          </a:p>
          <a:p>
            <a:pPr>
              <a:lnSpc>
                <a:spcPct val="90000"/>
              </a:lnSpc>
            </a:pPr>
            <a:r>
              <a:rPr lang="en-US" sz="2800"/>
              <a:t>experimental measurements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multiple floats for each v in V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microarray data</a:t>
            </a:r>
          </a:p>
        </p:txBody>
      </p:sp>
    </p:spTree>
  </p:cSld>
  <p:clrMapOvr>
    <a:masterClrMapping/>
  </p:clrMapOvr>
  <p:transition advTm="14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20CB50-240B-471F-89E6-A7C9AA05193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763000" cy="4953000"/>
          </a:xfrm>
        </p:spPr>
        <p:txBody>
          <a:bodyPr/>
          <a:lstStyle/>
          <a:p>
            <a:r>
              <a:rPr lang="en-US" sz="2800">
                <a:solidFill>
                  <a:srgbClr val="DC0C1E"/>
                </a:solidFill>
              </a:rPr>
              <a:t>visualization ideas and background</a:t>
            </a:r>
          </a:p>
          <a:p>
            <a:endParaRPr lang="en-US" sz="2800">
              <a:solidFill>
                <a:srgbClr val="DC0C1E"/>
              </a:solidFill>
            </a:endParaRPr>
          </a:p>
          <a:p>
            <a:r>
              <a:rPr lang="en-US" sz="2800"/>
              <a:t>combining interaction networks, microarray data</a:t>
            </a:r>
          </a:p>
          <a:p>
            <a:pPr lvl="1"/>
            <a:r>
              <a:rPr lang="en-US" sz="2400"/>
              <a:t>Cerebral system</a:t>
            </a:r>
          </a:p>
          <a:p>
            <a:pPr lvl="1"/>
            <a:endParaRPr lang="en-US" sz="2400"/>
          </a:p>
          <a:p>
            <a:r>
              <a:rPr lang="en-US" sz="2800"/>
              <a:t>comparing phylogenetic trees </a:t>
            </a:r>
          </a:p>
          <a:p>
            <a:pPr lvl="1"/>
            <a:r>
              <a:rPr lang="en-US" sz="2400"/>
              <a:t>TreeJuxtaposer system</a:t>
            </a:r>
          </a:p>
          <a:p>
            <a:pPr lvl="1"/>
            <a:endParaRPr lang="en-US" sz="2400"/>
          </a:p>
          <a:p>
            <a:endParaRPr lang="en-US" sz="2800"/>
          </a:p>
        </p:txBody>
      </p:sp>
    </p:spTree>
  </p:cSld>
  <p:clrMapOvr>
    <a:masterClrMapping/>
  </p:clrMapOvr>
  <p:transition advTm="3274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03255C-9B07-49D0-91A3-7C4CA3410B5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Model summarizes extensive lab work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4582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graphs come from hand-curated databases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dynamic, change with each new publication</a:t>
            </a:r>
          </a:p>
          <a:p>
            <a:pPr lvl="1" eaLnBrk="1" hangingPunct="1">
              <a:lnSpc>
                <a:spcPct val="90000"/>
              </a:lnSpc>
            </a:pPr>
            <a:endParaRPr lang="en-US" sz="2000"/>
          </a:p>
          <a:p>
            <a:pPr eaLnBrk="1" hangingPunct="1">
              <a:lnSpc>
                <a:spcPct val="90000"/>
              </a:lnSpc>
            </a:pPr>
            <a:r>
              <a:rPr lang="en-US" sz="2400"/>
              <a:t>each edge has provenance from experimental evidence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>
              <a:cs typeface="ＭＳ Ｐゴシック" pitchFamily="-123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/>
              <a:t>choose scope to manage complexity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95600"/>
            <a:ext cx="1739900" cy="24003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685800" y="2819400"/>
            <a:ext cx="548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/>
              <a:t>TIRAP: an adapter molecule in the Toll signaling pathway. </a:t>
            </a:r>
            <a:r>
              <a:rPr lang="en-US" i="1"/>
              <a:t>Horng T, Barton GM, Medzhitov R.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/>
              <a:t>Mal (MyD88-adapter-like) is required for Toll-like receptor-4 signal transduction.	</a:t>
            </a:r>
            <a:r>
              <a:rPr lang="en-US" i="1"/>
              <a:t>Fitzgerald KA, Palsson-McDermott EM, Bowie AG, Jefferies CA, Mansell AS, Brady G, Brint E, Dunne A, Gray P, Harte MT, McMurray D, Smith DE, Sims JE, Bird TA, O'Neill LA.</a:t>
            </a:r>
            <a:endParaRPr lang="en-US" sz="2000"/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A99479-7BC4-4105-A42D-BC13A59A6F5E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TLR4 biomolecule:  E=74, V=54</a:t>
            </a:r>
          </a:p>
        </p:txBody>
      </p:sp>
      <p:pic>
        <p:nvPicPr>
          <p:cNvPr id="57347" name="Picture 5" descr="tlrsmal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57388"/>
            <a:ext cx="6096000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7848600" cy="4953000"/>
          </a:xfrm>
        </p:spPr>
        <p:txBody>
          <a:bodyPr/>
          <a:lstStyle/>
          <a:p>
            <a:r>
              <a:rPr lang="en-US"/>
              <a:t>very local view</a:t>
            </a:r>
          </a:p>
          <a:p>
            <a:pPr lvl="1">
              <a:buFontTx/>
              <a:buNone/>
            </a:pPr>
            <a:endParaRPr lang="en-US"/>
          </a:p>
        </p:txBody>
      </p:sp>
    </p:spTree>
  </p:cSld>
  <p:clrMapOvr>
    <a:masterClrMapping/>
  </p:clrMapOvr>
  <p:transition advTm="14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D3203D-E6C3-4511-85CC-04A6818CC5D1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59394" name="Picture 4" descr="mapk2"/>
          <p:cNvPicPr>
            <a:picLocks noChangeAspect="1" noChangeArrowheads="1"/>
          </p:cNvPicPr>
          <p:nvPr/>
        </p:nvPicPr>
        <p:blipFill>
          <a:blip r:embed="rId4"/>
          <a:srcRect t="873" b="873"/>
          <a:stretch>
            <a:fillRect/>
          </a:stretch>
        </p:blipFill>
        <p:spPr bwMode="auto">
          <a:xfrm>
            <a:off x="228600" y="1544638"/>
            <a:ext cx="79248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Immune system: E=1263, V=760</a:t>
            </a:r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848600" cy="4953000"/>
          </a:xfrm>
        </p:spPr>
        <p:txBody>
          <a:bodyPr/>
          <a:lstStyle/>
          <a:p>
            <a:r>
              <a:rPr lang="en-US"/>
              <a:t>bigger picture, target size for Cerebral</a:t>
            </a:r>
          </a:p>
        </p:txBody>
      </p: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4495800" y="1600200"/>
            <a:ext cx="914400" cy="3657600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 w="63500">
            <a:solidFill>
              <a:srgbClr val="DC0C1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</p:spTree>
    <p:custDataLst>
      <p:tags r:id="rId1"/>
    </p:custDataLst>
  </p:cSld>
  <p:clrMapOvr>
    <a:masterClrMapping/>
  </p:clrMapOvr>
  <p:transition advTm="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5750534-F07E-4501-808B-A822CFD8DACA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1442" name="Slide Number Placeholder 5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BD1CD4A4-D7A8-42E0-BA07-4A4627950466}" type="slidenum">
              <a:rPr lang="en-US">
                <a:solidFill>
                  <a:srgbClr val="BFBFBF"/>
                </a:solidFill>
              </a:rPr>
              <a:pPr algn="r" eaLnBrk="0" hangingPunct="0"/>
              <a:t>23</a:t>
            </a:fld>
            <a:endParaRPr lang="en-US">
              <a:solidFill>
                <a:srgbClr val="BFBFBF"/>
              </a:solidFill>
            </a:endParaRPr>
          </a:p>
        </p:txBody>
      </p:sp>
      <p:sp>
        <p:nvSpPr>
          <p:cNvPr id="6144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Human interactome: E~50,000, V~10,000</a:t>
            </a:r>
          </a:p>
        </p:txBody>
      </p:sp>
      <p:pic>
        <p:nvPicPr>
          <p:cNvPr id="61444" name="Picture 1028" descr="humaninteractomeMa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1470025"/>
            <a:ext cx="92964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38200"/>
            <a:ext cx="7848600" cy="4953000"/>
          </a:xfrm>
        </p:spPr>
        <p:txBody>
          <a:bodyPr/>
          <a:lstStyle/>
          <a:p>
            <a:r>
              <a:rPr lang="en-US"/>
              <a:t>too complex, beyond scope of tool</a:t>
            </a:r>
          </a:p>
        </p:txBody>
      </p:sp>
    </p:spTree>
  </p:cSld>
  <p:clrMapOvr>
    <a:masterClrMapping/>
  </p:clrMapOvr>
  <p:transition advTm="15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36567A-45A9-4002-BA85-2C7243F77292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3490" name="Slide Number Placeholder 5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F02AC4BA-95CD-498D-B2F1-44F30ADCF8F9}" type="slidenum">
              <a:rPr lang="en-US">
                <a:solidFill>
                  <a:srgbClr val="BFBFBF"/>
                </a:solidFill>
              </a:rPr>
              <a:pPr algn="r" eaLnBrk="0" hangingPunct="0"/>
              <a:t>24</a:t>
            </a:fld>
            <a:endParaRPr lang="en-US">
              <a:solidFill>
                <a:srgbClr val="BFBFBF"/>
              </a:solidFill>
            </a:endParaRPr>
          </a:p>
        </p:txBody>
      </p:sp>
      <p:pic>
        <p:nvPicPr>
          <p:cNvPr id="63491" name="Picture 4" descr="hour4compa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79488"/>
            <a:ext cx="8534400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Cerebral video</a:t>
            </a:r>
          </a:p>
        </p:txBody>
      </p:sp>
    </p:spTree>
  </p:cSld>
  <p:clrMapOvr>
    <a:masterClrMapping/>
  </p:clrMapOvr>
  <p:transition advTm="13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F1DA3D-D9E0-4F1A-9649-01504748A796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Encoding and interaction design decisions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custom graph layout</a:t>
            </a:r>
          </a:p>
          <a:p>
            <a:pPr lvl="1"/>
            <a:r>
              <a:rPr lang="en-US"/>
              <a:t>guided by biological metadata</a:t>
            </a:r>
          </a:p>
          <a:p>
            <a:r>
              <a:rPr lang="en-US"/>
              <a:t>use small multiple views</a:t>
            </a:r>
          </a:p>
          <a:p>
            <a:pPr lvl="1"/>
            <a:r>
              <a:rPr lang="en-US"/>
              <a:t>one view per experimental condition</a:t>
            </a:r>
          </a:p>
          <a:p>
            <a:r>
              <a:rPr lang="en-US"/>
              <a:t>show measured data in graph context</a:t>
            </a:r>
          </a:p>
          <a:p>
            <a:pPr lvl="1"/>
            <a:r>
              <a:rPr lang="en-US"/>
              <a:t>not in isolation</a:t>
            </a:r>
          </a:p>
        </p:txBody>
      </p:sp>
    </p:spTree>
  </p:cSld>
  <p:clrMapOvr>
    <a:masterClrMapping/>
  </p:clrMapOvr>
  <p:transition advTm="15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A3F1C6-4835-4825-A312-87D9F84EECA0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graph layout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4724400" cy="4876800"/>
          </a:xfrm>
        </p:spPr>
        <p:txBody>
          <a:bodyPr/>
          <a:lstStyle/>
          <a:p>
            <a:r>
              <a:rPr lang="en-US" sz="2800"/>
              <a:t>given graph G={V,E}</a:t>
            </a:r>
          </a:p>
          <a:p>
            <a:r>
              <a:rPr lang="en-US" sz="2800"/>
              <a:t>create layout in 2D plane</a:t>
            </a:r>
          </a:p>
          <a:p>
            <a:r>
              <a:rPr lang="en-US" sz="2800"/>
              <a:t>heavily studied</a:t>
            </a:r>
          </a:p>
          <a:p>
            <a:pPr lvl="1"/>
            <a:r>
              <a:rPr lang="en-US" sz="2400"/>
              <a:t>hundreds of papers</a:t>
            </a:r>
          </a:p>
          <a:p>
            <a:pPr lvl="1"/>
            <a:r>
              <a:rPr lang="en-US" sz="2400"/>
              <a:t>annual Graph Drawing conf</a:t>
            </a:r>
          </a:p>
        </p:txBody>
      </p:sp>
      <p:pic>
        <p:nvPicPr>
          <p:cNvPr id="67588" name="Picture 7"/>
          <p:cNvPicPr>
            <a:picLocks noChangeAspect="1" noChangeArrowheads="1"/>
          </p:cNvPicPr>
          <p:nvPr/>
        </p:nvPicPr>
        <p:blipFill>
          <a:blip r:embed="rId3"/>
          <a:srcRect b="29358"/>
          <a:stretch>
            <a:fillRect/>
          </a:stretch>
        </p:blipFill>
        <p:spPr bwMode="auto">
          <a:xfrm>
            <a:off x="5335588" y="3962400"/>
            <a:ext cx="3427412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962400"/>
            <a:ext cx="31242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486400" y="36576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/>
              <a:t>Circular (Six and Tollis, 1999)</a:t>
            </a:r>
            <a:endParaRPr lang="en-US" sz="2400"/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228600" y="606425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/>
              <a:t>Force-directed </a:t>
            </a:r>
            <a:br>
              <a:rPr lang="en-US" sz="1800"/>
            </a:br>
            <a:r>
              <a:rPr lang="en-US" sz="1800"/>
              <a:t>(Fruchterman and Reingold, 1991)</a:t>
            </a:r>
            <a:endParaRPr lang="en-US" sz="2400"/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5562600" y="5867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/>
              <a:t>Hierarchical (Sugiyama 1989)</a:t>
            </a:r>
            <a:endParaRPr lang="en-US" sz="2400"/>
          </a:p>
        </p:txBody>
      </p:sp>
      <p:pic>
        <p:nvPicPr>
          <p:cNvPr id="6759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066800"/>
            <a:ext cx="281940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C26DC5-A399-41AB-AADA-07588B0FC1B7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layouts did not suit immunologists</a:t>
            </a:r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 drawing goals</a:t>
            </a:r>
          </a:p>
          <a:p>
            <a:pPr lvl="1"/>
            <a:r>
              <a:rPr lang="en-US"/>
              <a:t>visualize graph structure</a:t>
            </a:r>
          </a:p>
          <a:p>
            <a:r>
              <a:rPr lang="en-US"/>
              <a:t>biologist goals</a:t>
            </a:r>
          </a:p>
          <a:p>
            <a:pPr lvl="1"/>
            <a:r>
              <a:rPr lang="en-US"/>
              <a:t>visualize biological knowledge</a:t>
            </a:r>
          </a:p>
          <a:p>
            <a:pPr lvl="1"/>
            <a:r>
              <a:rPr lang="en-US"/>
              <a:t>some relationships happen to form a graph</a:t>
            </a:r>
          </a:p>
          <a:p>
            <a:pPr lvl="1"/>
            <a:r>
              <a:rPr lang="en-US"/>
              <a:t>cell location also relevant</a:t>
            </a:r>
          </a:p>
        </p:txBody>
      </p:sp>
    </p:spTree>
  </p:cSld>
  <p:clrMapOvr>
    <a:masterClrMapping/>
  </p:clrMapOvr>
  <p:transition advTm="12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B1F7E1-CBFC-4DE4-AEDB-4729D6A7F97F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71682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752600"/>
            <a:ext cx="5562600" cy="5337175"/>
          </a:xfrm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8153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/>
              <a:t>  interactions generally occur within a compartment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/>
              <a:t>  crossing membranes is interesting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1828800" y="65532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Image credit: Dr.G Weaver, Colorado University at Denver</a:t>
            </a:r>
          </a:p>
        </p:txBody>
      </p:sp>
      <p:sp>
        <p:nvSpPr>
          <p:cNvPr id="7168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Biological cells divided by membranes</a:t>
            </a:r>
          </a:p>
        </p:txBody>
      </p:sp>
    </p:spTree>
  </p:cSld>
  <p:clrMapOvr>
    <a:masterClrMapping/>
  </p:clrMapOvr>
  <p:transition advTm="15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C73F47-DF4C-46F7-B231-E2AD2BDA01B9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29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Hand-drawn diagrams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05400" y="1219200"/>
            <a:ext cx="4038600" cy="4953000"/>
          </a:xfrm>
        </p:spPr>
        <p:txBody>
          <a:bodyPr/>
          <a:lstStyle/>
          <a:p>
            <a:pPr eaLnBrk="1" hangingPunct="1"/>
            <a:r>
              <a:rPr lang="en-US"/>
              <a:t>cellular location encoded spatially</a:t>
            </a:r>
          </a:p>
          <a:p>
            <a:pPr eaLnBrk="1" hangingPunct="1"/>
            <a:r>
              <a:rPr lang="en-US"/>
              <a:t>infeasible to create by hand in era of big data</a:t>
            </a:r>
          </a:p>
          <a:p>
            <a:pPr eaLnBrk="1" hangingPunct="1"/>
            <a:endParaRPr lang="en-US"/>
          </a:p>
        </p:txBody>
      </p:sp>
      <p:pic>
        <p:nvPicPr>
          <p:cNvPr id="73732" name="Picture 4" descr="TLR4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4864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6"/>
          <p:cNvSpPr>
            <a:spLocks noChangeArrowheads="1"/>
          </p:cNvSpPr>
          <p:nvPr/>
        </p:nvSpPr>
        <p:spPr bwMode="auto">
          <a:xfrm>
            <a:off x="152400" y="6543675"/>
            <a:ext cx="3368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/>
              <a:t>http://www.nature.com/nri/focus/tlr/nri1397.html</a:t>
            </a:r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57EF475-856A-4548-9DA8-E651BCF4C5FE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visualization?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848600" cy="2057400"/>
          </a:xfrm>
        </p:spPr>
        <p:txBody>
          <a:bodyPr/>
          <a:lstStyle/>
          <a:p>
            <a:r>
              <a:rPr lang="en-US" sz="2800"/>
              <a:t>pictures help us think</a:t>
            </a:r>
          </a:p>
          <a:p>
            <a:pPr lvl="1"/>
            <a:r>
              <a:rPr lang="en-US" sz="2400"/>
              <a:t>substitute perception for cognition</a:t>
            </a:r>
          </a:p>
          <a:p>
            <a:pPr lvl="1"/>
            <a:r>
              <a:rPr lang="en-US" sz="2400"/>
              <a:t>external memory: free up limited cognitive/memory resources for higher-level problems</a:t>
            </a:r>
          </a:p>
        </p:txBody>
      </p:sp>
      <p:pic>
        <p:nvPicPr>
          <p:cNvPr id="20484" name="Picture 1028"/>
          <p:cNvPicPr>
            <a:picLocks noChangeAspect="1" noChangeArrowheads="1"/>
          </p:cNvPicPr>
          <p:nvPr/>
        </p:nvPicPr>
        <p:blipFill>
          <a:blip r:embed="rId4"/>
          <a:srcRect l="967" t="50031"/>
          <a:stretch>
            <a:fillRect/>
          </a:stretch>
        </p:blipFill>
        <p:spPr bwMode="auto">
          <a:xfrm>
            <a:off x="533400" y="3048000"/>
            <a:ext cx="58102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 descr="TLR4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3581400"/>
            <a:ext cx="62484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76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868823-8202-41A7-8BF2-E4D81A477525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75778" name="Picture 5" descr="tlrsmal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63246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Cerebral layout using biological metadata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72200" y="1219200"/>
            <a:ext cx="2971800" cy="4953000"/>
          </a:xfrm>
        </p:spPr>
        <p:txBody>
          <a:bodyPr/>
          <a:lstStyle/>
          <a:p>
            <a:r>
              <a:rPr lang="en-US" sz="2800"/>
              <a:t>similar to hand-drawn</a:t>
            </a:r>
          </a:p>
          <a:p>
            <a:r>
              <a:rPr lang="en-US" sz="2800"/>
              <a:t>spatial position reveals location in cell</a:t>
            </a:r>
          </a:p>
          <a:p>
            <a:r>
              <a:rPr lang="en-US" sz="2800"/>
              <a:t>simulated annealing in O(E√V) vs. O(V</a:t>
            </a:r>
            <a:r>
              <a:rPr lang="en-US" sz="3600" baseline="30000"/>
              <a:t>3</a:t>
            </a:r>
            <a:r>
              <a:rPr lang="en-US" sz="2800"/>
              <a:t>) time</a:t>
            </a:r>
          </a:p>
        </p:txBody>
      </p:sp>
    </p:spTree>
  </p:cSld>
  <p:clrMapOvr>
    <a:masterClrMapping/>
  </p:clrMapOvr>
  <p:transition advTm="12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76E3CD-B560-4E06-B34B-97E5F02A39D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small multiple views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924800" cy="1524000"/>
          </a:xfrm>
        </p:spPr>
        <p:txBody>
          <a:bodyPr/>
          <a:lstStyle/>
          <a:p>
            <a:r>
              <a:rPr lang="en-US" sz="2800"/>
              <a:t>one graph instance per experimental condition</a:t>
            </a:r>
          </a:p>
          <a:p>
            <a:pPr lvl="1"/>
            <a:r>
              <a:rPr lang="en-US" sz="2400"/>
              <a:t>same spatial layout</a:t>
            </a:r>
          </a:p>
          <a:p>
            <a:pPr lvl="1"/>
            <a:r>
              <a:rPr lang="en-US" sz="2400"/>
              <a:t>color differently, by condition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667000"/>
            <a:ext cx="65532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6019800"/>
            <a:ext cx="298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7C2898-4A76-4A50-BAF0-843EC6A6A37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not animation?</a:t>
            </a:r>
          </a:p>
        </p:txBody>
      </p:sp>
      <p:pic>
        <p:nvPicPr>
          <p:cNvPr id="79875" name="Picture 4" descr="barskya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801813"/>
            <a:ext cx="5999163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4953000"/>
          </a:xfrm>
        </p:spPr>
        <p:txBody>
          <a:bodyPr/>
          <a:lstStyle/>
          <a:p>
            <a:r>
              <a:rPr lang="en-US"/>
              <a:t>global comparison difficult</a:t>
            </a:r>
          </a:p>
        </p:txBody>
      </p:sp>
    </p:spTree>
  </p:cSld>
  <p:clrMapOvr>
    <a:masterClrMapping/>
  </p:clrMapOvr>
  <p:transition advTm="12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B1F2D6-7A88-4877-9B81-36CF7F6AA1A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1922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not animation?</a:t>
            </a:r>
          </a:p>
        </p:txBody>
      </p:sp>
      <p:sp>
        <p:nvSpPr>
          <p:cNvPr id="81923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limits of human visual memory</a:t>
            </a:r>
          </a:p>
          <a:p>
            <a:pPr lvl="1"/>
            <a:r>
              <a:rPr lang="en-US" sz="2400"/>
              <a:t>compared to side by side visual comparison</a:t>
            </a:r>
          </a:p>
          <a:p>
            <a:pPr>
              <a:buFontTx/>
              <a:buNone/>
            </a:pPr>
            <a:endParaRPr lang="en-US" sz="2800"/>
          </a:p>
          <a:p>
            <a:pPr>
              <a:spcBef>
                <a:spcPct val="0"/>
              </a:spcBef>
            </a:pPr>
            <a:r>
              <a:rPr lang="en-US" sz="2000"/>
              <a:t>Matthew Plumlee and Colin Ware. Zooming versus multiple window interfaces: Cognitive costs of visual comparisons. </a:t>
            </a:r>
            <a:r>
              <a:rPr lang="en-US" sz="2000" i="1"/>
              <a:t>ACM Trans. Computer-Human Interaction (ToCHI)</a:t>
            </a:r>
            <a:r>
              <a:rPr lang="en-US" sz="2000"/>
              <a:t>,13(2):179-209, 2006.</a:t>
            </a:r>
            <a:endParaRPr lang="en-US" sz="2400"/>
          </a:p>
          <a:p>
            <a:pPr>
              <a:spcBef>
                <a:spcPct val="0"/>
              </a:spcBef>
            </a:pPr>
            <a:endParaRPr lang="en-US" sz="2400"/>
          </a:p>
          <a:p>
            <a:pPr>
              <a:spcBef>
                <a:spcPct val="0"/>
              </a:spcBef>
            </a:pPr>
            <a:r>
              <a:rPr lang="en-US" sz="2000"/>
              <a:t>Barbara Tversky, Julie Bauer Morrison, and Mireille Betrancourt. Animation: can it facilitate? </a:t>
            </a:r>
            <a:r>
              <a:rPr lang="en-US" sz="2000" i="1"/>
              <a:t>International Journal of Human-Computer Studies,</a:t>
            </a:r>
            <a:r>
              <a:rPr lang="en-US" sz="2000"/>
              <a:t> 57(4):247-262, 2002.</a:t>
            </a:r>
            <a:endParaRPr lang="en-US" sz="2400"/>
          </a:p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</p:spTree>
  </p:cSld>
  <p:clrMapOvr>
    <a:masterClrMapping/>
  </p:clrMapOvr>
  <p:transition advTm="13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3E4731-D893-4B31-9EB3-9EB90112981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not glyphs?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4582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embed multiple conditions as a chart inside node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clearly visible when zoomed in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but cannot see from global view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only one value shown in overview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43200"/>
            <a:ext cx="45720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4"/>
          <a:srcRect l="4276" r="1663" b="2744"/>
          <a:stretch>
            <a:fillRect/>
          </a:stretch>
        </p:blipFill>
        <p:spPr bwMode="auto">
          <a:xfrm>
            <a:off x="685800" y="2743200"/>
            <a:ext cx="358140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228600" y="64008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/>
              <a:t>[M. A. Westenberg, S. A. F. T. van Hijum, O. P. Kuipers, J. B. T. M. Roerdink. Visualizing Genome Expression and Regulatory Network Dynamics in Genomic and Metabolic Context. Computer Graphics Forum, 27(3):887-894, 2008.]</a:t>
            </a:r>
          </a:p>
        </p:txBody>
      </p:sp>
    </p:spTree>
  </p:cSld>
  <p:clrMapOvr>
    <a:masterClrMapping/>
  </p:clrMapOvr>
  <p:transition advTm="13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8A8AF2-6CEA-4E2A-96D4-AC7DE6A91677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6018" name="Slide Number Placeholder 5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rgbClr val="BFBFBF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066800"/>
            <a:ext cx="8458200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data driven hypothesis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clusters indicate similar function?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same pattern of gene expression      same role in cell?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clusters are often untrustworthy artifacts!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noisy data: different clustering alg.      different results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measured data alone potentially misleading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/>
              <a:t>show in context of graph model</a:t>
            </a:r>
            <a:endParaRPr lang="en-US" sz="2400"/>
          </a:p>
        </p:txBody>
      </p:sp>
      <p:sp>
        <p:nvSpPr>
          <p:cNvPr id="86020" name="Line 7"/>
          <p:cNvSpPr>
            <a:spLocks noChangeShapeType="1"/>
          </p:cNvSpPr>
          <p:nvPr/>
        </p:nvSpPr>
        <p:spPr bwMode="auto">
          <a:xfrm>
            <a:off x="59436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1" name="Line 11"/>
          <p:cNvSpPr>
            <a:spLocks noChangeShapeType="1"/>
          </p:cNvSpPr>
          <p:nvPr/>
        </p:nvSpPr>
        <p:spPr bwMode="auto">
          <a:xfrm>
            <a:off x="60960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Show measured data in graph context</a:t>
            </a:r>
          </a:p>
        </p:txBody>
      </p:sp>
      <p:pic>
        <p:nvPicPr>
          <p:cNvPr id="86023" name="Picture 10" descr="cdcbott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038600"/>
            <a:ext cx="36576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6DA194-BEEC-4C15-9349-3E180B93F44A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8066" name="Slide Number Placeholder 5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6224D0E6-D738-4473-8F15-4AA77294D851}" type="slidenum">
              <a:rPr lang="en-US">
                <a:solidFill>
                  <a:srgbClr val="BFBFBF"/>
                </a:solidFill>
              </a:rPr>
              <a:pPr algn="r" eaLnBrk="0" hangingPunct="0"/>
              <a:t>36</a:t>
            </a:fld>
            <a:endParaRPr lang="en-US">
              <a:solidFill>
                <a:srgbClr val="BFBFBF"/>
              </a:solidFill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Adoption by biologists</a:t>
            </a:r>
          </a:p>
        </p:txBody>
      </p:sp>
      <p:pic>
        <p:nvPicPr>
          <p:cNvPr id="88068" name="Picture 4" descr="jour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"/>
            <a:ext cx="3429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4267200" cy="1371600"/>
          </a:xfrm>
        </p:spPr>
        <p:txBody>
          <a:bodyPr/>
          <a:lstStyle/>
          <a:p>
            <a:pPr lvl="1"/>
            <a:r>
              <a:rPr lang="en-US" sz="1600"/>
              <a:t>Matthew D Dyer, T. M Murali, and Bruno W Sobral. The landscape of human proteins interacting with viruses and other pathogens. PLoS Pathogens, 4(2):e32, 2008.</a:t>
            </a:r>
            <a:endParaRPr lang="en-US" sz="1400"/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609975"/>
            <a:ext cx="42672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76200" y="4038600"/>
            <a:ext cx="457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/>
              <a:t>Liqun He et al. The glomerular transcriptome and a predicted protein-protein interaction network. Journal of the American Society of  Nephrology, 19(2):260-268, 2008.</a:t>
            </a:r>
            <a:endParaRPr lang="en-US" sz="1800"/>
          </a:p>
        </p:txBody>
      </p:sp>
    </p:spTree>
  </p:cSld>
  <p:clrMapOvr>
    <a:masterClrMapping/>
  </p:clrMapOvr>
  <p:transition advTm="15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38FAC6-02B1-4E57-B4ED-8D4200FEA547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914400"/>
          </a:xfrm>
        </p:spPr>
        <p:txBody>
          <a:bodyPr/>
          <a:lstStyle/>
          <a:p>
            <a:pPr eaLnBrk="1" hangingPunct="1"/>
            <a:r>
              <a:rPr lang="en-US"/>
              <a:t>InnateDB links to Cerebral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7848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InnateDB: facilitating systems-level analyses of the mammalian innate immune response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David J Lynn, Geoffrey L Winsor, Calvin Chan, Nicolas Richard, Matthew R Laird, Aaron Barsky, Jennifer L Gardy, Fiona M Roche, Timothy H W Chan, Naisha Shah, Raymond Lo, Misbah Naseer, Jaimmie Que, Melissa Yau, Michael Acab, Dan Tulpan, Matthew D Whiteside, Avinash Chikatamarla, Bernadette Mah, Tamara Munzner, Karsten Hokamp, Robert E W Hancock, Fiona S L Brinkman. Molecular Systems Biology 2008; 4:218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hlinkClick r:id="rId4"/>
              </a:rPr>
              <a:t>http://innatedb.ca</a:t>
            </a:r>
            <a:endParaRPr lang="en-US" sz="2000"/>
          </a:p>
        </p:txBody>
      </p:sp>
      <p:pic>
        <p:nvPicPr>
          <p:cNvPr id="90116" name="Picture 4" descr="Figur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276600"/>
            <a:ext cx="731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5029200" y="4191000"/>
            <a:ext cx="838200" cy="533400"/>
          </a:xfrm>
          <a:prstGeom prst="rect">
            <a:avLst/>
          </a:prstGeom>
          <a:noFill/>
          <a:ln w="57150">
            <a:solidFill>
              <a:srgbClr val="DC0C1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custDataLst>
      <p:tags r:id="rId1"/>
    </p:custDataLst>
  </p:cSld>
  <p:clrMapOvr>
    <a:masterClrMapping/>
  </p:clrMapOvr>
  <p:transition advTm="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77A85C-61B2-4A8D-9CED-DC8851D83491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cleansing example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343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incorrect edge across many compartments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in well studied dataset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not obvious with other layouts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92164" name="Picture 4" descr="cerebraltlr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300" y="1447800"/>
            <a:ext cx="45847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 descr="gemtlr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5838" y="3276600"/>
            <a:ext cx="2900362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6705600" y="1524000"/>
            <a:ext cx="533400" cy="3733800"/>
          </a:xfrm>
          <a:prstGeom prst="rect">
            <a:avLst/>
          </a:prstGeom>
          <a:noFill/>
          <a:ln w="38100">
            <a:solidFill>
              <a:srgbClr val="DC0C1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06215" name="Rectangle 7"/>
          <p:cNvSpPr>
            <a:spLocks noChangeArrowheads="1"/>
          </p:cNvSpPr>
          <p:nvPr/>
        </p:nvSpPr>
        <p:spPr bwMode="auto">
          <a:xfrm>
            <a:off x="1524000" y="3581400"/>
            <a:ext cx="609600" cy="533400"/>
          </a:xfrm>
          <a:prstGeom prst="rect">
            <a:avLst/>
          </a:prstGeom>
          <a:noFill/>
          <a:ln w="38100">
            <a:solidFill>
              <a:srgbClr val="DC0C1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custDataLst>
      <p:tags r:id="rId1"/>
    </p:custDataLst>
  </p:cSld>
  <p:clrMapOvr>
    <a:masterClrMapping/>
  </p:clrMapOvr>
  <p:transition advTm="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4" grpId="0" animBg="1"/>
      <p:bldP spid="6062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4AD623-3596-40B5-96EC-02B1472AE85F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39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Cerebral summary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800"/>
              <a:t>supports interactive exploration of multiple experimental conditions in graph context</a:t>
            </a:r>
          </a:p>
          <a:p>
            <a:pPr eaLnBrk="1" hangingPunct="1"/>
            <a:r>
              <a:rPr lang="en-US" sz="2800"/>
              <a:t>provides familiar representation by using biological metadata to guide graph layout</a:t>
            </a:r>
          </a:p>
          <a:p>
            <a:pPr eaLnBrk="1" hangingPunct="1"/>
            <a:endParaRPr lang="en-US" sz="2800"/>
          </a:p>
        </p:txBody>
      </p:sp>
    </p:spTree>
  </p:cSld>
  <p:clrMapOvr>
    <a:masterClrMapping/>
  </p:clrMapOvr>
  <p:transition advTm="13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10E444-6DF9-4BAD-A826-CF1FB8CDA376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should we bother doing vis?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3058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need a human in the loop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augment, not replace, human cognition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for problems that cannot be (completely) automated</a:t>
            </a:r>
          </a:p>
          <a:p>
            <a:pPr>
              <a:lnSpc>
                <a:spcPct val="90000"/>
              </a:lnSpc>
            </a:pPr>
            <a:r>
              <a:rPr lang="en-US" sz="2800"/>
              <a:t>simple summary not adequate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statistics may not adequately characterize complexity of dataset distribution</a:t>
            </a:r>
          </a:p>
        </p:txBody>
      </p:sp>
      <p:pic>
        <p:nvPicPr>
          <p:cNvPr id="22532" name="Picture 4" descr="Anscom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733800"/>
            <a:ext cx="43434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37000" y="6583363"/>
            <a:ext cx="4749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/>
              <a:t>http://upload.wikimedia.org/wikipedia/commons/b/b6/Anscombe.svg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3400" y="39624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/>
              <a:t>Anscombe’s quartet:</a:t>
            </a:r>
            <a:br>
              <a:rPr lang="en-US" sz="2400"/>
            </a:br>
            <a:r>
              <a:rPr lang="en-US" sz="2400"/>
              <a:t>same</a:t>
            </a:r>
          </a:p>
          <a:p>
            <a:pPr marL="8064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mean</a:t>
            </a:r>
          </a:p>
          <a:p>
            <a:pPr marL="8064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variance</a:t>
            </a:r>
          </a:p>
          <a:p>
            <a:pPr marL="8064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correlation coefficient</a:t>
            </a:r>
          </a:p>
          <a:p>
            <a:pPr marL="8064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linear regression line</a:t>
            </a:r>
          </a:p>
        </p:txBody>
      </p:sp>
    </p:spTree>
  </p:cSld>
  <p:clrMapOvr>
    <a:masterClrMapping/>
  </p:clrMapOvr>
  <p:transition advTm="103161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C00D7E-8B11-4B38-A0B5-53D928A66714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763000" cy="4953000"/>
          </a:xfrm>
        </p:spPr>
        <p:txBody>
          <a:bodyPr/>
          <a:lstStyle/>
          <a:p>
            <a:r>
              <a:rPr lang="en-US" sz="2800"/>
              <a:t>visualization ideas and background</a:t>
            </a:r>
          </a:p>
          <a:p>
            <a:endParaRPr lang="en-US" sz="2800">
              <a:solidFill>
                <a:srgbClr val="DC0C1E"/>
              </a:solidFill>
            </a:endParaRPr>
          </a:p>
          <a:p>
            <a:r>
              <a:rPr lang="en-US" sz="2800"/>
              <a:t>combining interaction networks, microarray data</a:t>
            </a:r>
          </a:p>
          <a:p>
            <a:pPr lvl="1"/>
            <a:r>
              <a:rPr lang="en-US" sz="2400"/>
              <a:t>Cerebral system</a:t>
            </a:r>
          </a:p>
          <a:p>
            <a:pPr lvl="1"/>
            <a:endParaRPr lang="en-US" sz="2400"/>
          </a:p>
          <a:p>
            <a:r>
              <a:rPr lang="en-US" sz="2800">
                <a:solidFill>
                  <a:srgbClr val="DC0C1E"/>
                </a:solidFill>
              </a:rPr>
              <a:t>comparing phylogenetic trees </a:t>
            </a:r>
          </a:p>
          <a:p>
            <a:pPr lvl="1"/>
            <a:r>
              <a:rPr lang="en-US" sz="2400">
                <a:solidFill>
                  <a:srgbClr val="DC0C1E"/>
                </a:solidFill>
              </a:rPr>
              <a:t>TreeJuxtaposer system</a:t>
            </a:r>
            <a:endParaRPr lang="en-US" sz="2400"/>
          </a:p>
          <a:p>
            <a:pPr lvl="1"/>
            <a:endParaRPr lang="en-US" sz="2400"/>
          </a:p>
          <a:p>
            <a:endParaRPr lang="en-US" sz="2800"/>
          </a:p>
        </p:txBody>
      </p:sp>
    </p:spTree>
  </p:cSld>
  <p:clrMapOvr>
    <a:masterClrMapping/>
  </p:clrMapOvr>
  <p:transition advTm="15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F39AB4-CA48-4901-ACAC-D6D269E1CE6A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TreeJuxtaposer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915400" cy="5638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/>
              <a:t>collaboration with biologists at UT-Austin Hillis Lab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80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800"/>
              <a:t>TreeJuxtaposer: </a:t>
            </a:r>
            <a:r>
              <a:rPr lang="en-US" sz="1800">
                <a:latin typeface="Times-Roman" charset="0"/>
              </a:rPr>
              <a:t>Scalable Tree Comparison using Focus+Context with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Times-Roman" charset="0"/>
              </a:rPr>
              <a:t>Guaranteed Visibility.</a:t>
            </a:r>
            <a:r>
              <a:rPr lang="en-US" sz="1800"/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800"/>
              <a:t>Tamara Munzner, François Guimbretière, Serdar Tasiran, Li Zhang, Yunhong Zhou.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800"/>
              <a:t>ACM Trans. Graphics 22(3): 453-462, 2003 (Proc. SIGGRAPH 2003).</a:t>
            </a:r>
            <a:endParaRPr lang="en-US" sz="14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3"/>
              </a:rPr>
              <a:t>http://www.cs.ubc.ca/labs/imager/tr/2003/tj</a:t>
            </a:r>
            <a:endParaRPr lang="en-US" sz="24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/>
              <a:t>open-source software download</a:t>
            </a:r>
            <a:endParaRPr lang="en-US" sz="16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>
                <a:hlinkClick r:id="rId3"/>
              </a:rPr>
              <a:t>http://olduvai.sourceforge.net/tj</a:t>
            </a:r>
            <a:endParaRPr lang="en-US" sz="200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/>
          </a:p>
        </p:txBody>
      </p:sp>
    </p:spTree>
  </p:cSld>
  <p:clrMapOvr>
    <a:masterClrMapping/>
  </p:clrMapOvr>
  <p:transition advTm="128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69C644-9046-4C5F-B502-B58BEC2B7AFD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Phylogenetic (evolutionary) tree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 l="11980" t="50127" r="5991" b="10481"/>
          <a:stretch>
            <a:fillRect/>
          </a:stretch>
        </p:blipFill>
        <p:spPr>
          <a:xfrm>
            <a:off x="441325" y="996950"/>
            <a:ext cx="8239125" cy="5251450"/>
          </a:xfrm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352800" y="6324600"/>
            <a:ext cx="4691063" cy="3365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/>
              <a:t>M Meegaskumbura et al., Science 298:379 (2002)</a:t>
            </a:r>
          </a:p>
        </p:txBody>
      </p:sp>
    </p:spTree>
  </p:cSld>
  <p:clrMapOvr>
    <a:masterClrMapping/>
  </p:clrMapOvr>
  <p:transition advTm="135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A6A918-3B22-4C4B-9E46-B4F2BB31E4BF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dataset size today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352800" y="6324600"/>
            <a:ext cx="4691063" cy="3365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/>
              <a:t>M Meegaskumbura et al., Science 298:379 (2002)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/>
          <a:srcRect l="10184" t="7747" r="10184" b="7747"/>
          <a:stretch>
            <a:fillRect/>
          </a:stretch>
        </p:blipFill>
        <p:spPr bwMode="auto">
          <a:xfrm>
            <a:off x="2757488" y="1089025"/>
            <a:ext cx="3617912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472439-DF81-4F96-B633-B514A8B4D8D9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70023" name="AutoShape 3" descr="Science -- Table of Contents {Jun 13 2003; 300 (5626)}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470020" name="Object 4"/>
          <p:cNvGraphicFramePr>
            <a:graphicFrameLocks noChangeAspect="1"/>
          </p:cNvGraphicFramePr>
          <p:nvPr/>
        </p:nvGraphicFramePr>
        <p:xfrm>
          <a:off x="6632575" y="1066800"/>
          <a:ext cx="2282825" cy="3073400"/>
        </p:xfrm>
        <a:graphic>
          <a:graphicData uri="http://schemas.openxmlformats.org/presentationml/2006/ole">
            <p:oleObj spid="_x0000_s470020" name="Image" r:id="rId4" imgW="3809524" imgH="5130159" progId="">
              <p:embed/>
            </p:oleObj>
          </a:graphicData>
        </a:graphic>
      </p:graphicFrame>
      <p:pic>
        <p:nvPicPr>
          <p:cNvPr id="470024" name="Picture 5" descr="BigTre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" y="1066800"/>
            <a:ext cx="55499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5" name="Text Box 6"/>
          <p:cNvSpPr txBox="1">
            <a:spLocks noChangeArrowheads="1"/>
          </p:cNvSpPr>
          <p:nvPr/>
        </p:nvSpPr>
        <p:spPr bwMode="auto">
          <a:xfrm>
            <a:off x="4673600" y="6553200"/>
            <a:ext cx="3573463" cy="3365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/>
              <a:t>David Hillis, Science 300:1687 (2003)</a:t>
            </a:r>
          </a:p>
        </p:txBody>
      </p:sp>
      <p:sp>
        <p:nvSpPr>
          <p:cNvPr id="470026" name="Text Box 7"/>
          <p:cNvSpPr txBox="1">
            <a:spLocks noChangeArrowheads="1"/>
          </p:cNvSpPr>
          <p:nvPr/>
        </p:nvSpPr>
        <p:spPr bwMode="auto">
          <a:xfrm>
            <a:off x="5334000" y="1512888"/>
            <a:ext cx="946150" cy="39687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Plants</a:t>
            </a:r>
          </a:p>
        </p:txBody>
      </p:sp>
      <p:sp>
        <p:nvSpPr>
          <p:cNvPr id="470027" name="Text Box 8"/>
          <p:cNvSpPr txBox="1">
            <a:spLocks noChangeArrowheads="1"/>
          </p:cNvSpPr>
          <p:nvPr/>
        </p:nvSpPr>
        <p:spPr bwMode="auto">
          <a:xfrm>
            <a:off x="5638800" y="5486400"/>
            <a:ext cx="1130300" cy="39687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Protists</a:t>
            </a:r>
          </a:p>
        </p:txBody>
      </p:sp>
      <p:sp>
        <p:nvSpPr>
          <p:cNvPr id="470028" name="Text Box 9"/>
          <p:cNvSpPr txBox="1">
            <a:spLocks noChangeArrowheads="1"/>
          </p:cNvSpPr>
          <p:nvPr/>
        </p:nvSpPr>
        <p:spPr bwMode="auto">
          <a:xfrm>
            <a:off x="1008063" y="6019800"/>
            <a:ext cx="874712" cy="39687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Fungi</a:t>
            </a:r>
          </a:p>
        </p:txBody>
      </p:sp>
      <p:sp>
        <p:nvSpPr>
          <p:cNvPr id="470029" name="Text Box 10"/>
          <p:cNvSpPr txBox="1">
            <a:spLocks noChangeArrowheads="1"/>
          </p:cNvSpPr>
          <p:nvPr/>
        </p:nvSpPr>
        <p:spPr bwMode="auto">
          <a:xfrm>
            <a:off x="762000" y="1295400"/>
            <a:ext cx="1171575" cy="39687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Animals</a:t>
            </a:r>
          </a:p>
        </p:txBody>
      </p:sp>
      <p:sp>
        <p:nvSpPr>
          <p:cNvPr id="470030" name="Text Box 11"/>
          <p:cNvSpPr txBox="1">
            <a:spLocks noChangeArrowheads="1"/>
          </p:cNvSpPr>
          <p:nvPr/>
        </p:nvSpPr>
        <p:spPr bwMode="auto">
          <a:xfrm>
            <a:off x="90488" y="1676400"/>
            <a:ext cx="1128712" cy="714375"/>
          </a:xfrm>
          <a:prstGeom prst="rect">
            <a:avLst/>
          </a:prstGeom>
          <a:solidFill>
            <a:schemeClr val="bg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You are</a:t>
            </a:r>
          </a:p>
          <a:p>
            <a:r>
              <a:rPr lang="en-US" sz="2000" b="1"/>
              <a:t>here</a:t>
            </a:r>
          </a:p>
        </p:txBody>
      </p:sp>
      <p:sp>
        <p:nvSpPr>
          <p:cNvPr id="470031" name="Line 12"/>
          <p:cNvSpPr>
            <a:spLocks noChangeShapeType="1"/>
          </p:cNvSpPr>
          <p:nvPr/>
        </p:nvSpPr>
        <p:spPr bwMode="auto">
          <a:xfrm>
            <a:off x="1219200" y="1981200"/>
            <a:ext cx="228600" cy="762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003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goal: Full Tree of Life, ~10M nodes</a:t>
            </a:r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B1CF3E-1058-4D05-879F-D57ACA08FC6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Operation: Comparing multiple trees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1915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presentation: single tree shown as final result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exploration: determine true tree from many possibilities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different biological conjectures or data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different phylogenetic reconstruction algorithms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multiple alternatives from same reconstruction algorithm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most previous work on browsing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necessary but not sufficient for comparison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 lvl="1"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ransition advTm="133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12EA59-7B9B-4040-A45B-53B056FC005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474114" name="Picture 5" descr="fingercloseup"/>
          <p:cNvPicPr>
            <a:picLocks noChangeAspect="1" noChangeArrowheads="1"/>
          </p:cNvPicPr>
          <p:nvPr/>
        </p:nvPicPr>
        <p:blipFill>
          <a:blip r:embed="rId3"/>
          <a:srcRect l="19809" t="14026" r="16698" b="34131"/>
          <a:stretch>
            <a:fillRect/>
          </a:stretch>
        </p:blipFill>
        <p:spPr bwMode="auto">
          <a:xfrm>
            <a:off x="671513" y="3733800"/>
            <a:ext cx="4510087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5" name="Picture 6" descr="wi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524000"/>
            <a:ext cx="30559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16" name="Rectangle 7"/>
          <p:cNvSpPr>
            <a:spLocks noChangeArrowheads="1"/>
          </p:cNvSpPr>
          <p:nvPr/>
        </p:nvSpPr>
        <p:spPr bwMode="auto">
          <a:xfrm>
            <a:off x="620713" y="6172200"/>
            <a:ext cx="3570287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need to focus on details</a:t>
            </a:r>
          </a:p>
        </p:txBody>
      </p:sp>
      <p:sp>
        <p:nvSpPr>
          <p:cNvPr id="474117" name="Rectangle 8"/>
          <p:cNvSpPr>
            <a:spLocks noChangeArrowheads="1"/>
          </p:cNvSpPr>
          <p:nvPr/>
        </p:nvSpPr>
        <p:spPr bwMode="auto">
          <a:xfrm>
            <a:off x="5410200" y="6172200"/>
            <a:ext cx="304800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yet maintain context</a:t>
            </a:r>
          </a:p>
        </p:txBody>
      </p:sp>
      <p:sp>
        <p:nvSpPr>
          <p:cNvPr id="474118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 of paper: Scale and speed</a:t>
            </a:r>
          </a:p>
        </p:txBody>
      </p:sp>
      <p:sp>
        <p:nvSpPr>
          <p:cNvPr id="474119" name="Rectangle 32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4572000" cy="2438400"/>
          </a:xfrm>
        </p:spPr>
        <p:txBody>
          <a:bodyPr/>
          <a:lstStyle/>
          <a:p>
            <a:r>
              <a:rPr lang="en-US"/>
              <a:t>literal: actual paper</a:t>
            </a:r>
          </a:p>
          <a:p>
            <a:r>
              <a:rPr lang="en-US"/>
              <a:t>figurative: interfaces with same semantics as paper</a:t>
            </a:r>
          </a:p>
        </p:txBody>
      </p:sp>
    </p:spTree>
  </p:cSld>
  <p:clrMapOvr>
    <a:masterClrMapping/>
  </p:clrMapOvr>
  <p:transition advTm="13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AFB089-EDD4-4BA6-A3B1-AC31D9C54342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/>
          <a:lstStyle/>
          <a:p>
            <a:r>
              <a:rPr lang="en-US"/>
              <a:t>TreeJuxtaposer video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458200" cy="4953000"/>
          </a:xfrm>
        </p:spPr>
        <p:txBody>
          <a:bodyPr/>
          <a:lstStyle/>
          <a:p>
            <a:r>
              <a:rPr lang="en-US" sz="2800"/>
              <a:t>stretch and squish navigation </a:t>
            </a:r>
          </a:p>
          <a:p>
            <a:r>
              <a:rPr lang="en-US" sz="2800"/>
              <a:t>linked side by side comparison</a:t>
            </a:r>
          </a:p>
        </p:txBody>
      </p:sp>
      <p:pic>
        <p:nvPicPr>
          <p:cNvPr id="47616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l="-1125" t="10773"/>
          <a:stretch>
            <a:fillRect/>
          </a:stretch>
        </p:blipFill>
        <p:spPr>
          <a:xfrm>
            <a:off x="4724400" y="2743200"/>
            <a:ext cx="4156075" cy="3568700"/>
          </a:xfrm>
        </p:spPr>
      </p:pic>
      <p:pic>
        <p:nvPicPr>
          <p:cNvPr id="476165" name="Picture 5"/>
          <p:cNvPicPr>
            <a:picLocks noChangeAspect="1" noChangeArrowheads="1"/>
          </p:cNvPicPr>
          <p:nvPr/>
        </p:nvPicPr>
        <p:blipFill>
          <a:blip r:embed="rId4"/>
          <a:srcRect l="1819" t="9831"/>
          <a:stretch>
            <a:fillRect/>
          </a:stretch>
        </p:blipFill>
        <p:spPr bwMode="auto">
          <a:xfrm>
            <a:off x="304800" y="2751138"/>
            <a:ext cx="3962400" cy="35718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advTm="12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9B7576-A229-46A1-8364-B196496F6BCF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Encoding and interaction design decisions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162800" cy="4953000"/>
          </a:xfrm>
        </p:spPr>
        <p:txBody>
          <a:bodyPr/>
          <a:lstStyle/>
          <a:p>
            <a:endParaRPr lang="en-US"/>
          </a:p>
          <a:p>
            <a:pPr lvl="1"/>
            <a:endParaRPr lang="en-US"/>
          </a:p>
          <a:p>
            <a:r>
              <a:rPr lang="en-US"/>
              <a:t>guaranteed visibility of small marks</a:t>
            </a:r>
          </a:p>
          <a:p>
            <a:pPr lvl="1"/>
            <a:r>
              <a:rPr lang="en-US"/>
              <a:t>scaling up to millions of nodes</a:t>
            </a:r>
          </a:p>
          <a:p>
            <a:pPr lvl="1"/>
            <a:endParaRPr lang="en-US"/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</p:spTree>
  </p:cSld>
  <p:clrMapOvr>
    <a:masterClrMapping/>
  </p:clrMapOvr>
  <p:transition advTm="12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19421F-3E66-41B7-8DA9-63946138015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49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8435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6988" cy="1222375"/>
          </a:xfrm>
        </p:spPr>
        <p:txBody>
          <a:bodyPr lIns="90000" tIns="46800" rIns="90000" bIns="46800"/>
          <a:lstStyle/>
          <a:p>
            <a: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Guaranteed visibility</a:t>
            </a:r>
          </a:p>
        </p:txBody>
      </p:sp>
      <p:sp>
        <p:nvSpPr>
          <p:cNvPr id="48435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31188" cy="4984750"/>
          </a:xfrm>
        </p:spPr>
        <p:txBody>
          <a:bodyPr lIns="90000" tIns="46800" rIns="90000" bIns="46800"/>
          <a:lstStyle/>
          <a:p>
            <a:pPr marL="341313" indent="-341313" defTabSz="45720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marks are always visible</a:t>
            </a:r>
          </a:p>
          <a:p>
            <a:pPr marL="741363" lvl="1" indent="-284163" defTabSz="45720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/>
              <a:t>structural differences, search results, user selections</a:t>
            </a:r>
          </a:p>
          <a:p>
            <a:pPr marL="341313" indent="-341313" defTabSz="45720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easy with small datasets</a:t>
            </a:r>
          </a:p>
          <a:p>
            <a:pPr marL="741363" lvl="1" indent="-284163" defTabSz="45720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/>
              <a:t>regions of interest shown with color highlights</a:t>
            </a:r>
          </a:p>
        </p:txBody>
      </p:sp>
      <p:pic>
        <p:nvPicPr>
          <p:cNvPr id="484358" name="Picture 7"/>
          <p:cNvPicPr>
            <a:picLocks noChangeAspect="1" noChangeArrowheads="1"/>
          </p:cNvPicPr>
          <p:nvPr/>
        </p:nvPicPr>
        <p:blipFill>
          <a:blip r:embed="rId3"/>
          <a:srcRect t="3369"/>
          <a:stretch>
            <a:fillRect/>
          </a:stretch>
        </p:blipFill>
        <p:spPr bwMode="auto">
          <a:xfrm>
            <a:off x="1693863" y="3200400"/>
            <a:ext cx="57546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462361-A5ED-45B7-AD32-26B02186E32D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visualization allow?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discovering new things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hypothesis discovery, “eureka moment”</a:t>
            </a:r>
          </a:p>
          <a:p>
            <a:pPr>
              <a:lnSpc>
                <a:spcPct val="90000"/>
              </a:lnSpc>
            </a:pPr>
            <a:r>
              <a:rPr lang="en-US" sz="2800"/>
              <a:t>confirming conjectured things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hypothesis confirmation</a:t>
            </a:r>
          </a:p>
          <a:p>
            <a:pPr>
              <a:lnSpc>
                <a:spcPct val="90000"/>
              </a:lnSpc>
            </a:pPr>
            <a:r>
              <a:rPr lang="en-US" sz="2800"/>
              <a:t>contradicting conjectured things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especially (inevitably?) data cleansing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800"/>
              <a:t>novel capabilities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tool supports fundamentally new operations</a:t>
            </a:r>
          </a:p>
          <a:p>
            <a:pPr>
              <a:lnSpc>
                <a:spcPct val="90000"/>
              </a:lnSpc>
            </a:pPr>
            <a:r>
              <a:rPr lang="en-US" sz="2800" b="1"/>
              <a:t>speedup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400"/>
              <a:t>tool accelerates workflow (most common!)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ransition advTm="33628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182E99-8DCC-45E6-A545-EE41BF274CF4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50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86402" name="Rectangle 1035"/>
          <p:cNvSpPr>
            <a:spLocks noChangeArrowheads="1"/>
          </p:cNvSpPr>
          <p:nvPr/>
        </p:nvSpPr>
        <p:spPr bwMode="auto">
          <a:xfrm>
            <a:off x="7543800" y="1708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6403" name="Rectangle 1036"/>
          <p:cNvSpPr>
            <a:spLocks noChangeArrowheads="1"/>
          </p:cNvSpPr>
          <p:nvPr/>
        </p:nvSpPr>
        <p:spPr bwMode="auto">
          <a:xfrm>
            <a:off x="7635875" y="1898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6404" name="Rectangle 1037"/>
          <p:cNvSpPr>
            <a:spLocks noChangeArrowheads="1"/>
          </p:cNvSpPr>
          <p:nvPr/>
        </p:nvSpPr>
        <p:spPr bwMode="auto">
          <a:xfrm>
            <a:off x="8397875" y="1441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6405" name="Rectangle 1038"/>
          <p:cNvSpPr>
            <a:spLocks noChangeArrowheads="1"/>
          </p:cNvSpPr>
          <p:nvPr/>
        </p:nvSpPr>
        <p:spPr bwMode="auto">
          <a:xfrm>
            <a:off x="7940675" y="1746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6406" name="Rectangle 10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Guaranteed visibility challenges</a:t>
            </a:r>
          </a:p>
        </p:txBody>
      </p:sp>
      <p:sp>
        <p:nvSpPr>
          <p:cNvPr id="486407" name="Rectangle 104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hard with larger datasets</a:t>
            </a:r>
          </a:p>
          <a:p>
            <a:r>
              <a:rPr lang="en-US"/>
              <a:t>reasons a mark could be invisible</a:t>
            </a:r>
          </a:p>
        </p:txBody>
      </p:sp>
    </p:spTree>
  </p:cSld>
  <p:clrMapOvr>
    <a:masterClrMapping/>
  </p:clrMapOvr>
  <p:transition advTm="132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974CE2-5A33-4E9E-9DF4-9881C13AAEFB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51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88450" name="Rectangle 2"/>
          <p:cNvSpPr>
            <a:spLocks noChangeArrowheads="1"/>
          </p:cNvSpPr>
          <p:nvPr/>
        </p:nvSpPr>
        <p:spPr bwMode="auto">
          <a:xfrm>
            <a:off x="7543800" y="2927350"/>
            <a:ext cx="196850" cy="317500"/>
          </a:xfrm>
          <a:prstGeom prst="rect">
            <a:avLst/>
          </a:prstGeom>
          <a:solidFill>
            <a:srgbClr val="C0C0C0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7924800" y="29273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2" name="Rectangle 4"/>
          <p:cNvSpPr>
            <a:spLocks noChangeArrowheads="1"/>
          </p:cNvSpPr>
          <p:nvPr/>
        </p:nvSpPr>
        <p:spPr bwMode="auto">
          <a:xfrm>
            <a:off x="7635875" y="31178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8397875" y="2660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7940675" y="2965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5" name="Rectangle 11"/>
          <p:cNvSpPr>
            <a:spLocks noChangeArrowheads="1"/>
          </p:cNvSpPr>
          <p:nvPr/>
        </p:nvSpPr>
        <p:spPr bwMode="auto">
          <a:xfrm>
            <a:off x="7543800" y="1708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6" name="Rectangle 12"/>
          <p:cNvSpPr>
            <a:spLocks noChangeArrowheads="1"/>
          </p:cNvSpPr>
          <p:nvPr/>
        </p:nvSpPr>
        <p:spPr bwMode="auto">
          <a:xfrm>
            <a:off x="7635875" y="1898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7" name="Rectangle 13"/>
          <p:cNvSpPr>
            <a:spLocks noChangeArrowheads="1"/>
          </p:cNvSpPr>
          <p:nvPr/>
        </p:nvSpPr>
        <p:spPr bwMode="auto">
          <a:xfrm>
            <a:off x="8397875" y="1441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8" name="Rectangle 14"/>
          <p:cNvSpPr>
            <a:spLocks noChangeArrowheads="1"/>
          </p:cNvSpPr>
          <p:nvPr/>
        </p:nvSpPr>
        <p:spPr bwMode="auto">
          <a:xfrm>
            <a:off x="7940675" y="1746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8845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Guaranteed visibility challenges</a:t>
            </a:r>
          </a:p>
        </p:txBody>
      </p:sp>
      <p:sp>
        <p:nvSpPr>
          <p:cNvPr id="488460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hard with larger datasets</a:t>
            </a:r>
          </a:p>
          <a:p>
            <a:r>
              <a:rPr lang="en-US"/>
              <a:t>reasons a mark could be invisible</a:t>
            </a:r>
          </a:p>
          <a:p>
            <a:pPr lvl="1"/>
            <a:r>
              <a:rPr lang="en-US"/>
              <a:t>mark outside the window</a:t>
            </a:r>
          </a:p>
          <a:p>
            <a:pPr lvl="2"/>
            <a:r>
              <a:rPr lang="en-US"/>
              <a:t>solution: constrained navigation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</p:spTree>
  </p:cSld>
  <p:clrMapOvr>
    <a:masterClrMapping/>
  </p:clrMapOvr>
  <p:transition advTm="128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52BF03-C07F-4434-A75E-C4D83EFBB0B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52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0"/>
            <a:ext cx="8023225" cy="1219200"/>
          </a:xfrm>
        </p:spPr>
        <p:txBody>
          <a:bodyPr/>
          <a:lstStyle/>
          <a:p>
            <a:r>
              <a:rPr lang="en-US"/>
              <a:t>Constrained navigation for visibility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5334000" cy="5715000"/>
          </a:xfrm>
        </p:spPr>
        <p:txBody>
          <a:bodyPr/>
          <a:lstStyle/>
          <a:p>
            <a:r>
              <a:rPr lang="en-US" sz="2800"/>
              <a:t>stretch and squish navigation</a:t>
            </a:r>
          </a:p>
          <a:p>
            <a:pPr lvl="1"/>
            <a:r>
              <a:rPr lang="en-US" sz="2400"/>
              <a:t>stretch out part of surface, the rest squishes</a:t>
            </a:r>
          </a:p>
          <a:p>
            <a:pPr lvl="1"/>
            <a:r>
              <a:rPr lang="en-US" sz="2400"/>
              <a:t>borders nailed down</a:t>
            </a:r>
          </a:p>
          <a:p>
            <a:pPr lvl="1"/>
            <a:r>
              <a:rPr lang="en-US" sz="2400"/>
              <a:t>integrated focus and context</a:t>
            </a:r>
          </a:p>
          <a:p>
            <a:r>
              <a:rPr lang="en-US" sz="2800"/>
              <a:t>items never fall outside camera</a:t>
            </a:r>
          </a:p>
          <a:p>
            <a:pPr lvl="1"/>
            <a:r>
              <a:rPr lang="en-US" sz="2400"/>
              <a:t>but squished regions can have many items per pixel</a:t>
            </a:r>
          </a:p>
        </p:txBody>
      </p:sp>
      <p:pic>
        <p:nvPicPr>
          <p:cNvPr id="490500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 l="1819" t="7870"/>
          <a:stretch>
            <a:fillRect/>
          </a:stretch>
        </p:blipFill>
        <p:spPr>
          <a:xfrm>
            <a:off x="5848350" y="1189038"/>
            <a:ext cx="2922588" cy="2692400"/>
          </a:xfrm>
        </p:spPr>
      </p:pic>
      <p:pic>
        <p:nvPicPr>
          <p:cNvPr id="490501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 t="10251"/>
          <a:stretch>
            <a:fillRect/>
          </a:stretch>
        </p:blipFill>
        <p:spPr>
          <a:xfrm>
            <a:off x="5822950" y="3960813"/>
            <a:ext cx="2967038" cy="2630487"/>
          </a:xfrm>
        </p:spPr>
      </p:pic>
    </p:spTree>
  </p:cSld>
  <p:clrMapOvr>
    <a:masterClrMapping/>
  </p:clrMapOvr>
  <p:transition advTm="137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1ED675-EA03-410D-B3E4-3EC639EB8C47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53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7543800" y="2927350"/>
            <a:ext cx="196850" cy="317500"/>
          </a:xfrm>
          <a:prstGeom prst="rect">
            <a:avLst/>
          </a:prstGeom>
          <a:solidFill>
            <a:srgbClr val="C0C0C0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47" name="Rectangle 3"/>
          <p:cNvSpPr>
            <a:spLocks noChangeArrowheads="1"/>
          </p:cNvSpPr>
          <p:nvPr/>
        </p:nvSpPr>
        <p:spPr bwMode="auto">
          <a:xfrm>
            <a:off x="7924800" y="29273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7635875" y="31178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8397875" y="2660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7940675" y="2965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7543800" y="4375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7635875" y="4565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8397875" y="4108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7620000" y="4527550"/>
            <a:ext cx="304800" cy="317500"/>
          </a:xfrm>
          <a:prstGeom prst="rect">
            <a:avLst/>
          </a:prstGeom>
          <a:solidFill>
            <a:schemeClr val="accent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5" name="Rectangle 11"/>
          <p:cNvSpPr>
            <a:spLocks noChangeArrowheads="1"/>
          </p:cNvSpPr>
          <p:nvPr/>
        </p:nvSpPr>
        <p:spPr bwMode="auto">
          <a:xfrm>
            <a:off x="7543800" y="1708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7635875" y="1898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7" name="Rectangle 13"/>
          <p:cNvSpPr>
            <a:spLocks noChangeArrowheads="1"/>
          </p:cNvSpPr>
          <p:nvPr/>
        </p:nvSpPr>
        <p:spPr bwMode="auto">
          <a:xfrm>
            <a:off x="8397875" y="1441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8" name="Rectangle 14"/>
          <p:cNvSpPr>
            <a:spLocks noChangeArrowheads="1"/>
          </p:cNvSpPr>
          <p:nvPr/>
        </p:nvSpPr>
        <p:spPr bwMode="auto">
          <a:xfrm>
            <a:off x="7940675" y="1746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59" name="Rectangle 15"/>
          <p:cNvSpPr>
            <a:spLocks noChangeArrowheads="1"/>
          </p:cNvSpPr>
          <p:nvPr/>
        </p:nvSpPr>
        <p:spPr bwMode="auto">
          <a:xfrm>
            <a:off x="7940675" y="4413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2560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Guaranteed visibility challenges</a:t>
            </a:r>
          </a:p>
        </p:txBody>
      </p:sp>
      <p:sp>
        <p:nvSpPr>
          <p:cNvPr id="492561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hard with larger datasets</a:t>
            </a:r>
          </a:p>
          <a:p>
            <a:r>
              <a:rPr lang="en-US"/>
              <a:t>reasons a mark could be invisible</a:t>
            </a:r>
          </a:p>
          <a:p>
            <a:pPr lvl="1"/>
            <a:r>
              <a:rPr lang="en-US"/>
              <a:t>mark outside the window</a:t>
            </a:r>
          </a:p>
          <a:p>
            <a:pPr lvl="2"/>
            <a:r>
              <a:rPr lang="en-US"/>
              <a:t>solution: constrained navigation</a:t>
            </a:r>
          </a:p>
          <a:p>
            <a:pPr lvl="2"/>
            <a:endParaRPr lang="en-US"/>
          </a:p>
          <a:p>
            <a:pPr lvl="1"/>
            <a:r>
              <a:rPr lang="en-US"/>
              <a:t>mark underneath other marks</a:t>
            </a:r>
          </a:p>
          <a:p>
            <a:pPr lvl="2"/>
            <a:r>
              <a:rPr lang="en-US"/>
              <a:t>solution: use 2D not 3D layout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</p:spTree>
  </p:cSld>
  <p:clrMapOvr>
    <a:masterClrMapping/>
  </p:clrMapOvr>
  <p:transition advTm="124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2197F9-4590-4E70-A319-6EDFCD17DCC4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54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4594" name="Rectangle 2"/>
          <p:cNvSpPr>
            <a:spLocks noChangeArrowheads="1"/>
          </p:cNvSpPr>
          <p:nvPr/>
        </p:nvSpPr>
        <p:spPr bwMode="auto">
          <a:xfrm>
            <a:off x="7543800" y="2927350"/>
            <a:ext cx="196850" cy="317500"/>
          </a:xfrm>
          <a:prstGeom prst="rect">
            <a:avLst/>
          </a:prstGeom>
          <a:solidFill>
            <a:srgbClr val="C0C0C0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7924800" y="29273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596" name="Rectangle 4"/>
          <p:cNvSpPr>
            <a:spLocks noChangeArrowheads="1"/>
          </p:cNvSpPr>
          <p:nvPr/>
        </p:nvSpPr>
        <p:spPr bwMode="auto">
          <a:xfrm>
            <a:off x="7635875" y="31178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8397875" y="2660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7940675" y="2965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599" name="Rectangle 7"/>
          <p:cNvSpPr>
            <a:spLocks noChangeArrowheads="1"/>
          </p:cNvSpPr>
          <p:nvPr/>
        </p:nvSpPr>
        <p:spPr bwMode="auto">
          <a:xfrm>
            <a:off x="7543800" y="4375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0" name="Rectangle 8"/>
          <p:cNvSpPr>
            <a:spLocks noChangeArrowheads="1"/>
          </p:cNvSpPr>
          <p:nvPr/>
        </p:nvSpPr>
        <p:spPr bwMode="auto">
          <a:xfrm>
            <a:off x="7635875" y="4565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1" name="Rectangle 9"/>
          <p:cNvSpPr>
            <a:spLocks noChangeArrowheads="1"/>
          </p:cNvSpPr>
          <p:nvPr/>
        </p:nvSpPr>
        <p:spPr bwMode="auto">
          <a:xfrm>
            <a:off x="8397875" y="4108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7620000" y="4527550"/>
            <a:ext cx="304800" cy="317500"/>
          </a:xfrm>
          <a:prstGeom prst="rect">
            <a:avLst/>
          </a:prstGeom>
          <a:solidFill>
            <a:schemeClr val="accent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7543800" y="1708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7635875" y="18986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5" name="Rectangle 13"/>
          <p:cNvSpPr>
            <a:spLocks noChangeArrowheads="1"/>
          </p:cNvSpPr>
          <p:nvPr/>
        </p:nvSpPr>
        <p:spPr bwMode="auto">
          <a:xfrm>
            <a:off x="8397875" y="14414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6" name="Rectangle 14"/>
          <p:cNvSpPr>
            <a:spLocks noChangeArrowheads="1"/>
          </p:cNvSpPr>
          <p:nvPr/>
        </p:nvSpPr>
        <p:spPr bwMode="auto">
          <a:xfrm>
            <a:off x="7940675" y="1746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7" name="Rectangle 15"/>
          <p:cNvSpPr>
            <a:spLocks noChangeArrowheads="1"/>
          </p:cNvSpPr>
          <p:nvPr/>
        </p:nvSpPr>
        <p:spPr bwMode="auto">
          <a:xfrm>
            <a:off x="7940675" y="4413250"/>
            <a:ext cx="19685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8" name="Rectangle 16"/>
          <p:cNvSpPr>
            <a:spLocks noChangeArrowheads="1"/>
          </p:cNvSpPr>
          <p:nvPr/>
        </p:nvSpPr>
        <p:spPr bwMode="auto">
          <a:xfrm>
            <a:off x="7543800" y="5899150"/>
            <a:ext cx="196850" cy="317500"/>
          </a:xfrm>
          <a:prstGeom prst="rect">
            <a:avLst/>
          </a:prstGeom>
          <a:solidFill>
            <a:srgbClr val="66FFCC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09" name="Rectangle 17"/>
          <p:cNvSpPr>
            <a:spLocks noChangeArrowheads="1"/>
          </p:cNvSpPr>
          <p:nvPr/>
        </p:nvSpPr>
        <p:spPr bwMode="auto">
          <a:xfrm>
            <a:off x="7696200" y="6089650"/>
            <a:ext cx="38100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10" name="Rectangle 18"/>
          <p:cNvSpPr>
            <a:spLocks noChangeArrowheads="1"/>
          </p:cNvSpPr>
          <p:nvPr/>
        </p:nvSpPr>
        <p:spPr bwMode="auto">
          <a:xfrm>
            <a:off x="8229600" y="5632450"/>
            <a:ext cx="304800" cy="3175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9461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Guaranteed visibility challenges</a:t>
            </a:r>
          </a:p>
        </p:txBody>
      </p:sp>
      <p:sp>
        <p:nvSpPr>
          <p:cNvPr id="494612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hard with larger datasets</a:t>
            </a:r>
          </a:p>
          <a:p>
            <a:r>
              <a:rPr lang="en-US"/>
              <a:t>reasons a mark could be invisible</a:t>
            </a:r>
          </a:p>
          <a:p>
            <a:pPr lvl="1"/>
            <a:r>
              <a:rPr lang="en-US"/>
              <a:t>mark outside the window</a:t>
            </a:r>
          </a:p>
          <a:p>
            <a:pPr lvl="2"/>
            <a:r>
              <a:rPr lang="en-US"/>
              <a:t>solution: constrained navigation</a:t>
            </a:r>
          </a:p>
          <a:p>
            <a:pPr lvl="2"/>
            <a:endParaRPr lang="en-US"/>
          </a:p>
          <a:p>
            <a:pPr lvl="1"/>
            <a:r>
              <a:rPr lang="en-US"/>
              <a:t>mark underneath other marks</a:t>
            </a:r>
          </a:p>
          <a:p>
            <a:pPr lvl="2"/>
            <a:r>
              <a:rPr lang="en-US"/>
              <a:t>solution: use 2D not 3D layout</a:t>
            </a:r>
          </a:p>
          <a:p>
            <a:pPr lvl="2"/>
            <a:endParaRPr lang="en-US"/>
          </a:p>
          <a:p>
            <a:pPr lvl="1"/>
            <a:r>
              <a:rPr lang="en-US"/>
              <a:t>mark smaller than a pixel</a:t>
            </a:r>
          </a:p>
          <a:p>
            <a:pPr lvl="2"/>
            <a:r>
              <a:rPr lang="en-US"/>
              <a:t>solution: smart culling</a:t>
            </a:r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FBB9EF-475F-405E-98A7-32964E26439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55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6642" name="Rectangle 5"/>
          <p:cNvSpPr>
            <a:spLocks noChangeArrowheads="1"/>
          </p:cNvSpPr>
          <p:nvPr/>
        </p:nvSpPr>
        <p:spPr bwMode="auto">
          <a:xfrm>
            <a:off x="1143000" y="2286000"/>
            <a:ext cx="312420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>
                <a:solidFill>
                  <a:schemeClr val="bg1"/>
                </a:solidFill>
              </a:rPr>
              <a:t>GV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96643" name="Text Box 7"/>
          <p:cNvSpPr txBox="1">
            <a:spLocks noChangeArrowheads="1"/>
          </p:cNvSpPr>
          <p:nvPr/>
        </p:nvSpPr>
        <p:spPr bwMode="auto">
          <a:xfrm>
            <a:off x="457200" y="6324600"/>
            <a:ext cx="449580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guaranteed mark visibility</a:t>
            </a:r>
          </a:p>
        </p:txBody>
      </p:sp>
      <p:sp>
        <p:nvSpPr>
          <p:cNvPr id="496644" name="Text Box 8"/>
          <p:cNvSpPr txBox="1">
            <a:spLocks noChangeArrowheads="1"/>
          </p:cNvSpPr>
          <p:nvPr/>
        </p:nvSpPr>
        <p:spPr bwMode="auto">
          <a:xfrm>
            <a:off x="5181600" y="6324600"/>
            <a:ext cx="3284538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/>
              <a:t>no guaranteed visibility</a:t>
            </a:r>
          </a:p>
        </p:txBody>
      </p:sp>
      <p:pic>
        <p:nvPicPr>
          <p:cNvPr id="496645" name="Picture 9" descr="gv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2971800"/>
            <a:ext cx="32702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46" name="Picture 10" descr="gvMe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971800"/>
            <a:ext cx="32639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Smart culling for small item visibility</a:t>
            </a:r>
          </a:p>
        </p:txBody>
      </p:sp>
      <p:sp>
        <p:nvSpPr>
          <p:cNvPr id="496648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/>
              <a:t>na</a:t>
            </a:r>
            <a:r>
              <a:rPr lang="en-US" sz="2400"/>
              <a:t>ï</a:t>
            </a:r>
            <a:r>
              <a:rPr lang="en-GB" sz="2400"/>
              <a:t>ve culling does not draw all marked items</a:t>
            </a:r>
          </a:p>
          <a:p>
            <a:pPr lvl="1"/>
            <a:r>
              <a:rPr lang="en-GB" sz="2000"/>
              <a:t>graphics cards optimized for realism: small items far away and thus not important</a:t>
            </a:r>
          </a:p>
          <a:p>
            <a:pPr lvl="1"/>
            <a:r>
              <a:rPr lang="en-US" sz="2000"/>
              <a:t>rendering infrastructure for visualization semantics: small items might be critical!</a:t>
            </a:r>
          </a:p>
        </p:txBody>
      </p:sp>
    </p:spTree>
  </p:cSld>
  <p:clrMapOvr>
    <a:masterClrMapping/>
  </p:clrMapOvr>
  <p:transition spd="med" advTm="12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0F6E8B-E41F-4C44-8BE3-7ECD2004E787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Guaranteed visibility benefits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with GV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no mark is visible means no need to explore area further </a:t>
            </a:r>
          </a:p>
          <a:p>
            <a:pPr>
              <a:lnSpc>
                <a:spcPct val="90000"/>
              </a:lnSpc>
            </a:pPr>
            <a:r>
              <a:rPr lang="en-US" sz="2400"/>
              <a:t>without GV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risk of false negative conclusions, or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user must do tedious exhaustive search to ensure nothing missed</a:t>
            </a:r>
          </a:p>
          <a:p>
            <a:pPr lvl="1"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400"/>
              <a:t>algorithm scalability challenge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rendering complexity based on number of onscreen pixels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not total number of items in dataset</a:t>
            </a:r>
          </a:p>
          <a:p>
            <a:pPr lvl="2">
              <a:lnSpc>
                <a:spcPct val="90000"/>
              </a:lnSpc>
            </a:pPr>
            <a:endParaRPr lang="en-US" sz="1800"/>
          </a:p>
          <a:p>
            <a:pPr lvl="2">
              <a:lnSpc>
                <a:spcPct val="90000"/>
              </a:lnSpc>
            </a:pPr>
            <a:r>
              <a:rPr lang="en-US" sz="1400"/>
              <a:t>Partitioned Rendering Infrastructure for Scalable Accordion Drawing (Extended Version). James Slack, Kristian Hildebrand, and Tamara Munzner. Information Visualization, 5(2), p. 137-151, 2006</a:t>
            </a:r>
          </a:p>
          <a:p>
            <a:pPr lvl="2">
              <a:lnSpc>
                <a:spcPct val="90000"/>
              </a:lnSpc>
            </a:pPr>
            <a:r>
              <a:rPr lang="en-US" sz="1400"/>
              <a:t>Composite Rectilinear Deformation for Stretch and Squish Navigation. James Slack and Tamara Munzner. Proc. Visualization 2006, published as Transactions on Visualization and Computer Graphics 12(5), September 2006.</a:t>
            </a:r>
            <a:endParaRPr lang="en-US" sz="1800"/>
          </a:p>
        </p:txBody>
      </p:sp>
    </p:spTree>
  </p:cSld>
  <p:clrMapOvr>
    <a:masterClrMapping/>
  </p:clrMapOvr>
  <p:transition advTm="127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77FF77-F35D-4AEC-970B-F5A88D2F9008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TJ summary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4582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first interactive tree comparison system</a:t>
            </a:r>
          </a:p>
          <a:p>
            <a:pPr lvl="1">
              <a:lnSpc>
                <a:spcPct val="90000"/>
              </a:lnSpc>
            </a:pPr>
            <a:r>
              <a:rPr lang="en-US"/>
              <a:t>automatic structural difference computation</a:t>
            </a:r>
          </a:p>
          <a:p>
            <a:pPr lvl="1">
              <a:lnSpc>
                <a:spcPct val="90000"/>
              </a:lnSpc>
            </a:pPr>
            <a:r>
              <a:rPr lang="en-US"/>
              <a:t>guaranteed visibility of small marks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scalable to large datasets</a:t>
            </a:r>
          </a:p>
          <a:p>
            <a:pPr lvl="1">
              <a:lnSpc>
                <a:spcPct val="90000"/>
              </a:lnSpc>
            </a:pPr>
            <a:r>
              <a:rPr lang="en-US"/>
              <a:t>250K to 500K total nodes: original </a:t>
            </a:r>
          </a:p>
          <a:p>
            <a:pPr lvl="1">
              <a:lnSpc>
                <a:spcPct val="90000"/>
              </a:lnSpc>
            </a:pPr>
            <a:r>
              <a:rPr lang="en-US"/>
              <a:t>up to 4M nodes: later, with PRISAD</a:t>
            </a:r>
          </a:p>
          <a:p>
            <a:pPr lvl="1">
              <a:lnSpc>
                <a:spcPct val="90000"/>
              </a:lnSpc>
            </a:pPr>
            <a:r>
              <a:rPr lang="en-US"/>
              <a:t>subquadratic preprocessing</a:t>
            </a:r>
          </a:p>
          <a:p>
            <a:pPr lvl="1">
              <a:lnSpc>
                <a:spcPct val="90000"/>
              </a:lnSpc>
            </a:pPr>
            <a:r>
              <a:rPr lang="en-US"/>
              <a:t>sublinear realtime rendering </a:t>
            </a:r>
          </a:p>
          <a:p>
            <a:pPr lvl="2">
              <a:lnSpc>
                <a:spcPct val="90000"/>
              </a:lnSpc>
            </a:pPr>
            <a:r>
              <a:rPr lang="en-US"/>
              <a:t>depends on number of pixels, not number of nodes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 advTm="134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0302B0-BB55-4C64-BA32-164E687D26FA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58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this talk</a:t>
            </a:r>
            <a:r>
              <a:rPr lang="en-US" sz="2800">
                <a:hlinkClick r:id="rId3"/>
              </a:rPr>
              <a:t/>
            </a:r>
            <a:br>
              <a:rPr lang="en-US" sz="2800">
                <a:hlinkClick r:id="rId3"/>
              </a:rPr>
            </a:br>
            <a:r>
              <a:rPr lang="en-US" sz="2400">
                <a:hlinkClick r:id="rId3"/>
              </a:rPr>
              <a:t>http://www.cs.ubc.ca/~tmm/talks.html#eindhoven09</a:t>
            </a:r>
            <a:endParaRPr lang="en-US" sz="20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papers, videos </a:t>
            </a:r>
            <a:br>
              <a:rPr lang="en-US" sz="2800"/>
            </a:br>
            <a:r>
              <a:rPr lang="en-US" sz="2400">
                <a:hlinkClick r:id="rId4"/>
              </a:rPr>
              <a:t>http://www.cs.ubc.ca/~tmm</a:t>
            </a: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software</a:t>
            </a:r>
            <a:br>
              <a:rPr lang="en-US" sz="2800"/>
            </a:br>
            <a:r>
              <a:rPr lang="en-US" sz="2400">
                <a:hlinkClick r:id="rId5"/>
              </a:rPr>
              <a:t>http://olduvai.sourceforge.net/tj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>
                <a:hlinkClick r:id=""/>
              </a:rPr>
              <a:t>http://www.pathogenomics.ca/cerebral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>
                <a:hlinkClick r:id=""/>
              </a:rPr>
              <a:t>http://www.innatedb.ca</a:t>
            </a:r>
            <a:endParaRPr lang="en-US" sz="2800"/>
          </a:p>
        </p:txBody>
      </p:sp>
    </p:spTree>
  </p:cSld>
  <p:clrMapOvr>
    <a:masterClrMapping/>
  </p:clrMapOvr>
  <p:transition advTm="12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9D3BF7-1F9D-4DC2-B61B-C7208AEAAB3C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6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levels of problem-driven vis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5334000"/>
          </a:xfrm>
        </p:spPr>
        <p:txBody>
          <a:bodyPr/>
          <a:lstStyle/>
          <a:p>
            <a:r>
              <a:rPr lang="en-US" sz="2800"/>
              <a:t>cascading levels: output above is input below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09600" y="1981200"/>
            <a:ext cx="8077200" cy="34290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62000" y="2819400"/>
            <a:ext cx="7772400" cy="23622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90600" y="3581400"/>
            <a:ext cx="7467600" cy="1447800"/>
          </a:xfrm>
          <a:prstGeom prst="rect">
            <a:avLst/>
          </a:prstGeom>
          <a:solidFill>
            <a:srgbClr val="CCFFCC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219200" y="4343400"/>
            <a:ext cx="7162800" cy="533400"/>
          </a:xfrm>
          <a:prstGeom prst="rect">
            <a:avLst/>
          </a:prstGeom>
          <a:solidFill>
            <a:srgbClr val="D5CFFF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7239000" y="2286000"/>
            <a:ext cx="533400" cy="762000"/>
          </a:xfrm>
          <a:custGeom>
            <a:avLst/>
            <a:gdLst>
              <a:gd name="T0" fmla="*/ 0 w 336"/>
              <a:gd name="T1" fmla="*/ 0 h 240"/>
              <a:gd name="T2" fmla="*/ 288 w 336"/>
              <a:gd name="T3" fmla="*/ 48 h 240"/>
              <a:gd name="T4" fmla="*/ 288 w 336"/>
              <a:gd name="T5" fmla="*/ 240 h 240"/>
              <a:gd name="T6" fmla="*/ 0 60000 65536"/>
              <a:gd name="T7" fmla="*/ 0 60000 65536"/>
              <a:gd name="T8" fmla="*/ 0 60000 65536"/>
              <a:gd name="T9" fmla="*/ 0 w 336"/>
              <a:gd name="T10" fmla="*/ 0 h 240"/>
              <a:gd name="T11" fmla="*/ 336 w 33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240">
                <a:moveTo>
                  <a:pt x="0" y="0"/>
                </a:moveTo>
                <a:cubicBezTo>
                  <a:pt x="120" y="4"/>
                  <a:pt x="240" y="8"/>
                  <a:pt x="288" y="48"/>
                </a:cubicBezTo>
                <a:cubicBezTo>
                  <a:pt x="336" y="88"/>
                  <a:pt x="312" y="164"/>
                  <a:pt x="288" y="24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>
            <a:off x="7848600" y="3124200"/>
            <a:ext cx="381000" cy="609600"/>
          </a:xfrm>
          <a:custGeom>
            <a:avLst/>
            <a:gdLst>
              <a:gd name="T0" fmla="*/ 0 w 336"/>
              <a:gd name="T1" fmla="*/ 0 h 240"/>
              <a:gd name="T2" fmla="*/ 288 w 336"/>
              <a:gd name="T3" fmla="*/ 48 h 240"/>
              <a:gd name="T4" fmla="*/ 288 w 336"/>
              <a:gd name="T5" fmla="*/ 240 h 240"/>
              <a:gd name="T6" fmla="*/ 0 60000 65536"/>
              <a:gd name="T7" fmla="*/ 0 60000 65536"/>
              <a:gd name="T8" fmla="*/ 0 60000 65536"/>
              <a:gd name="T9" fmla="*/ 0 w 336"/>
              <a:gd name="T10" fmla="*/ 0 h 240"/>
              <a:gd name="T11" fmla="*/ 336 w 33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240">
                <a:moveTo>
                  <a:pt x="0" y="0"/>
                </a:moveTo>
                <a:cubicBezTo>
                  <a:pt x="120" y="4"/>
                  <a:pt x="240" y="8"/>
                  <a:pt x="288" y="48"/>
                </a:cubicBezTo>
                <a:cubicBezTo>
                  <a:pt x="336" y="88"/>
                  <a:pt x="312" y="164"/>
                  <a:pt x="288" y="24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4" name="Freeform 10"/>
          <p:cNvSpPr>
            <a:spLocks/>
          </p:cNvSpPr>
          <p:nvPr/>
        </p:nvSpPr>
        <p:spPr bwMode="auto">
          <a:xfrm>
            <a:off x="8153400" y="4114800"/>
            <a:ext cx="152400" cy="381000"/>
          </a:xfrm>
          <a:custGeom>
            <a:avLst/>
            <a:gdLst>
              <a:gd name="T0" fmla="*/ 0 w 336"/>
              <a:gd name="T1" fmla="*/ 0 h 240"/>
              <a:gd name="T2" fmla="*/ 288 w 336"/>
              <a:gd name="T3" fmla="*/ 48 h 240"/>
              <a:gd name="T4" fmla="*/ 288 w 336"/>
              <a:gd name="T5" fmla="*/ 240 h 240"/>
              <a:gd name="T6" fmla="*/ 0 60000 65536"/>
              <a:gd name="T7" fmla="*/ 0 60000 65536"/>
              <a:gd name="T8" fmla="*/ 0 60000 65536"/>
              <a:gd name="T9" fmla="*/ 0 w 336"/>
              <a:gd name="T10" fmla="*/ 0 h 240"/>
              <a:gd name="T11" fmla="*/ 336 w 33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240">
                <a:moveTo>
                  <a:pt x="0" y="0"/>
                </a:moveTo>
                <a:cubicBezTo>
                  <a:pt x="120" y="4"/>
                  <a:pt x="240" y="8"/>
                  <a:pt x="288" y="48"/>
                </a:cubicBezTo>
                <a:cubicBezTo>
                  <a:pt x="336" y="88"/>
                  <a:pt x="312" y="164"/>
                  <a:pt x="288" y="24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152400" y="16764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400"/>
              <a:t>characterizing the problems of real-world users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en-US" sz="1900"/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1900"/>
              <a:t>   </a:t>
            </a:r>
            <a:r>
              <a:rPr lang="en-US" sz="2400"/>
              <a:t>abstracting them into operations on data types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en-US" sz="1900"/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1900"/>
              <a:t>	 </a:t>
            </a:r>
            <a:r>
              <a:rPr lang="en-US" sz="2400"/>
              <a:t>designing visual encoding and interaction techniques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en-US" sz="1900"/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1900"/>
              <a:t>         </a:t>
            </a:r>
            <a:r>
              <a:rPr lang="en-US" sz="2400"/>
              <a:t>creating algorithms to execute techniques efficiently</a:t>
            </a:r>
          </a:p>
        </p:txBody>
      </p:sp>
    </p:spTree>
  </p:cSld>
  <p:clrMapOvr>
    <a:masterClrMapping/>
  </p:clrMapOvr>
  <p:transition advTm="360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2E29A1-A397-493C-8919-3C6837A58B74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7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Characterizing problems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848600" cy="3657600"/>
          </a:xfrm>
        </p:spPr>
        <p:txBody>
          <a:bodyPr/>
          <a:lstStyle/>
          <a:p>
            <a:r>
              <a:rPr lang="en-US"/>
              <a:t>understanding domain concepts and current workflow</a:t>
            </a:r>
          </a:p>
          <a:p>
            <a:r>
              <a:rPr lang="en-US"/>
              <a:t>finding gaps, breakdowns, slowdowns</a:t>
            </a:r>
          </a:p>
          <a:p>
            <a:pPr lvl="1"/>
            <a:r>
              <a:rPr lang="en-US"/>
              <a:t>where conjecture that vis would help</a:t>
            </a:r>
          </a:p>
        </p:txBody>
      </p:sp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420688" y="1143000"/>
            <a:ext cx="2703512" cy="11430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609600" y="1447800"/>
            <a:ext cx="2438400" cy="838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838200" y="1752600"/>
            <a:ext cx="2057400" cy="533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8679" name="Rectangle 12"/>
          <p:cNvSpPr>
            <a:spLocks noChangeArrowheads="1"/>
          </p:cNvSpPr>
          <p:nvPr/>
        </p:nvSpPr>
        <p:spPr bwMode="auto">
          <a:xfrm>
            <a:off x="1143000" y="1981200"/>
            <a:ext cx="14478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8680" name="Rectangle 13"/>
          <p:cNvSpPr>
            <a:spLocks noChangeArrowheads="1"/>
          </p:cNvSpPr>
          <p:nvPr/>
        </p:nvSpPr>
        <p:spPr bwMode="auto">
          <a:xfrm>
            <a:off x="381000" y="11430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problem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data/op abstraction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encoding/interaction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     algorithm</a:t>
            </a:r>
          </a:p>
        </p:txBody>
      </p:sp>
    </p:spTree>
  </p:cSld>
  <p:clrMapOvr>
    <a:masterClrMapping/>
  </p:clrMapOvr>
  <p:transition advTm="136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AAC7BF-D846-42B9-93F9-07D92BFFFF65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8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Abstracting into operations on data types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8486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data types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tables of numbers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relations: networks/graphs, hierarchies/trees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spatial data: geographic, positions in space</a:t>
            </a:r>
          </a:p>
          <a:p>
            <a:pPr>
              <a:lnSpc>
                <a:spcPct val="90000"/>
              </a:lnSpc>
            </a:pPr>
            <a:r>
              <a:rPr lang="en-US" sz="2800"/>
              <a:t>operations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sorting, filtering, browsing, comparison,</a:t>
            </a:r>
            <a:br>
              <a:rPr lang="en-US" sz="2400"/>
            </a:br>
            <a:r>
              <a:rPr lang="en-US" sz="2400"/>
              <a:t>characterizing trends and distributions,</a:t>
            </a:r>
            <a:br>
              <a:rPr lang="en-US" sz="2400"/>
            </a:br>
            <a:r>
              <a:rPr lang="en-US" sz="2400"/>
              <a:t>finding anomalies and outliers, finding correlation...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relations: following path through network...</a:t>
            </a:r>
          </a:p>
        </p:txBody>
      </p:sp>
      <p:sp>
        <p:nvSpPr>
          <p:cNvPr id="30724" name="Rectangle 14"/>
          <p:cNvSpPr>
            <a:spLocks noChangeArrowheads="1"/>
          </p:cNvSpPr>
          <p:nvPr/>
        </p:nvSpPr>
        <p:spPr bwMode="auto">
          <a:xfrm>
            <a:off x="420688" y="1143000"/>
            <a:ext cx="2703512" cy="11430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609600" y="1447800"/>
            <a:ext cx="2438400" cy="8382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726" name="Rectangle 16"/>
          <p:cNvSpPr>
            <a:spLocks noChangeArrowheads="1"/>
          </p:cNvSpPr>
          <p:nvPr/>
        </p:nvSpPr>
        <p:spPr bwMode="auto">
          <a:xfrm>
            <a:off x="838200" y="1752600"/>
            <a:ext cx="2057400" cy="533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727" name="Rectangle 17"/>
          <p:cNvSpPr>
            <a:spLocks noChangeArrowheads="1"/>
          </p:cNvSpPr>
          <p:nvPr/>
        </p:nvSpPr>
        <p:spPr bwMode="auto">
          <a:xfrm>
            <a:off x="1143000" y="1981200"/>
            <a:ext cx="14478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0728" name="Rectangle 18"/>
          <p:cNvSpPr>
            <a:spLocks noChangeArrowheads="1"/>
          </p:cNvSpPr>
          <p:nvPr/>
        </p:nvSpPr>
        <p:spPr bwMode="auto">
          <a:xfrm>
            <a:off x="381000" y="11430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problem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data/op abstraction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encoding/interaction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     algorithm</a:t>
            </a:r>
          </a:p>
        </p:txBody>
      </p:sp>
    </p:spTree>
  </p:cSld>
  <p:clrMapOvr>
    <a:masterClrMapping/>
  </p:clrMapOvr>
  <p:transition advTm="15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2BFA7-D947-4B99-A7EC-CD71F95C9FE3}" type="slidenum">
              <a:rPr lang="en-US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pPr/>
              <a:t>9</a:t>
            </a:fld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encoding and interaction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667000"/>
            <a:ext cx="4038600" cy="3505200"/>
          </a:xfrm>
        </p:spPr>
        <p:txBody>
          <a:bodyPr/>
          <a:lstStyle/>
          <a:p>
            <a:r>
              <a:rPr lang="en-US" sz="2400"/>
              <a:t>visual encoding</a:t>
            </a:r>
          </a:p>
          <a:p>
            <a:pPr lvl="1"/>
            <a:r>
              <a:rPr lang="en-US" sz="2000"/>
              <a:t>marks: points, lines, areas</a:t>
            </a:r>
          </a:p>
          <a:p>
            <a:pPr lvl="1"/>
            <a:r>
              <a:rPr lang="en-US" sz="2000"/>
              <a:t>attributes: position, color, shape, size, orientation, ...</a:t>
            </a:r>
          </a:p>
          <a:p>
            <a:r>
              <a:rPr lang="en-US" sz="2400"/>
              <a:t>interaction</a:t>
            </a:r>
          </a:p>
          <a:p>
            <a:pPr lvl="1"/>
            <a:r>
              <a:rPr lang="en-US" sz="2000"/>
              <a:t>selecting, navigating, ordering,...</a:t>
            </a:r>
          </a:p>
        </p:txBody>
      </p:sp>
      <p:pic>
        <p:nvPicPr>
          <p:cNvPr id="32772" name="Picture 4" descr="slide024"/>
          <p:cNvPicPr>
            <a:picLocks noChangeAspect="1" noChangeArrowheads="1"/>
          </p:cNvPicPr>
          <p:nvPr/>
        </p:nvPicPr>
        <p:blipFill>
          <a:blip r:embed="rId3"/>
          <a:srcRect b="853"/>
          <a:stretch>
            <a:fillRect/>
          </a:stretch>
        </p:blipFill>
        <p:spPr bwMode="auto">
          <a:xfrm>
            <a:off x="4191000" y="1524000"/>
            <a:ext cx="47323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0"/>
          <p:cNvSpPr>
            <a:spLocks noChangeArrowheads="1"/>
          </p:cNvSpPr>
          <p:nvPr/>
        </p:nvSpPr>
        <p:spPr bwMode="auto">
          <a:xfrm>
            <a:off x="420688" y="1143000"/>
            <a:ext cx="2703512" cy="11430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609600" y="1447800"/>
            <a:ext cx="2438400" cy="838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838200" y="1752600"/>
            <a:ext cx="2057400" cy="533400"/>
          </a:xfrm>
          <a:prstGeom prst="rect">
            <a:avLst/>
          </a:prstGeom>
          <a:solidFill>
            <a:srgbClr val="CCFFCC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776" name="Rectangle 13"/>
          <p:cNvSpPr>
            <a:spLocks noChangeArrowheads="1"/>
          </p:cNvSpPr>
          <p:nvPr/>
        </p:nvSpPr>
        <p:spPr bwMode="auto">
          <a:xfrm>
            <a:off x="1143000" y="1981200"/>
            <a:ext cx="14478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2777" name="Rectangle 14"/>
          <p:cNvSpPr>
            <a:spLocks noChangeArrowheads="1"/>
          </p:cNvSpPr>
          <p:nvPr/>
        </p:nvSpPr>
        <p:spPr bwMode="auto">
          <a:xfrm>
            <a:off x="381000" y="11430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problem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data/op abstraction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encoding/interaction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              algorithm</a:t>
            </a:r>
          </a:p>
        </p:txBody>
      </p:sp>
      <p:sp>
        <p:nvSpPr>
          <p:cNvPr id="32778" name="Text Box 15"/>
          <p:cNvSpPr txBox="1">
            <a:spLocks noChangeArrowheads="1"/>
          </p:cNvSpPr>
          <p:nvPr/>
        </p:nvSpPr>
        <p:spPr bwMode="auto">
          <a:xfrm>
            <a:off x="3429000" y="6400800"/>
            <a:ext cx="571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/>
              <a:t>Semiology of Graphics. Jacques Bertin, Gauthier-Villars 1967, EHESS 1998</a:t>
            </a:r>
          </a:p>
          <a:p>
            <a:pPr eaLnBrk="0" hangingPunct="0"/>
            <a:endParaRPr lang="en-US" sz="800"/>
          </a:p>
        </p:txBody>
      </p:sp>
    </p:spTree>
  </p:cSld>
  <p:clrMapOvr>
    <a:masterClrMapping/>
  </p:clrMapOvr>
  <p:transition advTm="142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4.9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|0.1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4228</TotalTime>
  <Words>1963</Words>
  <Application>Microsoft PowerPoint</Application>
  <PresentationFormat>On-screen Show (4:3)</PresentationFormat>
  <Paragraphs>490</Paragraphs>
  <Slides>58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ＭＳ Ｐゴシック</vt:lpstr>
      <vt:lpstr>Times-Roman</vt:lpstr>
      <vt:lpstr>Blank Presentation</vt:lpstr>
      <vt:lpstr/>
      <vt:lpstr>Visualization and Biology:  Fertile Ground for Collaboration</vt:lpstr>
      <vt:lpstr>Outline</vt:lpstr>
      <vt:lpstr>Why do visualization?</vt:lpstr>
      <vt:lpstr>When should we bother doing vis?</vt:lpstr>
      <vt:lpstr>What does visualization allow?</vt:lpstr>
      <vt:lpstr>Multiple levels of problem-driven vis</vt:lpstr>
      <vt:lpstr>Characterizing problems</vt:lpstr>
      <vt:lpstr>Abstracting into operations on data types</vt:lpstr>
      <vt:lpstr>Designing encoding and interaction</vt:lpstr>
      <vt:lpstr>Creating efficient algorithms</vt:lpstr>
      <vt:lpstr>Design decisions</vt:lpstr>
      <vt:lpstr>Validation: Is problem solved?</vt:lpstr>
      <vt:lpstr>Collaboration: Complementary expertise</vt:lpstr>
      <vt:lpstr>Good driving problems for vis research</vt:lpstr>
      <vt:lpstr>Outline</vt:lpstr>
      <vt:lpstr>Cerebral</vt:lpstr>
      <vt:lpstr>Systems biology model</vt:lpstr>
      <vt:lpstr>Model - Experiment cycle</vt:lpstr>
      <vt:lpstr>Goal: Integrate model with measurements</vt:lpstr>
      <vt:lpstr>Model summarizes extensive lab work</vt:lpstr>
      <vt:lpstr>TLR4 biomolecule:  E=74, V=54</vt:lpstr>
      <vt:lpstr>Immune system: E=1263, V=760</vt:lpstr>
      <vt:lpstr>Human interactome: E~50,000, V~10,000</vt:lpstr>
      <vt:lpstr>Cerebral video</vt:lpstr>
      <vt:lpstr>Encoding and interaction design decisions</vt:lpstr>
      <vt:lpstr>Traditional graph layout</vt:lpstr>
      <vt:lpstr>Existing layouts did not suit immunologists</vt:lpstr>
      <vt:lpstr>Biological cells divided by membranes</vt:lpstr>
      <vt:lpstr>Hand-drawn diagrams </vt:lpstr>
      <vt:lpstr>Cerebral layout using biological metadata</vt:lpstr>
      <vt:lpstr>Use small multiple views</vt:lpstr>
      <vt:lpstr>Why not animation?</vt:lpstr>
      <vt:lpstr>Why not animation?</vt:lpstr>
      <vt:lpstr>Why not glyphs?</vt:lpstr>
      <vt:lpstr>Show measured data in graph context</vt:lpstr>
      <vt:lpstr>Adoption by biologists</vt:lpstr>
      <vt:lpstr>InnateDB links to Cerebral</vt:lpstr>
      <vt:lpstr>Data cleansing example</vt:lpstr>
      <vt:lpstr>Cerebral summary</vt:lpstr>
      <vt:lpstr>Outline</vt:lpstr>
      <vt:lpstr>TreeJuxtaposer</vt:lpstr>
      <vt:lpstr>Phylogenetic (evolutionary) tree</vt:lpstr>
      <vt:lpstr>Common dataset size today</vt:lpstr>
      <vt:lpstr>Future goal: Full Tree of Life, ~10M nodes</vt:lpstr>
      <vt:lpstr>Operation: Comparing multiple trees</vt:lpstr>
      <vt:lpstr>Limitations of paper: Scale and speed</vt:lpstr>
      <vt:lpstr>TreeJuxtaposer video</vt:lpstr>
      <vt:lpstr>Encoding and interaction design decisions</vt:lpstr>
      <vt:lpstr>Guaranteed visibility</vt:lpstr>
      <vt:lpstr>Guaranteed visibility challenges</vt:lpstr>
      <vt:lpstr>Guaranteed visibility challenges</vt:lpstr>
      <vt:lpstr>Constrained navigation for visibility</vt:lpstr>
      <vt:lpstr>Guaranteed visibility challenges</vt:lpstr>
      <vt:lpstr>Guaranteed visibility challenges</vt:lpstr>
      <vt:lpstr>Smart culling for small item visibility</vt:lpstr>
      <vt:lpstr>Guaranteed visibility benefits</vt:lpstr>
      <vt:lpstr>TJ summary</vt:lpstr>
      <vt:lpstr>More information</vt:lpstr>
    </vt:vector>
  </TitlesOfParts>
  <Company>Office 2004 Test Drive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and Biology:  Fertile Ground for Collaboration</dc:title>
  <dc:creator>Office 2004 Test Drive User</dc:creator>
  <cp:lastModifiedBy>Office 2004 Test Drive User</cp:lastModifiedBy>
  <cp:revision>22</cp:revision>
  <cp:lastPrinted>2009-06-05T10:40:53Z</cp:lastPrinted>
  <dcterms:created xsi:type="dcterms:W3CDTF">2009-01-30T16:01:06Z</dcterms:created>
  <dcterms:modified xsi:type="dcterms:W3CDTF">2009-06-24T22:01:16Z</dcterms:modified>
</cp:coreProperties>
</file>