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 baseline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B2EB2F-07D1-4369-A6F8-80E0112DF84C}" type="datetimeFigureOut">
              <a:rPr lang="en-CA" smtClean="0"/>
              <a:pPr/>
              <a:t>11/09/2013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AB1A42-2F22-46D0-BA53-1C0782118B3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2EB2F-07D1-4369-A6F8-80E0112DF84C}" type="datetimeFigureOut">
              <a:rPr lang="en-CA" smtClean="0"/>
              <a:pPr/>
              <a:t>11/09/2013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B1A42-2F22-46D0-BA53-1C0782118B3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2EB2F-07D1-4369-A6F8-80E0112DF84C}" type="datetimeFigureOut">
              <a:rPr lang="en-CA" smtClean="0"/>
              <a:pPr/>
              <a:t>11/09/2013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B1A42-2F22-46D0-BA53-1C0782118B3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2EB2F-07D1-4369-A6F8-80E0112DF84C}" type="datetimeFigureOut">
              <a:rPr lang="en-CA" smtClean="0"/>
              <a:pPr/>
              <a:t>11/09/2013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B1A42-2F22-46D0-BA53-1C0782118B3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baseline="0">
                <a:latin typeface="Times New Roman" pitchFamily="18" charset="0"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2EB2F-07D1-4369-A6F8-80E0112DF84C}" type="datetimeFigureOut">
              <a:rPr lang="en-CA" smtClean="0"/>
              <a:pPr/>
              <a:t>11/09/2013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B1A42-2F22-46D0-BA53-1C0782118B3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2EB2F-07D1-4369-A6F8-80E0112DF84C}" type="datetimeFigureOut">
              <a:rPr lang="en-CA" smtClean="0"/>
              <a:pPr/>
              <a:t>11/09/2013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B1A42-2F22-46D0-BA53-1C0782118B3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2EB2F-07D1-4369-A6F8-80E0112DF84C}" type="datetimeFigureOut">
              <a:rPr lang="en-CA" smtClean="0"/>
              <a:pPr/>
              <a:t>11/09/2013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B1A42-2F22-46D0-BA53-1C0782118B3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2EB2F-07D1-4369-A6F8-80E0112DF84C}" type="datetimeFigureOut">
              <a:rPr lang="en-CA" smtClean="0"/>
              <a:pPr/>
              <a:t>11/09/2013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B1A42-2F22-46D0-BA53-1C0782118B3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2EB2F-07D1-4369-A6F8-80E0112DF84C}" type="datetimeFigureOut">
              <a:rPr lang="en-CA" smtClean="0"/>
              <a:pPr/>
              <a:t>11/09/2013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B1A42-2F22-46D0-BA53-1C0782118B3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0B2EB2F-07D1-4369-A6F8-80E0112DF84C}" type="datetimeFigureOut">
              <a:rPr lang="en-CA" smtClean="0"/>
              <a:pPr/>
              <a:t>11/09/2013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B1A42-2F22-46D0-BA53-1C0782118B3A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B2EB2F-07D1-4369-A6F8-80E0112DF84C}" type="datetimeFigureOut">
              <a:rPr lang="en-CA" smtClean="0"/>
              <a:pPr/>
              <a:t>11/09/2013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AB1A42-2F22-46D0-BA53-1C0782118B3A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0B2EB2F-07D1-4369-A6F8-80E0112DF84C}" type="datetimeFigureOut">
              <a:rPr lang="en-CA" smtClean="0"/>
              <a:pPr/>
              <a:t>11/09/2013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AB1A42-2F22-46D0-BA53-1C0782118B3A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 baseline="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 baseline="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 baseline="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 baseline="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 baseline="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Link Analysis 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smtClean="0"/>
              <a:t>CPSC 534L </a:t>
            </a:r>
          </a:p>
          <a:p>
            <a:r>
              <a:rPr lang="en-CA" smtClean="0"/>
              <a:t>Notes based on the Data Mining book by A. Rajaraman and J. Ullman: Ch. 5. </a:t>
            </a:r>
            <a:endParaRPr lang="en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Pre-</a:t>
            </a:r>
            <a:r>
              <a:rPr lang="en-CA" dirty="0" err="1" smtClean="0"/>
              <a:t>pagerank</a:t>
            </a:r>
            <a:r>
              <a:rPr lang="en-CA" dirty="0" smtClean="0"/>
              <a:t> </a:t>
            </a:r>
            <a:r>
              <a:rPr lang="en-CA" dirty="0" smtClean="0"/>
              <a:t>search engines. </a:t>
            </a:r>
          </a:p>
          <a:p>
            <a:r>
              <a:rPr lang="en-CA" dirty="0" smtClean="0"/>
              <a:t>Mainly based on IR ideas – TF and IDF. </a:t>
            </a:r>
          </a:p>
          <a:p>
            <a:r>
              <a:rPr lang="en-CA" dirty="0" smtClean="0"/>
              <a:t>Fell prey to </a:t>
            </a:r>
            <a:r>
              <a:rPr lang="en-CA" i="1" dirty="0" smtClean="0"/>
              <a:t>term spam</a:t>
            </a:r>
            <a:r>
              <a:rPr lang="en-CA" dirty="0" smtClean="0"/>
              <a:t>: </a:t>
            </a:r>
          </a:p>
          <a:p>
            <a:pPr lvl="1"/>
            <a:r>
              <a:rPr lang="en-CA" dirty="0" smtClean="0"/>
              <a:t>Analyze contents of top hits for popular queries: e.g., </a:t>
            </a:r>
            <a:r>
              <a:rPr lang="en-CA" dirty="0" err="1" smtClean="0"/>
              <a:t>hollywood</a:t>
            </a:r>
            <a:r>
              <a:rPr lang="en-CA" dirty="0" smtClean="0"/>
              <a:t>, </a:t>
            </a:r>
            <a:r>
              <a:rPr lang="en-CA" dirty="0" err="1" smtClean="0"/>
              <a:t>grammy</a:t>
            </a:r>
            <a:r>
              <a:rPr lang="en-CA" dirty="0" smtClean="0"/>
              <a:t>, ... </a:t>
            </a:r>
          </a:p>
          <a:p>
            <a:pPr lvl="1"/>
            <a:r>
              <a:rPr lang="en-CA" dirty="0" smtClean="0"/>
              <a:t>Copy (part of) content of those pages into your (business’) page which has nothing to do with them; keep them invisible. </a:t>
            </a:r>
          </a:p>
          <a:p>
            <a:endParaRPr lang="en-CA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 the beginning </a:t>
            </a:r>
            <a:endParaRPr lang="en-C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Use </a:t>
            </a:r>
            <a:r>
              <a:rPr lang="en-CA" dirty="0" err="1" smtClean="0"/>
              <a:t>pagerank</a:t>
            </a:r>
            <a:r>
              <a:rPr lang="en-CA" dirty="0" smtClean="0"/>
              <a:t> </a:t>
            </a:r>
            <a:r>
              <a:rPr lang="en-CA" dirty="0" smtClean="0"/>
              <a:t>(PR) to </a:t>
            </a:r>
            <a:r>
              <a:rPr lang="en-CA" dirty="0" smtClean="0"/>
              <a:t>simulate effect of random surfers – see where they are likely to end up. </a:t>
            </a:r>
          </a:p>
          <a:p>
            <a:r>
              <a:rPr lang="en-CA" dirty="0" smtClean="0"/>
              <a:t>Use not just terms in a page (in scoring it) but terms used in links to that page. </a:t>
            </a:r>
          </a:p>
          <a:p>
            <a:pPr lvl="1"/>
            <a:r>
              <a:rPr lang="en-CA" dirty="0" smtClean="0"/>
              <a:t>Don’t just believe what you say you’re about but factor in what others say you’re about. </a:t>
            </a:r>
          </a:p>
          <a:p>
            <a:r>
              <a:rPr lang="en-CA" dirty="0" smtClean="0"/>
              <a:t>Links as endorsements. </a:t>
            </a:r>
          </a:p>
          <a:p>
            <a:r>
              <a:rPr lang="en-CA" dirty="0" smtClean="0"/>
              <a:t>Behavior of random surfer – as a proxy for user’s behavior. </a:t>
            </a:r>
          </a:p>
          <a:p>
            <a:r>
              <a:rPr lang="en-CA" dirty="0" smtClean="0"/>
              <a:t>Empirically shown “robust”. </a:t>
            </a:r>
          </a:p>
          <a:p>
            <a:r>
              <a:rPr lang="en-CA" dirty="0" smtClean="0"/>
              <a:t>Not completely impervious to spam (will revisit). </a:t>
            </a:r>
          </a:p>
          <a:p>
            <a:r>
              <a:rPr lang="en-CA" dirty="0" smtClean="0"/>
              <a:t>What if we used in-degree in place of PR? 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Two Key Innovations of Google </a:t>
            </a:r>
            <a:endParaRPr lang="en-C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CA" b="1" dirty="0" smtClean="0"/>
                  <a:t>Warning</a:t>
                </a:r>
                <a:r>
                  <a:rPr lang="en-CA" dirty="0" smtClean="0"/>
                  <a:t>: No unique algorithm! Lots of variations. </a:t>
                </a:r>
              </a:p>
              <a:p>
                <a:r>
                  <a:rPr lang="en-CA" dirty="0" smtClean="0"/>
                  <a:t>(Visible) Web as a directed graph. </a:t>
                </a:r>
              </a:p>
              <a:p>
                <a:r>
                  <a:rPr lang="en-CA" dirty="0" smtClean="0"/>
                  <a:t>(One step) Transition Matrix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/>
                      </a:rPr>
                      <m:t>𝑀</m:t>
                    </m:r>
                  </m:oMath>
                </a14:m>
                <a:r>
                  <a:rPr lang="en-CA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CA" i="1" dirty="0" smtClean="0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CA" i="1" dirty="0" smtClean="0"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en-CA" i="1" dirty="0" smtClean="0">
                        <a:latin typeface="Cambria Math"/>
                      </a:rPr>
                      <m:t> = 1/</m:t>
                    </m:r>
                    <m:r>
                      <a:rPr lang="en-CA" i="1" dirty="0" smtClean="0">
                        <a:latin typeface="Cambria Math"/>
                      </a:rPr>
                      <m:t>𝑘</m:t>
                    </m:r>
                    <m:r>
                      <a:rPr lang="en-CA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CA" dirty="0" err="1" smtClean="0"/>
                  <a:t>iff</a:t>
                </a:r>
                <a:r>
                  <a:rPr lang="en-CA" dirty="0" smtClean="0"/>
                  <a:t> node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/>
                      </a:rPr>
                      <m:t>𝑗</m:t>
                    </m:r>
                    <m:r>
                      <a:rPr lang="en-CA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CA" dirty="0" smtClean="0"/>
                  <a:t>has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/>
                      </a:rPr>
                      <m:t>𝑘</m:t>
                    </m:r>
                    <m:r>
                      <a:rPr lang="en-CA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CA" dirty="0" smtClean="0"/>
                  <a:t>out-links, one of which is to node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CA" dirty="0" smtClean="0"/>
                  <a:t>; Note,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/>
                      </a:rPr>
                      <m:t>1/</m:t>
                    </m:r>
                    <m:r>
                      <a:rPr lang="en-CA" i="1" dirty="0" smtClean="0">
                        <a:latin typeface="Cambria Math"/>
                      </a:rPr>
                      <m:t>𝑘</m:t>
                    </m:r>
                    <m:r>
                      <a:rPr lang="en-CA" i="1" dirty="0" smtClean="0">
                        <a:latin typeface="Cambria Math"/>
                      </a:rPr>
                      <m:t> =</m:t>
                    </m:r>
                  </m:oMath>
                </a14:m>
                <a:r>
                  <a:rPr lang="en-CA" dirty="0" smtClean="0"/>
                  <a:t> </a:t>
                </a:r>
                <a:r>
                  <a:rPr lang="en-CA" dirty="0" smtClean="0"/>
                  <a:t>prob. of being at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CA" dirty="0" smtClean="0"/>
                  <a:t>, given you were at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/>
                      </a:rPr>
                      <m:t>𝑗</m:t>
                    </m:r>
                    <m:r>
                      <a:rPr lang="en-CA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CA" dirty="0" smtClean="0"/>
                  <a:t>in previous step. </a:t>
                </a:r>
              </a:p>
              <a:p>
                <a14:m>
                  <m:oMath xmlns:m="http://schemas.openxmlformats.org/officeDocument/2006/math">
                    <m:r>
                      <a:rPr lang="en-CA" i="1" dirty="0" smtClean="0">
                        <a:latin typeface="Cambria Math"/>
                      </a:rPr>
                      <m:t>𝑀</m:t>
                    </m:r>
                    <m:r>
                      <a:rPr lang="en-CA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CA" dirty="0" smtClean="0"/>
                  <a:t>is stochastic (columns sum to 1). Not always so! </a:t>
                </a:r>
              </a:p>
              <a:p>
                <a:r>
                  <a:rPr lang="en-CA" dirty="0" smtClean="0"/>
                  <a:t>Starting prob. distribution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CA" i="1" dirty="0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CA" i="1" dirty="0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CA" i="1" dirty="0" smtClean="0">
                        <a:latin typeface="Cambria Math"/>
                      </a:rPr>
                      <m:t> =</m:t>
                    </m:r>
                  </m:oMath>
                </a14:m>
                <a:r>
                  <a:rPr lang="en-CA" dirty="0" smtClean="0"/>
                  <a:t> uniform.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CA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CA" i="1" dirty="0" smtClean="0">
                            <a:latin typeface="Cambria Math"/>
                          </a:rPr>
                          <m:t>𝑀</m:t>
                        </m:r>
                      </m:e>
                      <m:sup>
                        <m:r>
                          <a:rPr lang="en-CA" i="1" dirty="0" smtClean="0">
                            <a:latin typeface="Cambria Math"/>
                          </a:rPr>
                          <m:t>𝑞</m:t>
                        </m:r>
                      </m:sup>
                    </m:sSup>
                    <m:r>
                      <a:rPr lang="en-CA" b="0" i="1" dirty="0" smtClean="0">
                        <a:latin typeface="Cambria Math"/>
                      </a:rPr>
                      <m:t>.</m:t>
                    </m:r>
                    <m:sSub>
                      <m:sSubPr>
                        <m:ctrlPr>
                          <a:rPr lang="en-CA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CA" i="1" dirty="0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CA" i="1" dirty="0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CA" i="1" dirty="0" smtClean="0">
                        <a:latin typeface="Cambria Math"/>
                      </a:rPr>
                      <m:t> = </m:t>
                    </m:r>
                  </m:oMath>
                </a14:m>
                <a:r>
                  <a:rPr lang="en-CA" dirty="0" smtClean="0"/>
                  <a:t>prob</a:t>
                </a:r>
                <a:r>
                  <a:rPr lang="en-CA" dirty="0" smtClean="0"/>
                  <a:t>. distr. After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/>
                      </a:rPr>
                      <m:t>𝑞</m:t>
                    </m:r>
                    <m:r>
                      <a:rPr lang="en-CA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CA" dirty="0" smtClean="0"/>
                  <a:t>steps. </a:t>
                </a:r>
              </a:p>
              <a:p>
                <a:endParaRPr lang="en-CA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1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PageRank – basic version </a:t>
            </a:r>
            <a:endParaRPr lang="en-C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5112568"/>
              </a:xfrm>
            </p:spPr>
            <p:txBody>
              <a:bodyPr>
                <a:normAutofit fontScale="92500"/>
              </a:bodyPr>
              <a:lstStyle/>
              <a:p>
                <a:r>
                  <a:rPr lang="en-CA" dirty="0" smtClean="0"/>
                  <a:t>When G is </a:t>
                </a:r>
                <a:r>
                  <a:rPr lang="en-CA" i="1" dirty="0" smtClean="0"/>
                  <a:t>strongly connected </a:t>
                </a:r>
                <a:r>
                  <a:rPr lang="en-CA" dirty="0" smtClean="0"/>
                  <a:t>(and hence no dead-ends)</a:t>
                </a:r>
                <a:r>
                  <a:rPr lang="en-CA" i="1" dirty="0" smtClean="0"/>
                  <a:t>, </a:t>
                </a:r>
                <a:r>
                  <a:rPr lang="en-CA" dirty="0" smtClean="0"/>
                  <a:t>surfer’s prob. distr. converges to a limiting one (Theory of Markov processes). </a:t>
                </a:r>
              </a:p>
              <a:p>
                <a:r>
                  <a:rPr lang="en-CA" dirty="0" smtClean="0"/>
                  <a:t>That is, we reach a distr.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/>
                      </a:rPr>
                      <m:t>𝑥</m:t>
                    </m:r>
                    <m:r>
                      <a:rPr lang="en-CA" i="1" dirty="0" smtClean="0">
                        <a:latin typeface="Cambria Math"/>
                      </a:rPr>
                      <m:t>: </m:t>
                    </m:r>
                    <m:r>
                      <a:rPr lang="en-CA" i="1" dirty="0" smtClean="0">
                        <a:latin typeface="Cambria Math"/>
                      </a:rPr>
                      <m:t>𝑥</m:t>
                    </m:r>
                    <m:r>
                      <a:rPr lang="en-CA" i="1" dirty="0" smtClean="0">
                        <a:latin typeface="Cambria Math"/>
                      </a:rPr>
                      <m:t> = </m:t>
                    </m:r>
                    <m:r>
                      <a:rPr lang="en-CA" i="1" dirty="0" err="1" smtClean="0">
                        <a:latin typeface="Cambria Math"/>
                      </a:rPr>
                      <m:t>𝑀𝑥</m:t>
                    </m:r>
                  </m:oMath>
                </a14:m>
                <a:r>
                  <a:rPr lang="en-CA" dirty="0" smtClean="0"/>
                  <a:t>. Indeed,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/>
                      </a:rPr>
                      <m:t>𝑥</m:t>
                    </m:r>
                    <m:r>
                      <a:rPr lang="en-CA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CA" dirty="0" smtClean="0"/>
                  <a:t>is the </a:t>
                </a:r>
                <a:r>
                  <a:rPr lang="en-CA" i="1" dirty="0" smtClean="0"/>
                  <a:t>principal eigenvector </a:t>
                </a:r>
                <a:r>
                  <a:rPr lang="en-CA" dirty="0" smtClean="0"/>
                  <a:t>of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/>
                      </a:rPr>
                      <m:t>𝑀</m:t>
                    </m:r>
                  </m:oMath>
                </a14:m>
                <a:r>
                  <a:rPr lang="en-CA" dirty="0" smtClean="0"/>
                  <a:t>. </a:t>
                </a:r>
              </a:p>
              <a:p>
                <a14:m>
                  <m:oMath xmlns:m="http://schemas.openxmlformats.org/officeDocument/2006/math">
                    <m:r>
                      <a:rPr lang="en-CA" i="1" dirty="0" smtClean="0">
                        <a:latin typeface="Cambria Math"/>
                      </a:rPr>
                      <m:t>𝑥</m:t>
                    </m:r>
                    <m:r>
                      <a:rPr lang="en-CA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CA" dirty="0" smtClean="0"/>
                  <a:t>gives PR of every page. PR(page) – importance of page. </a:t>
                </a:r>
              </a:p>
              <a:p>
                <a:r>
                  <a:rPr lang="en-CA" dirty="0" smtClean="0"/>
                  <a:t>Computation of PR by solving linear </a:t>
                </a:r>
                <a:r>
                  <a:rPr lang="en-CA" dirty="0" err="1" smtClean="0"/>
                  <a:t>eqns</a:t>
                </a:r>
                <a:r>
                  <a:rPr lang="en-CA" dirty="0" smtClean="0"/>
                  <a:t> – not practical for web scale. </a:t>
                </a:r>
              </a:p>
              <a:p>
                <a:r>
                  <a:rPr lang="en-CA" dirty="0" smtClean="0"/>
                  <a:t>Iterative solution – only promising direction: stop when change between successive iterations is too small. </a:t>
                </a:r>
              </a:p>
              <a:p>
                <a:r>
                  <a:rPr lang="en-CA" dirty="0" smtClean="0"/>
                  <a:t>For Web’s scale, &lt; 100 iterations seem to give “convergence” within double-precision. </a:t>
                </a:r>
                <a:endParaRPr lang="en-CA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5112568"/>
              </a:xfrm>
              <a:blipFill rotWithShape="1">
                <a:blip r:embed="rId2"/>
                <a:stretch>
                  <a:fillRect t="-954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 – basic version </a:t>
            </a:r>
            <a:endParaRPr lang="en-C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But the web is not </a:t>
            </a:r>
            <a:r>
              <a:rPr lang="en-CA" dirty="0" smtClean="0"/>
              <a:t>strongly connected</a:t>
            </a:r>
            <a:r>
              <a:rPr lang="en-CA" dirty="0" smtClean="0"/>
              <a:t>! </a:t>
            </a:r>
            <a:endParaRPr lang="en-CA" dirty="0" smtClean="0"/>
          </a:p>
          <a:p>
            <a:r>
              <a:rPr lang="en-CA" dirty="0" smtClean="0"/>
              <a:t>Violated in various ways: </a:t>
            </a:r>
          </a:p>
          <a:p>
            <a:pPr lvl="1"/>
            <a:r>
              <a:rPr lang="en-CA" dirty="0" smtClean="0"/>
              <a:t>Dead-ends: “drain away” the PR of any page that can reach them (why?). </a:t>
            </a:r>
          </a:p>
          <a:p>
            <a:pPr lvl="1"/>
            <a:r>
              <a:rPr lang="en-CA" dirty="0" smtClean="0"/>
              <a:t>Spider traps. </a:t>
            </a:r>
          </a:p>
          <a:p>
            <a:r>
              <a:rPr lang="en-CA" dirty="0" smtClean="0"/>
              <a:t>Two ways of dealing with dead-ends: </a:t>
            </a:r>
          </a:p>
          <a:p>
            <a:pPr lvl="1"/>
            <a:r>
              <a:rPr lang="en-CA" u="sng" dirty="0" smtClean="0"/>
              <a:t>Method 1</a:t>
            </a:r>
            <a:r>
              <a:rPr lang="en-CA" dirty="0" smtClean="0"/>
              <a:t>: </a:t>
            </a:r>
          </a:p>
          <a:p>
            <a:pPr lvl="1"/>
            <a:r>
              <a:rPr lang="en-CA" dirty="0" smtClean="0"/>
              <a:t>(recursively) delete all </a:t>
            </a:r>
            <a:r>
              <a:rPr lang="en-CA" dirty="0" err="1" smtClean="0"/>
              <a:t>deadends</a:t>
            </a:r>
            <a:r>
              <a:rPr lang="en-CA" dirty="0" smtClean="0"/>
              <a:t>. </a:t>
            </a:r>
          </a:p>
          <a:p>
            <a:pPr lvl="1"/>
            <a:r>
              <a:rPr lang="en-CA" dirty="0" smtClean="0"/>
              <a:t>Compute PR of surviving nodes. </a:t>
            </a:r>
          </a:p>
          <a:p>
            <a:pPr lvl="1"/>
            <a:r>
              <a:rPr lang="en-CA" dirty="0" smtClean="0"/>
              <a:t>Iteratively reflect their contribution to the PR of </a:t>
            </a:r>
            <a:r>
              <a:rPr lang="en-CA" dirty="0" err="1" smtClean="0"/>
              <a:t>deadends</a:t>
            </a:r>
            <a:r>
              <a:rPr lang="en-CA" dirty="0" smtClean="0"/>
              <a:t> in the order in which they were deleted. </a:t>
            </a:r>
          </a:p>
          <a:p>
            <a:pPr lvl="1"/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Pitfalls of basic PR </a:t>
            </a:r>
            <a:endParaRPr lang="en-C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u="sng" dirty="0" smtClean="0"/>
                  <a:t>Method 2</a:t>
                </a:r>
                <a:r>
                  <a:rPr lang="en-CA" dirty="0" smtClean="0"/>
                  <a:t>: Introduce a “jump” probability: </a:t>
                </a:r>
              </a:p>
              <a:p>
                <a:pPr lvl="1"/>
                <a:r>
                  <a:rPr lang="en-CA" dirty="0" smtClean="0"/>
                  <a:t>with probability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/>
                      </a:rPr>
                      <m:t>𝑝</m:t>
                    </m:r>
                    <m:r>
                      <a:rPr lang="en-CA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CA" dirty="0" smtClean="0"/>
                  <a:t>follow an </a:t>
                </a:r>
                <a:r>
                  <a:rPr lang="en-CA" dirty="0" err="1" smtClean="0"/>
                  <a:t>outlink</a:t>
                </a:r>
                <a:r>
                  <a:rPr lang="en-CA" dirty="0" smtClean="0"/>
                  <a:t> of current page. </a:t>
                </a:r>
              </a:p>
              <a:p>
                <a:pPr lvl="1"/>
                <a:r>
                  <a:rPr lang="en-CA" dirty="0" err="1" smtClean="0"/>
                  <a:t>W.p</a:t>
                </a:r>
                <a:r>
                  <a:rPr lang="en-CA" dirty="0" smtClean="0"/>
                  <a:t>.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/>
                      </a:rPr>
                      <m:t>(1−</m:t>
                    </m:r>
                    <m:r>
                      <a:rPr lang="en-CA" i="1" dirty="0" smtClean="0">
                        <a:latin typeface="Cambria Math"/>
                      </a:rPr>
                      <m:t>𝑝</m:t>
                    </m:r>
                    <m:r>
                      <a:rPr lang="en-CA" i="1" dirty="0" smtClean="0">
                        <a:latin typeface="Cambria Math"/>
                      </a:rPr>
                      <m:t>) </m:t>
                    </m:r>
                  </m:oMath>
                </a14:m>
                <a:r>
                  <a:rPr lang="en-CA" dirty="0" smtClean="0"/>
                  <a:t>jump to a random page. </a:t>
                </a: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i="1" dirty="0" smtClean="0">
                          <a:latin typeface="Cambria Math"/>
                        </a:rPr>
                        <m:t>𝑣</m:t>
                      </m:r>
                      <m:r>
                        <a:rPr lang="en-CA" i="1" dirty="0" smtClean="0">
                          <a:latin typeface="Cambria Math"/>
                        </a:rPr>
                        <m:t>’ =  </m:t>
                      </m:r>
                      <m:r>
                        <a:rPr lang="en-CA" i="1" dirty="0" err="1" smtClean="0">
                          <a:latin typeface="Cambria Math"/>
                        </a:rPr>
                        <m:t>𝑝𝑀𝑣</m:t>
                      </m:r>
                      <m:r>
                        <a:rPr lang="en-CA" i="1" dirty="0" smtClean="0">
                          <a:latin typeface="Cambria Math"/>
                        </a:rPr>
                        <m:t> + (1−</m:t>
                      </m:r>
                      <m:r>
                        <a:rPr lang="en-CA" i="1" dirty="0" smtClean="0">
                          <a:latin typeface="Cambria Math"/>
                        </a:rPr>
                        <m:t>𝑝</m:t>
                      </m:r>
                      <m:r>
                        <a:rPr lang="en-CA" i="1" dirty="0" smtClean="0">
                          <a:latin typeface="Cambria Math"/>
                        </a:rPr>
                        <m:t>) (1/</m:t>
                      </m:r>
                      <m:r>
                        <a:rPr lang="en-CA" i="1" dirty="0" smtClean="0">
                          <a:latin typeface="Cambria Math"/>
                        </a:rPr>
                        <m:t>𝑛</m:t>
                      </m:r>
                      <m:r>
                        <a:rPr lang="en-CA" i="1" dirty="0" smtClean="0">
                          <a:latin typeface="Cambria Math"/>
                        </a:rPr>
                        <m:t>) </m:t>
                      </m:r>
                      <m:r>
                        <a:rPr lang="en-CA" b="1" i="1" dirty="0" smtClean="0">
                          <a:latin typeface="Cambria Math"/>
                        </a:rPr>
                        <m:t>𝒆</m:t>
                      </m:r>
                      <m:r>
                        <a:rPr lang="en-CA" b="1" i="1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CA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CA" i="1" dirty="0" smtClean="0">
                        <a:latin typeface="Cambria Math"/>
                      </a:rPr>
                      <m:t>𝑛</m:t>
                    </m:r>
                    <m:r>
                      <a:rPr lang="en-CA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CA" dirty="0" smtClean="0"/>
                  <a:t>= #pages; </a:t>
                </a:r>
                <a14:m>
                  <m:oMath xmlns:m="http://schemas.openxmlformats.org/officeDocument/2006/math">
                    <m:r>
                      <a:rPr lang="en-CA" b="1" i="1" dirty="0" smtClean="0">
                        <a:latin typeface="Cambria Math"/>
                      </a:rPr>
                      <m:t>𝒆</m:t>
                    </m:r>
                    <m:r>
                      <a:rPr lang="en-CA" b="1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CA" dirty="0" smtClean="0"/>
                  <a:t>– vector of all 1’s. </a:t>
                </a:r>
              </a:p>
              <a:p>
                <a:r>
                  <a:rPr lang="en-CA" dirty="0" smtClean="0"/>
                  <a:t>Method works for </a:t>
                </a:r>
                <a:r>
                  <a:rPr lang="en-CA" dirty="0" err="1" smtClean="0"/>
                  <a:t>deadends</a:t>
                </a:r>
                <a:r>
                  <a:rPr lang="en-CA" dirty="0" smtClean="0"/>
                  <a:t> too. </a:t>
                </a:r>
              </a:p>
              <a:p>
                <a:r>
                  <a:rPr lang="en-CA" dirty="0" smtClean="0"/>
                  <a:t>Empirically </a:t>
                </a:r>
                <a14:m>
                  <m:oMath xmlns:m="http://schemas.openxmlformats.org/officeDocument/2006/math">
                    <m:r>
                      <a:rPr lang="en-CA" i="1" dirty="0" smtClean="0">
                        <a:latin typeface="Cambria Math"/>
                      </a:rPr>
                      <m:t>𝑝</m:t>
                    </m:r>
                    <m:r>
                      <a:rPr lang="en-CA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CA" dirty="0" smtClean="0"/>
                  <a:t>~ 0.85 has been found to work well. </a:t>
                </a:r>
                <a:endParaRPr lang="en-CA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1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Pitfalls of basic PR </a:t>
            </a:r>
            <a:endParaRPr lang="en-CA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Exact formula has the status of some kind of secret sauce, but we can talk about principles. </a:t>
            </a:r>
          </a:p>
          <a:p>
            <a:r>
              <a:rPr lang="en-CA" dirty="0" smtClean="0"/>
              <a:t>Google is supposed to use 250 properties of pages! </a:t>
            </a:r>
          </a:p>
          <a:p>
            <a:r>
              <a:rPr lang="en-CA" dirty="0" smtClean="0"/>
              <a:t>Presence, frequency, and prominence of search terms in page. </a:t>
            </a:r>
          </a:p>
          <a:p>
            <a:r>
              <a:rPr lang="en-CA" dirty="0" smtClean="0"/>
              <a:t>How many of </a:t>
            </a:r>
            <a:r>
              <a:rPr lang="en-CA" dirty="0" smtClean="0"/>
              <a:t>the search terms </a:t>
            </a:r>
            <a:r>
              <a:rPr lang="en-CA" dirty="0" smtClean="0"/>
              <a:t>are present? </a:t>
            </a:r>
          </a:p>
          <a:p>
            <a:r>
              <a:rPr lang="en-CA" dirty="0" smtClean="0"/>
              <a:t>And of course PR is a heavily weighted component. </a:t>
            </a:r>
          </a:p>
          <a:p>
            <a:r>
              <a:rPr lang="en-CA" dirty="0" smtClean="0"/>
              <a:t>We’ll revisit </a:t>
            </a:r>
            <a:r>
              <a:rPr lang="en-CA" dirty="0" smtClean="0"/>
              <a:t>(in your talks) PR </a:t>
            </a:r>
            <a:r>
              <a:rPr lang="en-CA" dirty="0" smtClean="0"/>
              <a:t>for such issues as efficient computation, making it more resilient against spam etc. </a:t>
            </a:r>
            <a:r>
              <a:rPr lang="en-CA" dirty="0" smtClean="0"/>
              <a:t>Do check out Ch:5 though, for quick intuition. 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mtClean="0"/>
              <a:t>So how does a search engine rank pages? </a:t>
            </a:r>
            <a:endParaRPr lang="en-CA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156</TotalTime>
  <Words>693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Link Analysis </vt:lpstr>
      <vt:lpstr>In the beginning </vt:lpstr>
      <vt:lpstr>Two Key Innovations of Google </vt:lpstr>
      <vt:lpstr>PageRank – basic version </vt:lpstr>
      <vt:lpstr>PR – basic version </vt:lpstr>
      <vt:lpstr>Pitfalls of basic PR </vt:lpstr>
      <vt:lpstr>Pitfalls of basic PR </vt:lpstr>
      <vt:lpstr>So how does a search engine rank pages?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 Analysis </dc:title>
  <dc:creator>kaavya</dc:creator>
  <cp:lastModifiedBy>laks</cp:lastModifiedBy>
  <cp:revision>7</cp:revision>
  <dcterms:created xsi:type="dcterms:W3CDTF">2011-01-10T08:30:39Z</dcterms:created>
  <dcterms:modified xsi:type="dcterms:W3CDTF">2013-09-12T01:06:46Z</dcterms:modified>
</cp:coreProperties>
</file>