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pdf" ContentType="application/pdf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4.xml" ContentType="application/vnd.openxmlformats-officedocument.theme+xml"/>
  <Override PartName="/ppt/slideLayouts/slideLayout34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charts/chart1.xml" ContentType="application/vnd.openxmlformats-officedocument.drawingml.chart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charts/chart8.xml" ContentType="application/vnd.openxmlformats-officedocument.drawingml.chart+xml"/>
  <Override PartName="/ppt/notesSlides/notesSlide51.xml" ContentType="application/vnd.openxmlformats-officedocument.presentationml.notesSlide+xml"/>
  <Override PartName="/ppt/charts/chart9.xml" ContentType="application/vnd.openxmlformats-officedocument.drawingml.chart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charts/chart10.xml" ContentType="application/vnd.openxmlformats-officedocument.drawingml.chart+xml"/>
  <Override PartName="/ppt/charts/chart11.xml" ContentType="application/vnd.openxmlformats-officedocument.drawingml.chart+xml"/>
  <Override PartName="/ppt/notesSlides/notesSlide56.xml" ContentType="application/vnd.openxmlformats-officedocument.presentationml.notesSlide+xml"/>
  <Override PartName="/ppt/charts/chart12.xml" ContentType="application/vnd.openxmlformats-officedocument.drawingml.chart+xml"/>
  <Override PartName="/ppt/notesSlides/notesSlide57.xml" ContentType="application/vnd.openxmlformats-officedocument.presentationml.notesSlide+xml"/>
  <Override PartName="/ppt/charts/chart13.xml" ContentType="application/vnd.openxmlformats-officedocument.drawingml.chart+xml"/>
  <Override PartName="/ppt/notesSlides/notesSlide58.xml" ContentType="application/vnd.openxmlformats-officedocument.presentationml.notesSlide+xml"/>
  <Override PartName="/ppt/charts/chart14.xml" ContentType="application/vnd.openxmlformats-officedocument.drawingml.chart+xml"/>
  <Override PartName="/ppt/theme/themeOverride1.xml" ContentType="application/vnd.openxmlformats-officedocument.themeOverr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charts/chart15.xml" ContentType="application/vnd.openxmlformats-officedocument.drawingml.chart+xml"/>
  <Override PartName="/ppt/notesSlides/notesSlide6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>
  <p:sldMasterIdLst>
    <p:sldMasterId id="2147483648" r:id="rId1"/>
    <p:sldMasterId id="2147483665" r:id="rId2"/>
    <p:sldMasterId id="2147483689" r:id="rId3"/>
    <p:sldMasterId id="2147483692" r:id="rId4"/>
    <p:sldMasterId id="2147483694" r:id="rId5"/>
  </p:sldMasterIdLst>
  <p:notesMasterIdLst>
    <p:notesMasterId r:id="rId157"/>
  </p:notesMasterIdLst>
  <p:handoutMasterIdLst>
    <p:handoutMasterId r:id="rId158"/>
  </p:handoutMasterIdLst>
  <p:sldIdLst>
    <p:sldId id="260" r:id="rId6"/>
    <p:sldId id="1021" r:id="rId7"/>
    <p:sldId id="1022" r:id="rId8"/>
    <p:sldId id="1023" r:id="rId9"/>
    <p:sldId id="1024" r:id="rId10"/>
    <p:sldId id="1025" r:id="rId11"/>
    <p:sldId id="1027" r:id="rId12"/>
    <p:sldId id="1028" r:id="rId13"/>
    <p:sldId id="1029" r:id="rId14"/>
    <p:sldId id="1030" r:id="rId15"/>
    <p:sldId id="1031" r:id="rId16"/>
    <p:sldId id="1032" r:id="rId17"/>
    <p:sldId id="1033" r:id="rId18"/>
    <p:sldId id="1034" r:id="rId19"/>
    <p:sldId id="1035" r:id="rId20"/>
    <p:sldId id="1036" r:id="rId21"/>
    <p:sldId id="1037" r:id="rId22"/>
    <p:sldId id="832" r:id="rId23"/>
    <p:sldId id="957" r:id="rId24"/>
    <p:sldId id="907" r:id="rId25"/>
    <p:sldId id="908" r:id="rId26"/>
    <p:sldId id="909" r:id="rId27"/>
    <p:sldId id="910" r:id="rId28"/>
    <p:sldId id="911" r:id="rId29"/>
    <p:sldId id="912" r:id="rId30"/>
    <p:sldId id="913" r:id="rId31"/>
    <p:sldId id="914" r:id="rId32"/>
    <p:sldId id="915" r:id="rId33"/>
    <p:sldId id="916" r:id="rId34"/>
    <p:sldId id="1039" r:id="rId35"/>
    <p:sldId id="1040" r:id="rId36"/>
    <p:sldId id="960" r:id="rId37"/>
    <p:sldId id="918" r:id="rId38"/>
    <p:sldId id="920" r:id="rId39"/>
    <p:sldId id="921" r:id="rId40"/>
    <p:sldId id="922" r:id="rId41"/>
    <p:sldId id="923" r:id="rId42"/>
    <p:sldId id="924" r:id="rId43"/>
    <p:sldId id="925" r:id="rId44"/>
    <p:sldId id="926" r:id="rId45"/>
    <p:sldId id="927" r:id="rId46"/>
    <p:sldId id="928" r:id="rId47"/>
    <p:sldId id="929" r:id="rId48"/>
    <p:sldId id="930" r:id="rId49"/>
    <p:sldId id="931" r:id="rId50"/>
    <p:sldId id="932" r:id="rId51"/>
    <p:sldId id="933" r:id="rId52"/>
    <p:sldId id="934" r:id="rId53"/>
    <p:sldId id="935" r:id="rId54"/>
    <p:sldId id="936" r:id="rId55"/>
    <p:sldId id="961" r:id="rId56"/>
    <p:sldId id="962" r:id="rId57"/>
    <p:sldId id="963" r:id="rId58"/>
    <p:sldId id="964" r:id="rId59"/>
    <p:sldId id="965" r:id="rId60"/>
    <p:sldId id="966" r:id="rId61"/>
    <p:sldId id="967" r:id="rId62"/>
    <p:sldId id="968" r:id="rId63"/>
    <p:sldId id="969" r:id="rId64"/>
    <p:sldId id="970" r:id="rId65"/>
    <p:sldId id="971" r:id="rId66"/>
    <p:sldId id="972" r:id="rId67"/>
    <p:sldId id="973" r:id="rId68"/>
    <p:sldId id="974" r:id="rId69"/>
    <p:sldId id="975" r:id="rId70"/>
    <p:sldId id="976" r:id="rId71"/>
    <p:sldId id="977" r:id="rId72"/>
    <p:sldId id="978" r:id="rId73"/>
    <p:sldId id="979" r:id="rId74"/>
    <p:sldId id="981" r:id="rId75"/>
    <p:sldId id="982" r:id="rId76"/>
    <p:sldId id="983" r:id="rId77"/>
    <p:sldId id="937" r:id="rId78"/>
    <p:sldId id="1041" r:id="rId79"/>
    <p:sldId id="1042" r:id="rId80"/>
    <p:sldId id="1043" r:id="rId81"/>
    <p:sldId id="1044" r:id="rId82"/>
    <p:sldId id="1045" r:id="rId83"/>
    <p:sldId id="1046" r:id="rId84"/>
    <p:sldId id="1047" r:id="rId85"/>
    <p:sldId id="1048" r:id="rId86"/>
    <p:sldId id="1049" r:id="rId87"/>
    <p:sldId id="1050" r:id="rId88"/>
    <p:sldId id="1051" r:id="rId89"/>
    <p:sldId id="1052" r:id="rId90"/>
    <p:sldId id="1053" r:id="rId91"/>
    <p:sldId id="1054" r:id="rId92"/>
    <p:sldId id="1055" r:id="rId93"/>
    <p:sldId id="1056" r:id="rId94"/>
    <p:sldId id="1057" r:id="rId95"/>
    <p:sldId id="1058" r:id="rId96"/>
    <p:sldId id="1059" r:id="rId97"/>
    <p:sldId id="1060" r:id="rId98"/>
    <p:sldId id="1061" r:id="rId99"/>
    <p:sldId id="1062" r:id="rId100"/>
    <p:sldId id="1063" r:id="rId101"/>
    <p:sldId id="1064" r:id="rId102"/>
    <p:sldId id="1065" r:id="rId103"/>
    <p:sldId id="1066" r:id="rId104"/>
    <p:sldId id="1067" r:id="rId105"/>
    <p:sldId id="1068" r:id="rId106"/>
    <p:sldId id="1069" r:id="rId107"/>
    <p:sldId id="1070" r:id="rId108"/>
    <p:sldId id="1071" r:id="rId109"/>
    <p:sldId id="1072" r:id="rId110"/>
    <p:sldId id="1073" r:id="rId111"/>
    <p:sldId id="1074" r:id="rId112"/>
    <p:sldId id="1075" r:id="rId113"/>
    <p:sldId id="1076" r:id="rId114"/>
    <p:sldId id="1077" r:id="rId115"/>
    <p:sldId id="1078" r:id="rId116"/>
    <p:sldId id="1079" r:id="rId117"/>
    <p:sldId id="1080" r:id="rId118"/>
    <p:sldId id="1081" r:id="rId119"/>
    <p:sldId id="1082" r:id="rId120"/>
    <p:sldId id="1083" r:id="rId121"/>
    <p:sldId id="1084" r:id="rId122"/>
    <p:sldId id="1085" r:id="rId123"/>
    <p:sldId id="1086" r:id="rId124"/>
    <p:sldId id="990" r:id="rId125"/>
    <p:sldId id="991" r:id="rId126"/>
    <p:sldId id="992" r:id="rId127"/>
    <p:sldId id="993" r:id="rId128"/>
    <p:sldId id="994" r:id="rId129"/>
    <p:sldId id="995" r:id="rId130"/>
    <p:sldId id="996" r:id="rId131"/>
    <p:sldId id="997" r:id="rId132"/>
    <p:sldId id="998" r:id="rId133"/>
    <p:sldId id="999" r:id="rId134"/>
    <p:sldId id="1000" r:id="rId135"/>
    <p:sldId id="1001" r:id="rId136"/>
    <p:sldId id="1002" r:id="rId137"/>
    <p:sldId id="1003" r:id="rId138"/>
    <p:sldId id="1004" r:id="rId139"/>
    <p:sldId id="1005" r:id="rId140"/>
    <p:sldId id="1006" r:id="rId141"/>
    <p:sldId id="1007" r:id="rId142"/>
    <p:sldId id="1008" r:id="rId143"/>
    <p:sldId id="1009" r:id="rId144"/>
    <p:sldId id="1010" r:id="rId145"/>
    <p:sldId id="1011" r:id="rId146"/>
    <p:sldId id="1012" r:id="rId147"/>
    <p:sldId id="1013" r:id="rId148"/>
    <p:sldId id="1014" r:id="rId149"/>
    <p:sldId id="1015" r:id="rId150"/>
    <p:sldId id="1016" r:id="rId151"/>
    <p:sldId id="1017" r:id="rId152"/>
    <p:sldId id="1018" r:id="rId153"/>
    <p:sldId id="1019" r:id="rId154"/>
    <p:sldId id="1020" r:id="rId155"/>
    <p:sldId id="887" r:id="rId156"/>
  </p:sldIdLst>
  <p:sldSz cx="10080625" cy="7559675"/>
  <p:notesSz cx="7315200" cy="9601200"/>
  <p:embeddedFontLst>
    <p:embeddedFont>
      <p:font typeface="cmsy10" pitchFamily="34" charset="0"/>
      <p:regular r:id="rId159"/>
    </p:embeddedFont>
    <p:embeddedFont>
      <p:font typeface="新細明體" pitchFamily="18" charset="-120"/>
      <p:regular r:id="rId160"/>
    </p:embeddedFont>
    <p:embeddedFont>
      <p:font typeface="ＭＳ Ｐゴシック" pitchFamily="34" charset="-128"/>
      <p:regular r:id="rId161"/>
    </p:embeddedFont>
    <p:embeddedFont>
      <p:font typeface="cmmi10" pitchFamily="34" charset="0"/>
      <p:regular r:id="rId162"/>
    </p:embeddedFont>
    <p:embeddedFont>
      <p:font typeface="Century" pitchFamily="18" charset="0"/>
      <p:regular r:id="rId163"/>
    </p:embeddedFont>
    <p:embeddedFont>
      <p:font typeface="Calibri" pitchFamily="34" charset="0"/>
      <p:regular r:id="rId164"/>
      <p:bold r:id="rId165"/>
      <p:italic r:id="rId166"/>
      <p:boldItalic r:id="rId167"/>
    </p:embeddedFont>
    <p:embeddedFont>
      <p:font typeface="Times" pitchFamily="18" charset="0"/>
      <p:regular r:id="rId168"/>
      <p:bold r:id="rId169"/>
      <p:italic r:id="rId170"/>
      <p:boldItalic r:id="rId171"/>
    </p:embeddedFont>
  </p:embeddedFontLst>
  <p:custDataLst>
    <p:tags r:id="rId172"/>
  </p:custDataLst>
  <p:defaultTextStyle>
    <a:defPPr>
      <a:defRPr lang="en-GB"/>
    </a:defPPr>
    <a:lvl1pPr algn="l" rtl="0" eaLnBrk="0" fontAlgn="base" hangingPunct="0">
      <a:spcBef>
        <a:spcPct val="0"/>
      </a:spcBef>
      <a:spcAft>
        <a:spcPct val="0"/>
      </a:spcAft>
      <a:defRPr sz="2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058" algn="l" rtl="0" eaLnBrk="0" fontAlgn="base" hangingPunct="0">
      <a:spcBef>
        <a:spcPct val="0"/>
      </a:spcBef>
      <a:spcAft>
        <a:spcPct val="0"/>
      </a:spcAft>
      <a:defRPr sz="2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115" algn="l" rtl="0" eaLnBrk="0" fontAlgn="base" hangingPunct="0">
      <a:spcBef>
        <a:spcPct val="0"/>
      </a:spcBef>
      <a:spcAft>
        <a:spcPct val="0"/>
      </a:spcAft>
      <a:defRPr sz="2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173" algn="l" rtl="0" eaLnBrk="0" fontAlgn="base" hangingPunct="0">
      <a:spcBef>
        <a:spcPct val="0"/>
      </a:spcBef>
      <a:spcAft>
        <a:spcPct val="0"/>
      </a:spcAft>
      <a:defRPr sz="2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231" algn="l" rtl="0" eaLnBrk="0" fontAlgn="base" hangingPunct="0">
      <a:spcBef>
        <a:spcPct val="0"/>
      </a:spcBef>
      <a:spcAft>
        <a:spcPct val="0"/>
      </a:spcAft>
      <a:defRPr sz="2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5289" algn="l" defTabSz="914115" rtl="0" eaLnBrk="1" latinLnBrk="0" hangingPunct="1">
      <a:defRPr sz="22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2347" algn="l" defTabSz="914115" rtl="0" eaLnBrk="1" latinLnBrk="0" hangingPunct="1">
      <a:defRPr sz="22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199405" algn="l" defTabSz="914115" rtl="0" eaLnBrk="1" latinLnBrk="0" hangingPunct="1">
      <a:defRPr sz="22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6462" algn="l" defTabSz="914115" rtl="0" eaLnBrk="1" latinLnBrk="0" hangingPunct="1">
      <a:defRPr sz="22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  <a:srgbClr val="FFC000"/>
    <a:srgbClr val="FF9801"/>
    <a:srgbClr val="FF6600"/>
    <a:srgbClr val="66FF99"/>
    <a:srgbClr val="66FF66"/>
    <a:srgbClr val="CC0000"/>
    <a:srgbClr val="FF0000"/>
    <a:srgbClr val="990000"/>
    <a:srgbClr val="00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D03447BB-5D67-496B-8E87-E561075AD55C}" styleName="Dark Style 1 - Accent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7464" autoAdjust="0"/>
    <p:restoredTop sz="81503" autoAdjust="0"/>
  </p:normalViewPr>
  <p:slideViewPr>
    <p:cSldViewPr>
      <p:cViewPr>
        <p:scale>
          <a:sx n="75" d="100"/>
          <a:sy n="75" d="100"/>
        </p:scale>
        <p:origin x="-672" y="204"/>
      </p:cViewPr>
      <p:guideLst>
        <p:guide orient="horz" pos="2161"/>
        <p:guide pos="2880"/>
      </p:guideLst>
    </p:cSldViewPr>
  </p:slideViewPr>
  <p:outlineViewPr>
    <p:cViewPr varScale="1">
      <p:scale>
        <a:sx n="170" d="200"/>
        <a:sy n="170" d="200"/>
      </p:scale>
      <p:origin x="-782" y="-8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>
        <p:scale>
          <a:sx n="100" d="100"/>
          <a:sy n="100" d="100"/>
        </p:scale>
        <p:origin x="-1302" y="816"/>
      </p:cViewPr>
      <p:guideLst>
        <p:guide orient="horz" pos="2762"/>
        <p:guide pos="2029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117" Type="http://schemas.openxmlformats.org/officeDocument/2006/relationships/slide" Target="slides/slide112.xml"/><Relationship Id="rId21" Type="http://schemas.openxmlformats.org/officeDocument/2006/relationships/slide" Target="slides/slide16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63" Type="http://schemas.openxmlformats.org/officeDocument/2006/relationships/slide" Target="slides/slide58.xml"/><Relationship Id="rId68" Type="http://schemas.openxmlformats.org/officeDocument/2006/relationships/slide" Target="slides/slide63.xml"/><Relationship Id="rId84" Type="http://schemas.openxmlformats.org/officeDocument/2006/relationships/slide" Target="slides/slide79.xml"/><Relationship Id="rId89" Type="http://schemas.openxmlformats.org/officeDocument/2006/relationships/slide" Target="slides/slide84.xml"/><Relationship Id="rId112" Type="http://schemas.openxmlformats.org/officeDocument/2006/relationships/slide" Target="slides/slide107.xml"/><Relationship Id="rId133" Type="http://schemas.openxmlformats.org/officeDocument/2006/relationships/slide" Target="slides/slide128.xml"/><Relationship Id="rId138" Type="http://schemas.openxmlformats.org/officeDocument/2006/relationships/slide" Target="slides/slide133.xml"/><Relationship Id="rId154" Type="http://schemas.openxmlformats.org/officeDocument/2006/relationships/slide" Target="slides/slide149.xml"/><Relationship Id="rId159" Type="http://schemas.openxmlformats.org/officeDocument/2006/relationships/font" Target="fonts/font1.fntdata"/><Relationship Id="rId175" Type="http://schemas.openxmlformats.org/officeDocument/2006/relationships/theme" Target="theme/theme1.xml"/><Relationship Id="rId170" Type="http://schemas.openxmlformats.org/officeDocument/2006/relationships/font" Target="fonts/font12.fntdata"/><Relationship Id="rId16" Type="http://schemas.openxmlformats.org/officeDocument/2006/relationships/slide" Target="slides/slide11.xml"/><Relationship Id="rId107" Type="http://schemas.openxmlformats.org/officeDocument/2006/relationships/slide" Target="slides/slide102.xml"/><Relationship Id="rId11" Type="http://schemas.openxmlformats.org/officeDocument/2006/relationships/slide" Target="slides/slide6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74" Type="http://schemas.openxmlformats.org/officeDocument/2006/relationships/slide" Target="slides/slide69.xml"/><Relationship Id="rId79" Type="http://schemas.openxmlformats.org/officeDocument/2006/relationships/slide" Target="slides/slide74.xml"/><Relationship Id="rId102" Type="http://schemas.openxmlformats.org/officeDocument/2006/relationships/slide" Target="slides/slide97.xml"/><Relationship Id="rId123" Type="http://schemas.openxmlformats.org/officeDocument/2006/relationships/slide" Target="slides/slide118.xml"/><Relationship Id="rId128" Type="http://schemas.openxmlformats.org/officeDocument/2006/relationships/slide" Target="slides/slide123.xml"/><Relationship Id="rId144" Type="http://schemas.openxmlformats.org/officeDocument/2006/relationships/slide" Target="slides/slide139.xml"/><Relationship Id="rId149" Type="http://schemas.openxmlformats.org/officeDocument/2006/relationships/slide" Target="slides/slide144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85.xml"/><Relationship Id="rId95" Type="http://schemas.openxmlformats.org/officeDocument/2006/relationships/slide" Target="slides/slide90.xml"/><Relationship Id="rId160" Type="http://schemas.openxmlformats.org/officeDocument/2006/relationships/font" Target="fonts/font2.fntdata"/><Relationship Id="rId165" Type="http://schemas.openxmlformats.org/officeDocument/2006/relationships/font" Target="fonts/font7.fntdata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64" Type="http://schemas.openxmlformats.org/officeDocument/2006/relationships/slide" Target="slides/slide59.xml"/><Relationship Id="rId69" Type="http://schemas.openxmlformats.org/officeDocument/2006/relationships/slide" Target="slides/slide64.xml"/><Relationship Id="rId113" Type="http://schemas.openxmlformats.org/officeDocument/2006/relationships/slide" Target="slides/slide108.xml"/><Relationship Id="rId118" Type="http://schemas.openxmlformats.org/officeDocument/2006/relationships/slide" Target="slides/slide113.xml"/><Relationship Id="rId134" Type="http://schemas.openxmlformats.org/officeDocument/2006/relationships/slide" Target="slides/slide129.xml"/><Relationship Id="rId139" Type="http://schemas.openxmlformats.org/officeDocument/2006/relationships/slide" Target="slides/slide134.xml"/><Relationship Id="rId80" Type="http://schemas.openxmlformats.org/officeDocument/2006/relationships/slide" Target="slides/slide75.xml"/><Relationship Id="rId85" Type="http://schemas.openxmlformats.org/officeDocument/2006/relationships/slide" Target="slides/slide80.xml"/><Relationship Id="rId150" Type="http://schemas.openxmlformats.org/officeDocument/2006/relationships/slide" Target="slides/slide145.xml"/><Relationship Id="rId155" Type="http://schemas.openxmlformats.org/officeDocument/2006/relationships/slide" Target="slides/slide150.xml"/><Relationship Id="rId171" Type="http://schemas.openxmlformats.org/officeDocument/2006/relationships/font" Target="fonts/font13.fntdata"/><Relationship Id="rId176" Type="http://schemas.openxmlformats.org/officeDocument/2006/relationships/tableStyles" Target="tableStyles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59" Type="http://schemas.openxmlformats.org/officeDocument/2006/relationships/slide" Target="slides/slide54.xml"/><Relationship Id="rId103" Type="http://schemas.openxmlformats.org/officeDocument/2006/relationships/slide" Target="slides/slide98.xml"/><Relationship Id="rId108" Type="http://schemas.openxmlformats.org/officeDocument/2006/relationships/slide" Target="slides/slide103.xml"/><Relationship Id="rId124" Type="http://schemas.openxmlformats.org/officeDocument/2006/relationships/slide" Target="slides/slide119.xml"/><Relationship Id="rId129" Type="http://schemas.openxmlformats.org/officeDocument/2006/relationships/slide" Target="slides/slide124.xml"/><Relationship Id="rId54" Type="http://schemas.openxmlformats.org/officeDocument/2006/relationships/slide" Target="slides/slide49.xml"/><Relationship Id="rId70" Type="http://schemas.openxmlformats.org/officeDocument/2006/relationships/slide" Target="slides/slide65.xml"/><Relationship Id="rId75" Type="http://schemas.openxmlformats.org/officeDocument/2006/relationships/slide" Target="slides/slide70.xml"/><Relationship Id="rId91" Type="http://schemas.openxmlformats.org/officeDocument/2006/relationships/slide" Target="slides/slide86.xml"/><Relationship Id="rId96" Type="http://schemas.openxmlformats.org/officeDocument/2006/relationships/slide" Target="slides/slide91.xml"/><Relationship Id="rId140" Type="http://schemas.openxmlformats.org/officeDocument/2006/relationships/slide" Target="slides/slide135.xml"/><Relationship Id="rId145" Type="http://schemas.openxmlformats.org/officeDocument/2006/relationships/slide" Target="slides/slide140.xml"/><Relationship Id="rId161" Type="http://schemas.openxmlformats.org/officeDocument/2006/relationships/font" Target="fonts/font3.fntdata"/><Relationship Id="rId166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49" Type="http://schemas.openxmlformats.org/officeDocument/2006/relationships/slide" Target="slides/slide44.xml"/><Relationship Id="rId114" Type="http://schemas.openxmlformats.org/officeDocument/2006/relationships/slide" Target="slides/slide109.xml"/><Relationship Id="rId119" Type="http://schemas.openxmlformats.org/officeDocument/2006/relationships/slide" Target="slides/slide114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73" Type="http://schemas.openxmlformats.org/officeDocument/2006/relationships/slide" Target="slides/slide68.xml"/><Relationship Id="rId78" Type="http://schemas.openxmlformats.org/officeDocument/2006/relationships/slide" Target="slides/slide73.xml"/><Relationship Id="rId81" Type="http://schemas.openxmlformats.org/officeDocument/2006/relationships/slide" Target="slides/slide76.xml"/><Relationship Id="rId86" Type="http://schemas.openxmlformats.org/officeDocument/2006/relationships/slide" Target="slides/slide81.xml"/><Relationship Id="rId94" Type="http://schemas.openxmlformats.org/officeDocument/2006/relationships/slide" Target="slides/slide89.xml"/><Relationship Id="rId99" Type="http://schemas.openxmlformats.org/officeDocument/2006/relationships/slide" Target="slides/slide94.xml"/><Relationship Id="rId101" Type="http://schemas.openxmlformats.org/officeDocument/2006/relationships/slide" Target="slides/slide96.xml"/><Relationship Id="rId122" Type="http://schemas.openxmlformats.org/officeDocument/2006/relationships/slide" Target="slides/slide117.xml"/><Relationship Id="rId130" Type="http://schemas.openxmlformats.org/officeDocument/2006/relationships/slide" Target="slides/slide125.xml"/><Relationship Id="rId135" Type="http://schemas.openxmlformats.org/officeDocument/2006/relationships/slide" Target="slides/slide130.xml"/><Relationship Id="rId143" Type="http://schemas.openxmlformats.org/officeDocument/2006/relationships/slide" Target="slides/slide138.xml"/><Relationship Id="rId148" Type="http://schemas.openxmlformats.org/officeDocument/2006/relationships/slide" Target="slides/slide143.xml"/><Relationship Id="rId151" Type="http://schemas.openxmlformats.org/officeDocument/2006/relationships/slide" Target="slides/slide146.xml"/><Relationship Id="rId156" Type="http://schemas.openxmlformats.org/officeDocument/2006/relationships/slide" Target="slides/slide151.xml"/><Relationship Id="rId164" Type="http://schemas.openxmlformats.org/officeDocument/2006/relationships/font" Target="fonts/font6.fntdata"/><Relationship Id="rId169" Type="http://schemas.openxmlformats.org/officeDocument/2006/relationships/font" Target="fonts/font11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72" Type="http://schemas.openxmlformats.org/officeDocument/2006/relationships/tags" Target="tags/tag1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Relationship Id="rId109" Type="http://schemas.openxmlformats.org/officeDocument/2006/relationships/slide" Target="slides/slide104.xml"/><Relationship Id="rId34" Type="http://schemas.openxmlformats.org/officeDocument/2006/relationships/slide" Target="slides/slide29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76" Type="http://schemas.openxmlformats.org/officeDocument/2006/relationships/slide" Target="slides/slide71.xml"/><Relationship Id="rId97" Type="http://schemas.openxmlformats.org/officeDocument/2006/relationships/slide" Target="slides/slide92.xml"/><Relationship Id="rId104" Type="http://schemas.openxmlformats.org/officeDocument/2006/relationships/slide" Target="slides/slide99.xml"/><Relationship Id="rId120" Type="http://schemas.openxmlformats.org/officeDocument/2006/relationships/slide" Target="slides/slide115.xml"/><Relationship Id="rId125" Type="http://schemas.openxmlformats.org/officeDocument/2006/relationships/slide" Target="slides/slide120.xml"/><Relationship Id="rId141" Type="http://schemas.openxmlformats.org/officeDocument/2006/relationships/slide" Target="slides/slide136.xml"/><Relationship Id="rId146" Type="http://schemas.openxmlformats.org/officeDocument/2006/relationships/slide" Target="slides/slide141.xml"/><Relationship Id="rId167" Type="http://schemas.openxmlformats.org/officeDocument/2006/relationships/font" Target="fonts/font9.fntdata"/><Relationship Id="rId7" Type="http://schemas.openxmlformats.org/officeDocument/2006/relationships/slide" Target="slides/slide2.xml"/><Relationship Id="rId71" Type="http://schemas.openxmlformats.org/officeDocument/2006/relationships/slide" Target="slides/slide66.xml"/><Relationship Id="rId92" Type="http://schemas.openxmlformats.org/officeDocument/2006/relationships/slide" Target="slides/slide87.xml"/><Relationship Id="rId162" Type="http://schemas.openxmlformats.org/officeDocument/2006/relationships/font" Target="fonts/font4.fntdata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4.xml"/><Relationship Id="rId24" Type="http://schemas.openxmlformats.org/officeDocument/2006/relationships/slide" Target="slides/slide19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66" Type="http://schemas.openxmlformats.org/officeDocument/2006/relationships/slide" Target="slides/slide61.xml"/><Relationship Id="rId87" Type="http://schemas.openxmlformats.org/officeDocument/2006/relationships/slide" Target="slides/slide82.xml"/><Relationship Id="rId110" Type="http://schemas.openxmlformats.org/officeDocument/2006/relationships/slide" Target="slides/slide105.xml"/><Relationship Id="rId115" Type="http://schemas.openxmlformats.org/officeDocument/2006/relationships/slide" Target="slides/slide110.xml"/><Relationship Id="rId131" Type="http://schemas.openxmlformats.org/officeDocument/2006/relationships/slide" Target="slides/slide126.xml"/><Relationship Id="rId136" Type="http://schemas.openxmlformats.org/officeDocument/2006/relationships/slide" Target="slides/slide131.xml"/><Relationship Id="rId157" Type="http://schemas.openxmlformats.org/officeDocument/2006/relationships/notesMaster" Target="notesMasters/notesMaster1.xml"/><Relationship Id="rId61" Type="http://schemas.openxmlformats.org/officeDocument/2006/relationships/slide" Target="slides/slide56.xml"/><Relationship Id="rId82" Type="http://schemas.openxmlformats.org/officeDocument/2006/relationships/slide" Target="slides/slide77.xml"/><Relationship Id="rId152" Type="http://schemas.openxmlformats.org/officeDocument/2006/relationships/slide" Target="slides/slide147.xml"/><Relationship Id="rId173" Type="http://schemas.openxmlformats.org/officeDocument/2006/relationships/presProps" Target="presProps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56" Type="http://schemas.openxmlformats.org/officeDocument/2006/relationships/slide" Target="slides/slide51.xml"/><Relationship Id="rId77" Type="http://schemas.openxmlformats.org/officeDocument/2006/relationships/slide" Target="slides/slide72.xml"/><Relationship Id="rId100" Type="http://schemas.openxmlformats.org/officeDocument/2006/relationships/slide" Target="slides/slide95.xml"/><Relationship Id="rId105" Type="http://schemas.openxmlformats.org/officeDocument/2006/relationships/slide" Target="slides/slide100.xml"/><Relationship Id="rId126" Type="http://schemas.openxmlformats.org/officeDocument/2006/relationships/slide" Target="slides/slide121.xml"/><Relationship Id="rId147" Type="http://schemas.openxmlformats.org/officeDocument/2006/relationships/slide" Target="slides/slide142.xml"/><Relationship Id="rId168" Type="http://schemas.openxmlformats.org/officeDocument/2006/relationships/font" Target="fonts/font10.fntdata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slide" Target="slides/slide67.xml"/><Relationship Id="rId93" Type="http://schemas.openxmlformats.org/officeDocument/2006/relationships/slide" Target="slides/slide88.xml"/><Relationship Id="rId98" Type="http://schemas.openxmlformats.org/officeDocument/2006/relationships/slide" Target="slides/slide93.xml"/><Relationship Id="rId121" Type="http://schemas.openxmlformats.org/officeDocument/2006/relationships/slide" Target="slides/slide116.xml"/><Relationship Id="rId142" Type="http://schemas.openxmlformats.org/officeDocument/2006/relationships/slide" Target="slides/slide137.xml"/><Relationship Id="rId163" Type="http://schemas.openxmlformats.org/officeDocument/2006/relationships/font" Target="fonts/font5.fntdata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20.xml"/><Relationship Id="rId46" Type="http://schemas.openxmlformats.org/officeDocument/2006/relationships/slide" Target="slides/slide41.xml"/><Relationship Id="rId67" Type="http://schemas.openxmlformats.org/officeDocument/2006/relationships/slide" Target="slides/slide62.xml"/><Relationship Id="rId116" Type="http://schemas.openxmlformats.org/officeDocument/2006/relationships/slide" Target="slides/slide111.xml"/><Relationship Id="rId137" Type="http://schemas.openxmlformats.org/officeDocument/2006/relationships/slide" Target="slides/slide132.xml"/><Relationship Id="rId158" Type="http://schemas.openxmlformats.org/officeDocument/2006/relationships/handoutMaster" Target="handoutMasters/handoutMaster1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62" Type="http://schemas.openxmlformats.org/officeDocument/2006/relationships/slide" Target="slides/slide57.xml"/><Relationship Id="rId83" Type="http://schemas.openxmlformats.org/officeDocument/2006/relationships/slide" Target="slides/slide78.xml"/><Relationship Id="rId88" Type="http://schemas.openxmlformats.org/officeDocument/2006/relationships/slide" Target="slides/slide83.xml"/><Relationship Id="rId111" Type="http://schemas.openxmlformats.org/officeDocument/2006/relationships/slide" Target="slides/slide106.xml"/><Relationship Id="rId132" Type="http://schemas.openxmlformats.org/officeDocument/2006/relationships/slide" Target="slides/slide127.xml"/><Relationship Id="rId153" Type="http://schemas.openxmlformats.org/officeDocument/2006/relationships/slide" Target="slides/slide148.xml"/><Relationship Id="rId174" Type="http://schemas.openxmlformats.org/officeDocument/2006/relationships/viewProps" Target="viewProps.xml"/><Relationship Id="rId15" Type="http://schemas.openxmlformats.org/officeDocument/2006/relationships/slide" Target="slides/slide10.xml"/><Relationship Id="rId36" Type="http://schemas.openxmlformats.org/officeDocument/2006/relationships/slide" Target="slides/slide31.xml"/><Relationship Id="rId57" Type="http://schemas.openxmlformats.org/officeDocument/2006/relationships/slide" Target="slides/slide52.xml"/><Relationship Id="rId106" Type="http://schemas.openxmlformats.org/officeDocument/2006/relationships/slide" Target="slides/slide101.xml"/><Relationship Id="rId127" Type="http://schemas.openxmlformats.org/officeDocument/2006/relationships/slide" Target="slides/slide122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Documents%20and%20Settings\tambe\My%20Documents\JasonTsai\Experiment%20Results.xls" TargetMode="External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.xlsx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.xlsx"/></Relationships>
</file>

<file path=ppt/charts/_rels/chart14.xml.rels><?xml version="1.0" encoding="UTF-8" standalone="yes"?>
<Relationships xmlns="http://schemas.openxmlformats.org/package/2006/relationships"><Relationship Id="rId2" Type="http://schemas.openxmlformats.org/officeDocument/2006/relationships/oleObject" Target="../embeddings/oleObject19.bin"/><Relationship Id="rId1" Type="http://schemas.openxmlformats.org/officeDocument/2006/relationships/themeOverride" Target="../theme/themeOverride1.xml"/></Relationships>
</file>

<file path=ppt/charts/_rels/chart1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7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manish:Documents:Studies:AAAI10Jain:data_graphs.xls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manish:Documents:Studies:AAAI10Jain:data_graphs.xls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manish:Documents:Studies:11AAMASBayesian:AspenOrigamiMA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manish:Documents:Studies:11AAMASBayesian:AspenOrigamiMA.xlsx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manish:Documents:Studies:Branch%20and%20Pricing%20Notes:Results:AspenOrigamiMA.xlsx" TargetMode="Externa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manish:Documents:Studies:Branch%20and%20Pricing%20Notes:Results:AspenOrigamiMA.xlsx" TargetMode="Externa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CA"/>
  <c:roundedCorners val="0"/>
  <mc:AlternateContent xmlns:mc="http://schemas.openxmlformats.org/markup-compatibility/2006">
    <mc:Choice xmlns:c14="http://schemas.microsoft.com/office/drawing/2007/8/2/chart" Requires="c14">
      <c14:style val="101"/>
    </mc:Choice>
    <mc:Fallback>
      <c:style val="1"/>
    </mc:Fallback>
  </mc:AlternateContent>
  <c:chart>
    <c:title>
      <c:tx>
        <c:rich>
          <a:bodyPr/>
          <a:lstStyle/>
          <a:p>
            <a:pPr>
              <a:defRPr sz="2000"/>
            </a:pPr>
            <a:r>
              <a:rPr lang="en-US" sz="2000" dirty="0" smtClean="0"/>
              <a:t>Scaling </a:t>
            </a:r>
            <a:r>
              <a:rPr lang="en-US" sz="2000" dirty="0"/>
              <a:t>with </a:t>
            </a:r>
            <a:r>
              <a:rPr lang="en-US" sz="2000" dirty="0" smtClean="0"/>
              <a:t>Targets: Compact</a:t>
            </a:r>
            <a:endParaRPr lang="en-US" sz="2000" dirty="0"/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0.19427246214688501"/>
          <c:y val="0.34252618382660599"/>
          <c:w val="0.804032370953631"/>
          <c:h val="0.54123906386701703"/>
        </c:manualLayout>
      </c:layout>
      <c:lineChart>
        <c:grouping val="standard"/>
        <c:varyColors val="0"/>
        <c:ser>
          <c:idx val="0"/>
          <c:order val="0"/>
          <c:tx>
            <c:strRef>
              <c:f>Sheet1!$L$2</c:f>
              <c:strCache>
                <c:ptCount val="1"/>
                <c:pt idx="0">
                  <c:v>ARMOR</c:v>
                </c:pt>
              </c:strCache>
            </c:strRef>
          </c:tx>
          <c:spPr>
            <a:ln>
              <a:solidFill>
                <a:srgbClr val="C00000"/>
              </a:solidFill>
            </a:ln>
          </c:spPr>
          <c:marker>
            <c:symbol val="diamond"/>
            <c:size val="17"/>
            <c:spPr>
              <a:solidFill>
                <a:srgbClr val="C00000"/>
              </a:solidFill>
            </c:spPr>
          </c:marker>
          <c:cat>
            <c:numRef>
              <c:f>Sheet1!$K$3:$K$13</c:f>
              <c:numCache>
                <c:formatCode>General</c:formatCode>
                <c:ptCount val="11"/>
                <c:pt idx="0">
                  <c:v>10</c:v>
                </c:pt>
                <c:pt idx="1">
                  <c:v>11</c:v>
                </c:pt>
                <c:pt idx="2">
                  <c:v>12</c:v>
                </c:pt>
                <c:pt idx="3">
                  <c:v>13</c:v>
                </c:pt>
                <c:pt idx="4">
                  <c:v>14</c:v>
                </c:pt>
                <c:pt idx="5">
                  <c:v>15</c:v>
                </c:pt>
                <c:pt idx="6">
                  <c:v>16</c:v>
                </c:pt>
                <c:pt idx="7">
                  <c:v>17</c:v>
                </c:pt>
                <c:pt idx="8">
                  <c:v>18</c:v>
                </c:pt>
                <c:pt idx="9">
                  <c:v>19</c:v>
                </c:pt>
                <c:pt idx="10">
                  <c:v>20</c:v>
                </c:pt>
              </c:numCache>
            </c:numRef>
          </c:cat>
          <c:val>
            <c:numRef>
              <c:f>Sheet1!$L$3:$L$13</c:f>
              <c:numCache>
                <c:formatCode>General</c:formatCode>
                <c:ptCount val="11"/>
                <c:pt idx="0">
                  <c:v>3.7290000000000302E-2</c:v>
                </c:pt>
                <c:pt idx="1">
                  <c:v>4.8465000000000001E-2</c:v>
                </c:pt>
                <c:pt idx="2">
                  <c:v>8.5718333333333702E-2</c:v>
                </c:pt>
                <c:pt idx="3">
                  <c:v>0.14947333333333501</c:v>
                </c:pt>
                <c:pt idx="4">
                  <c:v>0.26655583333333299</c:v>
                </c:pt>
                <c:pt idx="5">
                  <c:v>0.44340916666666902</c:v>
                </c:pt>
                <c:pt idx="6">
                  <c:v>0.71581916666666701</c:v>
                </c:pt>
                <c:pt idx="7">
                  <c:v>1.1024466666666679</c:v>
                </c:pt>
                <c:pt idx="8">
                  <c:v>1.6799116666666669</c:v>
                </c:pt>
                <c:pt idx="9">
                  <c:v>2.8842824999999981</c:v>
                </c:pt>
                <c:pt idx="10">
                  <c:v>4.6824083333333331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Sheet1!$M$2</c:f>
              <c:strCache>
                <c:ptCount val="1"/>
                <c:pt idx="0">
                  <c:v>IRIS I</c:v>
                </c:pt>
              </c:strCache>
            </c:strRef>
          </c:tx>
          <c:marker>
            <c:symbol val="square"/>
            <c:size val="10"/>
          </c:marker>
          <c:cat>
            <c:numRef>
              <c:f>Sheet1!$K$3:$K$13</c:f>
              <c:numCache>
                <c:formatCode>General</c:formatCode>
                <c:ptCount val="11"/>
                <c:pt idx="0">
                  <c:v>10</c:v>
                </c:pt>
                <c:pt idx="1">
                  <c:v>11</c:v>
                </c:pt>
                <c:pt idx="2">
                  <c:v>12</c:v>
                </c:pt>
                <c:pt idx="3">
                  <c:v>13</c:v>
                </c:pt>
                <c:pt idx="4">
                  <c:v>14</c:v>
                </c:pt>
                <c:pt idx="5">
                  <c:v>15</c:v>
                </c:pt>
                <c:pt idx="6">
                  <c:v>16</c:v>
                </c:pt>
                <c:pt idx="7">
                  <c:v>17</c:v>
                </c:pt>
                <c:pt idx="8">
                  <c:v>18</c:v>
                </c:pt>
                <c:pt idx="9">
                  <c:v>19</c:v>
                </c:pt>
                <c:pt idx="10">
                  <c:v>20</c:v>
                </c:pt>
              </c:numCache>
            </c:numRef>
          </c:cat>
          <c:val>
            <c:numRef>
              <c:f>Sheet1!$M$3:$M$13</c:f>
              <c:numCache>
                <c:formatCode>General</c:formatCode>
                <c:ptCount val="11"/>
                <c:pt idx="0">
                  <c:v>1.3425000000000099E-3</c:v>
                </c:pt>
                <c:pt idx="1">
                  <c:v>1.3900000000000199E-3</c:v>
                </c:pt>
                <c:pt idx="2">
                  <c:v>1.42E-3</c:v>
                </c:pt>
                <c:pt idx="3">
                  <c:v>1.495E-3</c:v>
                </c:pt>
                <c:pt idx="4">
                  <c:v>1.56166666666667E-3</c:v>
                </c:pt>
                <c:pt idx="5">
                  <c:v>1.64E-3</c:v>
                </c:pt>
                <c:pt idx="6">
                  <c:v>1.80916666666668E-3</c:v>
                </c:pt>
                <c:pt idx="7">
                  <c:v>2.0975000000000299E-3</c:v>
                </c:pt>
                <c:pt idx="8">
                  <c:v>2.91166666666667E-3</c:v>
                </c:pt>
                <c:pt idx="9">
                  <c:v>1.8600000000000201E-3</c:v>
                </c:pt>
                <c:pt idx="10">
                  <c:v>1.9758333333333399E-3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Sheet1!$N$2</c:f>
              <c:strCache>
                <c:ptCount val="1"/>
                <c:pt idx="0">
                  <c:v>IRIS II</c:v>
                </c:pt>
              </c:strCache>
            </c:strRef>
          </c:tx>
          <c:spPr>
            <a:ln>
              <a:solidFill>
                <a:srgbClr val="00B050"/>
              </a:solidFill>
            </a:ln>
          </c:spPr>
          <c:marker>
            <c:symbol val="triangle"/>
            <c:size val="11"/>
            <c:spPr>
              <a:solidFill>
                <a:srgbClr val="00B050"/>
              </a:solidFill>
            </c:spPr>
          </c:marker>
          <c:cat>
            <c:numRef>
              <c:f>Sheet1!$K$3:$K$13</c:f>
              <c:numCache>
                <c:formatCode>General</c:formatCode>
                <c:ptCount val="11"/>
                <c:pt idx="0">
                  <c:v>10</c:v>
                </c:pt>
                <c:pt idx="1">
                  <c:v>11</c:v>
                </c:pt>
                <c:pt idx="2">
                  <c:v>12</c:v>
                </c:pt>
                <c:pt idx="3">
                  <c:v>13</c:v>
                </c:pt>
                <c:pt idx="4">
                  <c:v>14</c:v>
                </c:pt>
                <c:pt idx="5">
                  <c:v>15</c:v>
                </c:pt>
                <c:pt idx="6">
                  <c:v>16</c:v>
                </c:pt>
                <c:pt idx="7">
                  <c:v>17</c:v>
                </c:pt>
                <c:pt idx="8">
                  <c:v>18</c:v>
                </c:pt>
                <c:pt idx="9">
                  <c:v>19</c:v>
                </c:pt>
                <c:pt idx="10">
                  <c:v>20</c:v>
                </c:pt>
              </c:numCache>
            </c:numRef>
          </c:cat>
          <c:val>
            <c:numRef>
              <c:f>Sheet1!$N$3:$N$13</c:f>
              <c:numCache>
                <c:formatCode>General</c:formatCode>
                <c:ptCount val="11"/>
                <c:pt idx="0">
                  <c:v>1.37250000000002E-3</c:v>
                </c:pt>
                <c:pt idx="1">
                  <c:v>1.3766666666666801E-3</c:v>
                </c:pt>
                <c:pt idx="2">
                  <c:v>1.70750000000002E-3</c:v>
                </c:pt>
                <c:pt idx="3">
                  <c:v>1.6858333333333499E-3</c:v>
                </c:pt>
                <c:pt idx="4">
                  <c:v>1.56083333333335E-3</c:v>
                </c:pt>
                <c:pt idx="5">
                  <c:v>1.59000000000002E-3</c:v>
                </c:pt>
                <c:pt idx="6">
                  <c:v>1.6466666666666799E-3</c:v>
                </c:pt>
                <c:pt idx="7">
                  <c:v>1.69000000000002E-3</c:v>
                </c:pt>
                <c:pt idx="8">
                  <c:v>2.55166666666667E-3</c:v>
                </c:pt>
                <c:pt idx="9">
                  <c:v>2.9650000000000201E-3</c:v>
                </c:pt>
                <c:pt idx="10">
                  <c:v>1.89416666666669E-3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96906624"/>
        <c:axId val="40359424"/>
      </c:lineChart>
      <c:catAx>
        <c:axId val="96906624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2000" b="0"/>
                </a:pPr>
                <a:r>
                  <a:rPr lang="en-US" sz="2000" b="0"/>
                  <a:t>Targets</a:t>
                </a:r>
              </a:p>
            </c:rich>
          </c:tx>
          <c:layout>
            <c:manualLayout>
              <c:xMode val="edge"/>
              <c:yMode val="edge"/>
              <c:x val="8.3305697081982405E-2"/>
              <c:y val="0.88828696412948405"/>
            </c:manualLayout>
          </c:layout>
          <c:overlay val="0"/>
        </c:title>
        <c:numFmt formatCode="General" sourceLinked="1"/>
        <c:majorTickMark val="none"/>
        <c:minorTickMark val="none"/>
        <c:tickLblPos val="nextTo"/>
        <c:txPr>
          <a:bodyPr rot="0" vert="horz"/>
          <a:lstStyle/>
          <a:p>
            <a:pPr>
              <a:defRPr sz="12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en-US"/>
          </a:p>
        </c:txPr>
        <c:crossAx val="40359424"/>
        <c:crosses val="autoZero"/>
        <c:auto val="1"/>
        <c:lblAlgn val="ctr"/>
        <c:lblOffset val="100"/>
        <c:noMultiLvlLbl val="0"/>
      </c:catAx>
      <c:valAx>
        <c:axId val="40359424"/>
        <c:scaling>
          <c:orientation val="minMax"/>
        </c:scaling>
        <c:delete val="0"/>
        <c:axPos val="l"/>
        <c:title>
          <c:tx>
            <c:rich>
              <a:bodyPr/>
              <a:lstStyle/>
              <a:p>
                <a:pPr>
                  <a:defRPr sz="1800" b="0"/>
                </a:pPr>
                <a:r>
                  <a:rPr lang="en-US" sz="1800" b="0"/>
                  <a:t>Runtimes (min)</a:t>
                </a:r>
              </a:p>
            </c:rich>
          </c:tx>
          <c:layout>
            <c:manualLayout>
              <c:xMode val="edge"/>
              <c:yMode val="edge"/>
              <c:x val="8.3333333333333696E-3"/>
              <c:y val="0.26904053659959198"/>
            </c:manualLayout>
          </c:layout>
          <c:overlay val="0"/>
        </c:title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96906624"/>
        <c:crosses val="autoZero"/>
        <c:crossBetween val="between"/>
      </c:valAx>
    </c:plotArea>
    <c:legend>
      <c:legendPos val="t"/>
      <c:layout>
        <c:manualLayout>
          <c:xMode val="edge"/>
          <c:yMode val="edge"/>
          <c:x val="0.12541732283464599"/>
          <c:y val="0.143402960046664"/>
          <c:w val="0.83260342457192904"/>
          <c:h val="7.9101802775674496E-2"/>
        </c:manualLayout>
      </c:layout>
      <c:overlay val="0"/>
      <c:txPr>
        <a:bodyPr/>
        <a:lstStyle/>
        <a:p>
          <a:pPr>
            <a:defRPr sz="2000" baseline="0"/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</c:sp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C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BRPT</c:v>
                </c:pt>
              </c:strCache>
            </c:strRef>
          </c:tx>
          <c:invertIfNegative val="0"/>
          <c:cat>
            <c:strRef>
              <c:f>Sheet1!$A$2:$A$5</c:f>
              <c:strCache>
                <c:ptCount val="4"/>
                <c:pt idx="0">
                  <c:v>Payoff 1</c:v>
                </c:pt>
                <c:pt idx="1">
                  <c:v>Payoff 2</c:v>
                </c:pt>
                <c:pt idx="2">
                  <c:v>Payoff 3</c:v>
                </c:pt>
                <c:pt idx="3">
                  <c:v>Payoff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-2.0372727272727298</c:v>
                </c:pt>
                <c:pt idx="1">
                  <c:v>-1.515499999999999</c:v>
                </c:pt>
                <c:pt idx="2">
                  <c:v>-1.08122448979592</c:v>
                </c:pt>
                <c:pt idx="3">
                  <c:v>-1.64651162790698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RPT</c:v>
                </c:pt>
              </c:strCache>
            </c:strRef>
          </c:tx>
          <c:invertIfNegative val="0"/>
          <c:cat>
            <c:strRef>
              <c:f>Sheet1!$A$2:$A$5</c:f>
              <c:strCache>
                <c:ptCount val="4"/>
                <c:pt idx="0">
                  <c:v>Payoff 1</c:v>
                </c:pt>
                <c:pt idx="1">
                  <c:v>Payoff 2</c:v>
                </c:pt>
                <c:pt idx="2">
                  <c:v>Payoff 3</c:v>
                </c:pt>
                <c:pt idx="3">
                  <c:v>Payoff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-0.33704545454545498</c:v>
                </c:pt>
                <c:pt idx="1">
                  <c:v>1.6000000000000101E-2</c:v>
                </c:pt>
                <c:pt idx="2">
                  <c:v>-0.97714285714285698</c:v>
                </c:pt>
                <c:pt idx="3">
                  <c:v>-0.28488372093023301</c:v>
                </c:pt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BRQR</c:v>
                </c:pt>
              </c:strCache>
            </c:strRef>
          </c:tx>
          <c:spPr>
            <a:solidFill>
              <a:srgbClr val="C00000"/>
            </a:solidFill>
          </c:spPr>
          <c:invertIfNegative val="0"/>
          <c:cat>
            <c:strRef>
              <c:f>Sheet1!$A$2:$A$5</c:f>
              <c:strCache>
                <c:ptCount val="4"/>
                <c:pt idx="0">
                  <c:v>Payoff 1</c:v>
                </c:pt>
                <c:pt idx="1">
                  <c:v>Payoff 2</c:v>
                </c:pt>
                <c:pt idx="2">
                  <c:v>Payoff 3</c:v>
                </c:pt>
                <c:pt idx="3">
                  <c:v>Payoff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-0.56977272727272799</c:v>
                </c:pt>
                <c:pt idx="1">
                  <c:v>1.3205</c:v>
                </c:pt>
                <c:pt idx="2">
                  <c:v>-0.12816326530612299</c:v>
                </c:pt>
                <c:pt idx="3">
                  <c:v>-0.1</c:v>
                </c:pt>
              </c:numCache>
            </c:numRef>
          </c:val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COBRA</c:v>
                </c:pt>
              </c:strCache>
            </c:strRef>
          </c:tx>
          <c:invertIfNegative val="0"/>
          <c:cat>
            <c:strRef>
              <c:f>Sheet1!$A$2:$A$5</c:f>
              <c:strCache>
                <c:ptCount val="4"/>
                <c:pt idx="0">
                  <c:v>Payoff 1</c:v>
                </c:pt>
                <c:pt idx="1">
                  <c:v>Payoff 2</c:v>
                </c:pt>
                <c:pt idx="2">
                  <c:v>Payoff 3</c:v>
                </c:pt>
                <c:pt idx="3">
                  <c:v>Payoff 4</c:v>
                </c:pt>
              </c:strCache>
            </c:strRef>
          </c:cat>
          <c:val>
            <c:numRef>
              <c:f>Sheet1!$E$2:$E$5</c:f>
              <c:numCache>
                <c:formatCode>General</c:formatCode>
                <c:ptCount val="4"/>
                <c:pt idx="0">
                  <c:v>-0.74</c:v>
                </c:pt>
                <c:pt idx="1">
                  <c:v>-0.47699999999999998</c:v>
                </c:pt>
                <c:pt idx="2">
                  <c:v>-0.49081632653061202</c:v>
                </c:pt>
                <c:pt idx="3">
                  <c:v>-2.4269767441860499</c:v>
                </c:pt>
              </c:numCache>
            </c:numRef>
          </c:val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DOBSS</c:v>
                </c:pt>
              </c:strCache>
            </c:strRef>
          </c:tx>
          <c:spPr>
            <a:solidFill>
              <a:srgbClr val="FF9801"/>
            </a:solidFill>
          </c:spPr>
          <c:invertIfNegative val="0"/>
          <c:cat>
            <c:strRef>
              <c:f>Sheet1!$A$2:$A$5</c:f>
              <c:strCache>
                <c:ptCount val="4"/>
                <c:pt idx="0">
                  <c:v>Payoff 1</c:v>
                </c:pt>
                <c:pt idx="1">
                  <c:v>Payoff 2</c:v>
                </c:pt>
                <c:pt idx="2">
                  <c:v>Payoff 3</c:v>
                </c:pt>
                <c:pt idx="3">
                  <c:v>Payoff 4</c:v>
                </c:pt>
              </c:strCache>
            </c:strRef>
          </c:cat>
          <c:val>
            <c:numRef>
              <c:f>Sheet1!$F$2:$F$5</c:f>
              <c:numCache>
                <c:formatCode>General</c:formatCode>
                <c:ptCount val="4"/>
                <c:pt idx="0">
                  <c:v>-2.0513636363636381</c:v>
                </c:pt>
                <c:pt idx="1">
                  <c:v>0.82699999999999996</c:v>
                </c:pt>
                <c:pt idx="2">
                  <c:v>-0.83612244897959198</c:v>
                </c:pt>
                <c:pt idx="3">
                  <c:v>-1.7397674418604701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60066176"/>
        <c:axId val="160076160"/>
      </c:barChart>
      <c:catAx>
        <c:axId val="160066176"/>
        <c:scaling>
          <c:orientation val="minMax"/>
        </c:scaling>
        <c:delete val="0"/>
        <c:axPos val="b"/>
        <c:majorTickMark val="out"/>
        <c:minorTickMark val="none"/>
        <c:tickLblPos val="low"/>
        <c:crossAx val="160076160"/>
        <c:crosses val="autoZero"/>
        <c:auto val="1"/>
        <c:lblAlgn val="ctr"/>
        <c:lblOffset val="100"/>
        <c:noMultiLvlLbl val="0"/>
      </c:catAx>
      <c:valAx>
        <c:axId val="16007616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60066176"/>
        <c:crosses val="autoZero"/>
        <c:crossBetween val="between"/>
      </c:valAx>
    </c:plotArea>
    <c:legend>
      <c:legendPos val="r"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C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BRPT</c:v>
                </c:pt>
              </c:strCache>
            </c:strRef>
          </c:tx>
          <c:invertIfNegative val="0"/>
          <c:cat>
            <c:strRef>
              <c:f>Sheet1!$A$2:$A$4</c:f>
              <c:strCache>
                <c:ptCount val="3"/>
                <c:pt idx="0">
                  <c:v>Payoff 5</c:v>
                </c:pt>
                <c:pt idx="1">
                  <c:v>Payoff 6</c:v>
                </c:pt>
                <c:pt idx="2">
                  <c:v>Payoff 7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-1.4824999999999999</c:v>
                </c:pt>
                <c:pt idx="1">
                  <c:v>-1.54531914893617</c:v>
                </c:pt>
                <c:pt idx="2">
                  <c:v>-1.9070212765957399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RPT</c:v>
                </c:pt>
              </c:strCache>
            </c:strRef>
          </c:tx>
          <c:invertIfNegative val="0"/>
          <c:cat>
            <c:strRef>
              <c:f>Sheet1!$A$2:$A$4</c:f>
              <c:strCache>
                <c:ptCount val="3"/>
                <c:pt idx="0">
                  <c:v>Payoff 5</c:v>
                </c:pt>
                <c:pt idx="1">
                  <c:v>Payoff 6</c:v>
                </c:pt>
                <c:pt idx="2">
                  <c:v>Payoff 7</c:v>
                </c:pt>
              </c:strCache>
            </c:strRef>
          </c:cat>
          <c:val>
            <c:numRef>
              <c:f>Sheet1!$C$2:$C$4</c:f>
              <c:numCache>
                <c:formatCode>General</c:formatCode>
                <c:ptCount val="3"/>
                <c:pt idx="0">
                  <c:v>-0.73291666666666599</c:v>
                </c:pt>
                <c:pt idx="1">
                  <c:v>-1.0531914893617</c:v>
                </c:pt>
                <c:pt idx="2">
                  <c:v>-1.2685106382978699</c:v>
                </c:pt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BRQR</c:v>
                </c:pt>
              </c:strCache>
            </c:strRef>
          </c:tx>
          <c:spPr>
            <a:solidFill>
              <a:srgbClr val="C00000"/>
            </a:solidFill>
          </c:spPr>
          <c:invertIfNegative val="0"/>
          <c:cat>
            <c:strRef>
              <c:f>Sheet1!$A$2:$A$4</c:f>
              <c:strCache>
                <c:ptCount val="3"/>
                <c:pt idx="0">
                  <c:v>Payoff 5</c:v>
                </c:pt>
                <c:pt idx="1">
                  <c:v>Payoff 6</c:v>
                </c:pt>
                <c:pt idx="2">
                  <c:v>Payoff 7</c:v>
                </c:pt>
              </c:strCache>
            </c:strRef>
          </c:cat>
          <c:val>
            <c:numRef>
              <c:f>Sheet1!$D$2:$D$4</c:f>
              <c:numCache>
                <c:formatCode>General</c:formatCode>
                <c:ptCount val="3"/>
                <c:pt idx="0">
                  <c:v>-0.88291666666666802</c:v>
                </c:pt>
                <c:pt idx="1">
                  <c:v>-1.0968085106383001</c:v>
                </c:pt>
                <c:pt idx="2">
                  <c:v>-1.00936170212766</c:v>
                </c:pt>
              </c:numCache>
            </c:numRef>
          </c:val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COBRA</c:v>
                </c:pt>
              </c:strCache>
            </c:strRef>
          </c:tx>
          <c:invertIfNegative val="0"/>
          <c:cat>
            <c:strRef>
              <c:f>Sheet1!$A$2:$A$4</c:f>
              <c:strCache>
                <c:ptCount val="3"/>
                <c:pt idx="0">
                  <c:v>Payoff 5</c:v>
                </c:pt>
                <c:pt idx="1">
                  <c:v>Payoff 6</c:v>
                </c:pt>
                <c:pt idx="2">
                  <c:v>Payoff 7</c:v>
                </c:pt>
              </c:strCache>
            </c:strRef>
          </c:cat>
          <c:val>
            <c:numRef>
              <c:f>Sheet1!$E$2:$E$4</c:f>
              <c:numCache>
                <c:formatCode>General</c:formatCode>
                <c:ptCount val="3"/>
                <c:pt idx="0">
                  <c:v>-1.1414583333333299</c:v>
                </c:pt>
                <c:pt idx="1">
                  <c:v>-1.18446808510638</c:v>
                </c:pt>
                <c:pt idx="2">
                  <c:v>-1.3402127659574501</c:v>
                </c:pt>
              </c:numCache>
            </c:numRef>
          </c:val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DOBSS</c:v>
                </c:pt>
              </c:strCache>
            </c:strRef>
          </c:tx>
          <c:spPr>
            <a:solidFill>
              <a:srgbClr val="FFC000"/>
            </a:solidFill>
          </c:spPr>
          <c:invertIfNegative val="0"/>
          <c:cat>
            <c:strRef>
              <c:f>Sheet1!$A$2:$A$4</c:f>
              <c:strCache>
                <c:ptCount val="3"/>
                <c:pt idx="0">
                  <c:v>Payoff 5</c:v>
                </c:pt>
                <c:pt idx="1">
                  <c:v>Payoff 6</c:v>
                </c:pt>
                <c:pt idx="2">
                  <c:v>Payoff 7</c:v>
                </c:pt>
              </c:strCache>
            </c:strRef>
          </c:cat>
          <c:val>
            <c:numRef>
              <c:f>Sheet1!$F$2:$F$4</c:f>
              <c:numCache>
                <c:formatCode>General</c:formatCode>
                <c:ptCount val="3"/>
                <c:pt idx="0">
                  <c:v>-1.79854166666667</c:v>
                </c:pt>
                <c:pt idx="1">
                  <c:v>-1.35148936170213</c:v>
                </c:pt>
                <c:pt idx="2">
                  <c:v>-2.7431914893617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59989760"/>
        <c:axId val="159991296"/>
      </c:barChart>
      <c:catAx>
        <c:axId val="159989760"/>
        <c:scaling>
          <c:orientation val="minMax"/>
        </c:scaling>
        <c:delete val="0"/>
        <c:axPos val="b"/>
        <c:majorTickMark val="out"/>
        <c:minorTickMark val="none"/>
        <c:tickLblPos val="low"/>
        <c:crossAx val="159991296"/>
        <c:crosses val="autoZero"/>
        <c:auto val="1"/>
        <c:lblAlgn val="ctr"/>
        <c:lblOffset val="100"/>
        <c:noMultiLvlLbl val="0"/>
      </c:catAx>
      <c:valAx>
        <c:axId val="15999129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59989760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C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6719962962634599"/>
          <c:y val="0.210851971271489"/>
          <c:w val="0.80550062915692899"/>
          <c:h val="0.56967441569804"/>
        </c:manualLayout>
      </c:layout>
      <c:barChart>
        <c:barDir val="col"/>
        <c:grouping val="clustered"/>
        <c:varyColors val="0"/>
        <c:ser>
          <c:idx val="3"/>
          <c:order val="0"/>
          <c:tx>
            <c:strRef>
              <c:f>Summary!$H$1</c:f>
              <c:strCache>
                <c:ptCount val="1"/>
                <c:pt idx="0">
                  <c:v>RECON</c:v>
                </c:pt>
              </c:strCache>
            </c:strRef>
          </c:tx>
          <c:invertIfNegative val="0"/>
          <c:cat>
            <c:numRef>
              <c:f>Summary!$A$5:$A$26</c:f>
              <c:numCache>
                <c:formatCode>General</c:formatCode>
                <c:ptCount val="8"/>
                <c:pt idx="0">
                  <c:v>10</c:v>
                </c:pt>
                <c:pt idx="1">
                  <c:v>20</c:v>
                </c:pt>
                <c:pt idx="2">
                  <c:v>30</c:v>
                </c:pt>
                <c:pt idx="3">
                  <c:v>40</c:v>
                </c:pt>
                <c:pt idx="4">
                  <c:v>50</c:v>
                </c:pt>
                <c:pt idx="5">
                  <c:v>60</c:v>
                </c:pt>
                <c:pt idx="6">
                  <c:v>70</c:v>
                </c:pt>
                <c:pt idx="7">
                  <c:v>80</c:v>
                </c:pt>
              </c:numCache>
            </c:numRef>
          </c:cat>
          <c:val>
            <c:numRef>
              <c:f>Summary!$H$5:$H$26</c:f>
              <c:numCache>
                <c:formatCode>General</c:formatCode>
                <c:ptCount val="8"/>
                <c:pt idx="0">
                  <c:v>-1.453719964818404</c:v>
                </c:pt>
                <c:pt idx="1">
                  <c:v>-1.387929776370604</c:v>
                </c:pt>
                <c:pt idx="2">
                  <c:v>-1.047219819069042</c:v>
                </c:pt>
                <c:pt idx="3">
                  <c:v>-0.96051297250204104</c:v>
                </c:pt>
                <c:pt idx="4">
                  <c:v>-0.81328148261175504</c:v>
                </c:pt>
                <c:pt idx="5">
                  <c:v>-0.70703745428481002</c:v>
                </c:pt>
                <c:pt idx="6">
                  <c:v>-0.72714973341336198</c:v>
                </c:pt>
                <c:pt idx="7">
                  <c:v>-0.71303644341709005</c:v>
                </c:pt>
              </c:numCache>
            </c:numRef>
          </c:val>
        </c:ser>
        <c:ser>
          <c:idx val="0"/>
          <c:order val="1"/>
          <c:tx>
            <c:strRef>
              <c:f>Summary!$C$1</c:f>
              <c:strCache>
                <c:ptCount val="1"/>
                <c:pt idx="0">
                  <c:v>MAXIMIN</c:v>
                </c:pt>
              </c:strCache>
            </c:strRef>
          </c:tx>
          <c:spPr>
            <a:solidFill>
              <a:srgbClr val="C00000"/>
            </a:solidFill>
          </c:spPr>
          <c:invertIfNegative val="0"/>
          <c:cat>
            <c:numRef>
              <c:f>Summary!$A$5:$A$26</c:f>
              <c:numCache>
                <c:formatCode>General</c:formatCode>
                <c:ptCount val="8"/>
                <c:pt idx="0">
                  <c:v>10</c:v>
                </c:pt>
                <c:pt idx="1">
                  <c:v>20</c:v>
                </c:pt>
                <c:pt idx="2">
                  <c:v>30</c:v>
                </c:pt>
                <c:pt idx="3">
                  <c:v>40</c:v>
                </c:pt>
                <c:pt idx="4">
                  <c:v>50</c:v>
                </c:pt>
                <c:pt idx="5">
                  <c:v>60</c:v>
                </c:pt>
                <c:pt idx="6">
                  <c:v>70</c:v>
                </c:pt>
                <c:pt idx="7">
                  <c:v>80</c:v>
                </c:pt>
              </c:numCache>
            </c:numRef>
          </c:cat>
          <c:val>
            <c:numRef>
              <c:f>Summary!$C$5:$C$26</c:f>
              <c:numCache>
                <c:formatCode>General</c:formatCode>
                <c:ptCount val="8"/>
                <c:pt idx="0">
                  <c:v>-3.8129528463847939</c:v>
                </c:pt>
                <c:pt idx="1">
                  <c:v>-4.0307730256408334</c:v>
                </c:pt>
                <c:pt idx="2">
                  <c:v>-4.0609405270512653</c:v>
                </c:pt>
                <c:pt idx="3">
                  <c:v>-4.1281023533562777</c:v>
                </c:pt>
                <c:pt idx="4">
                  <c:v>-4.1088550657446401</c:v>
                </c:pt>
                <c:pt idx="5">
                  <c:v>-4.1154930038288873</c:v>
                </c:pt>
                <c:pt idx="6">
                  <c:v>-4.1209472130455049</c:v>
                </c:pt>
                <c:pt idx="7">
                  <c:v>-4.1176606659413419</c:v>
                </c:pt>
              </c:numCache>
            </c:numRef>
          </c:val>
        </c:ser>
        <c:ser>
          <c:idx val="1"/>
          <c:order val="2"/>
          <c:tx>
            <c:strRef>
              <c:f>Summary!$F$1</c:f>
              <c:strCache>
                <c:ptCount val="1"/>
                <c:pt idx="0">
                  <c:v>ERASER Worst</c:v>
                </c:pt>
              </c:strCache>
            </c:strRef>
          </c:tx>
          <c:invertIfNegative val="0"/>
          <c:cat>
            <c:numRef>
              <c:f>Summary!$A$5:$A$26</c:f>
              <c:numCache>
                <c:formatCode>General</c:formatCode>
                <c:ptCount val="8"/>
                <c:pt idx="0">
                  <c:v>10</c:v>
                </c:pt>
                <c:pt idx="1">
                  <c:v>20</c:v>
                </c:pt>
                <c:pt idx="2">
                  <c:v>30</c:v>
                </c:pt>
                <c:pt idx="3">
                  <c:v>40</c:v>
                </c:pt>
                <c:pt idx="4">
                  <c:v>50</c:v>
                </c:pt>
                <c:pt idx="5">
                  <c:v>60</c:v>
                </c:pt>
                <c:pt idx="6">
                  <c:v>70</c:v>
                </c:pt>
                <c:pt idx="7">
                  <c:v>80</c:v>
                </c:pt>
              </c:numCache>
            </c:numRef>
          </c:cat>
          <c:val>
            <c:numRef>
              <c:f>Summary!$F$5:$F$26</c:f>
              <c:numCache>
                <c:formatCode>General</c:formatCode>
                <c:ptCount val="8"/>
                <c:pt idx="0">
                  <c:v>-7.3656086461257919</c:v>
                </c:pt>
                <c:pt idx="1">
                  <c:v>-8.156389527171207</c:v>
                </c:pt>
                <c:pt idx="2">
                  <c:v>-8.2145459596218444</c:v>
                </c:pt>
                <c:pt idx="3">
                  <c:v>-8.1790527021073576</c:v>
                </c:pt>
                <c:pt idx="4">
                  <c:v>-8.1616457950081234</c:v>
                </c:pt>
                <c:pt idx="5">
                  <c:v>-8.0527461409100987</c:v>
                </c:pt>
                <c:pt idx="6">
                  <c:v>-8.0372792436167497</c:v>
                </c:pt>
                <c:pt idx="7">
                  <c:v>-7.9920834492629842</c:v>
                </c:pt>
              </c:numCache>
            </c:numRef>
          </c:val>
        </c:ser>
        <c:ser>
          <c:idx val="2"/>
          <c:order val="3"/>
          <c:tx>
            <c:strRef>
              <c:f>Summary!$G$1</c:f>
              <c:strCache>
                <c:ptCount val="1"/>
                <c:pt idx="0">
                  <c:v>COBRA Worst</c:v>
                </c:pt>
              </c:strCache>
            </c:strRef>
          </c:tx>
          <c:spPr>
            <a:solidFill>
              <a:srgbClr val="00B050"/>
            </a:solidFill>
          </c:spPr>
          <c:invertIfNegative val="0"/>
          <c:cat>
            <c:numRef>
              <c:f>Summary!$A$5:$A$26</c:f>
              <c:numCache>
                <c:formatCode>General</c:formatCode>
                <c:ptCount val="8"/>
                <c:pt idx="0">
                  <c:v>10</c:v>
                </c:pt>
                <c:pt idx="1">
                  <c:v>20</c:v>
                </c:pt>
                <c:pt idx="2">
                  <c:v>30</c:v>
                </c:pt>
                <c:pt idx="3">
                  <c:v>40</c:v>
                </c:pt>
                <c:pt idx="4">
                  <c:v>50</c:v>
                </c:pt>
                <c:pt idx="5">
                  <c:v>60</c:v>
                </c:pt>
                <c:pt idx="6">
                  <c:v>70</c:v>
                </c:pt>
                <c:pt idx="7">
                  <c:v>80</c:v>
                </c:pt>
              </c:numCache>
            </c:numRef>
          </c:cat>
          <c:val>
            <c:numRef>
              <c:f>Summary!$G$5:$G$26</c:f>
              <c:numCache>
                <c:formatCode>General</c:formatCode>
                <c:ptCount val="8"/>
                <c:pt idx="0">
                  <c:v>-6.8623841357703537</c:v>
                </c:pt>
                <c:pt idx="1">
                  <c:v>-7.9895373073968106</c:v>
                </c:pt>
                <c:pt idx="2">
                  <c:v>-8.2384081798209632</c:v>
                </c:pt>
                <c:pt idx="3">
                  <c:v>-8.3719690759130216</c:v>
                </c:pt>
                <c:pt idx="4">
                  <c:v>-8.3758714624489823</c:v>
                </c:pt>
                <c:pt idx="5">
                  <c:v>-8.3946736204051682</c:v>
                </c:pt>
                <c:pt idx="6">
                  <c:v>-8.3983600993314411</c:v>
                </c:pt>
                <c:pt idx="7">
                  <c:v>-8.434054008650671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159478912"/>
        <c:axId val="159480832"/>
      </c:barChart>
      <c:catAx>
        <c:axId val="159478912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800" baseline="0"/>
                </a:pPr>
                <a:r>
                  <a:rPr lang="en-US" sz="1800" baseline="0"/>
                  <a:t>#Targets</a:t>
                </a:r>
              </a:p>
            </c:rich>
          </c:tx>
          <c:layout/>
          <c:overlay val="0"/>
        </c:title>
        <c:numFmt formatCode="General" sourceLinked="1"/>
        <c:majorTickMark val="none"/>
        <c:minorTickMark val="none"/>
        <c:tickLblPos val="low"/>
        <c:spPr>
          <a:ln w="25400">
            <a:solidFill>
              <a:prstClr val="black"/>
            </a:solidFill>
          </a:ln>
        </c:spPr>
        <c:txPr>
          <a:bodyPr rot="0" vert="horz"/>
          <a:lstStyle/>
          <a:p>
            <a:pPr>
              <a:defRPr sz="1600" baseline="0"/>
            </a:pPr>
            <a:endParaRPr lang="en-US"/>
          </a:p>
        </c:txPr>
        <c:crossAx val="159480832"/>
        <c:crosses val="autoZero"/>
        <c:auto val="0"/>
        <c:lblAlgn val="ctr"/>
        <c:lblOffset val="0"/>
        <c:tickMarkSkip val="1"/>
        <c:noMultiLvlLbl val="0"/>
      </c:catAx>
      <c:valAx>
        <c:axId val="159480832"/>
        <c:scaling>
          <c:orientation val="minMax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 sz="2000" baseline="0"/>
                </a:pPr>
                <a:r>
                  <a:rPr lang="en-US" sz="2000" baseline="0"/>
                  <a:t>Solution Quality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spPr>
          <a:ln w="25400">
            <a:solidFill>
              <a:prstClr val="black"/>
            </a:solidFill>
          </a:ln>
        </c:spPr>
        <c:crossAx val="159478912"/>
        <c:crosses val="autoZero"/>
        <c:crossBetween val="between"/>
      </c:valAx>
      <c:spPr>
        <a:ln w="12700">
          <a:noFill/>
        </a:ln>
      </c:spPr>
    </c:plotArea>
    <c:legend>
      <c:legendPos val="t"/>
      <c:layout>
        <c:manualLayout>
          <c:xMode val="edge"/>
          <c:yMode val="edge"/>
          <c:x val="5.0682657723340199E-2"/>
          <c:y val="2.38096524522848E-2"/>
          <c:w val="0.93408185087975104"/>
          <c:h val="0.16351059662582901"/>
        </c:manualLayout>
      </c:layout>
      <c:overlay val="0"/>
      <c:txPr>
        <a:bodyPr/>
        <a:lstStyle/>
        <a:p>
          <a:pPr>
            <a:defRPr sz="2000" baseline="0"/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>
      <a:noFill/>
    </a:ln>
  </c:spPr>
  <c:txPr>
    <a:bodyPr/>
    <a:lstStyle/>
    <a:p>
      <a:pPr>
        <a:defRPr sz="1400">
          <a:latin typeface="+mj-lt"/>
          <a:cs typeface="Arial" pitchFamily="34" charset="0"/>
        </a:defRPr>
      </a:pPr>
      <a:endParaRPr lang="en-US"/>
    </a:p>
  </c:txPr>
  <c:externalData r:id="rId1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C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4072303462067243E-2"/>
          <c:y val="0.14441271166320885"/>
          <c:w val="0.91110892388451448"/>
          <c:h val="0.83382309972478885"/>
        </c:manualLayout>
      </c:layout>
      <c:barChart>
        <c:barDir val="col"/>
        <c:grouping val="clustered"/>
        <c:varyColors val="0"/>
        <c:ser>
          <c:idx val="1"/>
          <c:order val="0"/>
          <c:tx>
            <c:strRef>
              <c:f>Sheet1!$A$7</c:f>
              <c:strCache>
                <c:ptCount val="1"/>
                <c:pt idx="0">
                  <c:v>Uniform </c:v>
                </c:pt>
              </c:strCache>
            </c:strRef>
          </c:tx>
          <c:spPr>
            <a:solidFill>
              <a:srgbClr val="FF420E"/>
            </a:solidFill>
            <a:ln w="3175">
              <a:solidFill>
                <a:srgbClr val="000000"/>
              </a:solidFill>
              <a:prstDash val="solid"/>
            </a:ln>
          </c:spPr>
          <c:invertIfNegative val="0"/>
          <c:cat>
            <c:numRef>
              <c:f>Sheet1!$B$5:$E$5</c:f>
              <c:numCache>
                <c:formatCode>General</c:formatCode>
                <c:ptCount val="4"/>
                <c:pt idx="0">
                  <c:v>20</c:v>
                </c:pt>
                <c:pt idx="1">
                  <c:v>50</c:v>
                </c:pt>
                <c:pt idx="2">
                  <c:v>150</c:v>
                </c:pt>
                <c:pt idx="3">
                  <c:v>250</c:v>
                </c:pt>
              </c:numCache>
            </c:numRef>
          </c:cat>
          <c:val>
            <c:numRef>
              <c:f>Sheet1!$B$7:$E$7</c:f>
              <c:numCache>
                <c:formatCode>General</c:formatCode>
                <c:ptCount val="4"/>
                <c:pt idx="0">
                  <c:v>-4.3650000000000002</c:v>
                </c:pt>
                <c:pt idx="1">
                  <c:v>-6.8560000000000008</c:v>
                </c:pt>
                <c:pt idx="2">
                  <c:v>-6.9446666666666665</c:v>
                </c:pt>
                <c:pt idx="3">
                  <c:v>-7.639333333333334</c:v>
                </c:pt>
              </c:numCache>
            </c:numRef>
          </c:val>
        </c:ser>
        <c:ser>
          <c:idx val="2"/>
          <c:order val="1"/>
          <c:tx>
            <c:strRef>
              <c:f>Sheet1!$A$8</c:f>
              <c:strCache>
                <c:ptCount val="1"/>
                <c:pt idx="0">
                  <c:v>Weighted: sum of defender covered</c:v>
                </c:pt>
              </c:strCache>
            </c:strRef>
          </c:tx>
          <c:spPr>
            <a:solidFill>
              <a:srgbClr val="FFD320"/>
            </a:solidFill>
            <a:ln w="3175">
              <a:solidFill>
                <a:srgbClr val="000000"/>
              </a:solidFill>
              <a:prstDash val="solid"/>
            </a:ln>
          </c:spPr>
          <c:invertIfNegative val="0"/>
          <c:cat>
            <c:numRef>
              <c:f>Sheet1!$B$5:$E$5</c:f>
              <c:numCache>
                <c:formatCode>General</c:formatCode>
                <c:ptCount val="4"/>
                <c:pt idx="0">
                  <c:v>20</c:v>
                </c:pt>
                <c:pt idx="1">
                  <c:v>50</c:v>
                </c:pt>
                <c:pt idx="2">
                  <c:v>150</c:v>
                </c:pt>
                <c:pt idx="3">
                  <c:v>250</c:v>
                </c:pt>
              </c:numCache>
            </c:numRef>
          </c:cat>
          <c:val>
            <c:numRef>
              <c:f>Sheet1!$B$8:$E$8</c:f>
              <c:numCache>
                <c:formatCode>General</c:formatCode>
                <c:ptCount val="4"/>
                <c:pt idx="0">
                  <c:v>-4.6261450536186652</c:v>
                </c:pt>
                <c:pt idx="1">
                  <c:v>-6.8730976524710012</c:v>
                </c:pt>
                <c:pt idx="2">
                  <c:v>-7.2124877859779986</c:v>
                </c:pt>
                <c:pt idx="3">
                  <c:v>-7.8124407789649997</c:v>
                </c:pt>
              </c:numCache>
            </c:numRef>
          </c:val>
        </c:ser>
        <c:ser>
          <c:idx val="5"/>
          <c:order val="2"/>
          <c:tx>
            <c:strRef>
              <c:f>Sheet1!$A$11</c:f>
              <c:strCache>
                <c:ptCount val="1"/>
                <c:pt idx="0">
                  <c:v>Weighted: min of defender uncovered</c:v>
                </c:pt>
              </c:strCache>
            </c:strRef>
          </c:tx>
          <c:spPr>
            <a:solidFill>
              <a:srgbClr val="83CAFF"/>
            </a:solidFill>
            <a:ln w="3175">
              <a:solidFill>
                <a:srgbClr val="000000"/>
              </a:solidFill>
              <a:prstDash val="solid"/>
            </a:ln>
          </c:spPr>
          <c:invertIfNegative val="0"/>
          <c:cat>
            <c:numRef>
              <c:f>Sheet1!$B$5:$E$5</c:f>
              <c:numCache>
                <c:formatCode>General</c:formatCode>
                <c:ptCount val="4"/>
                <c:pt idx="0">
                  <c:v>20</c:v>
                </c:pt>
                <c:pt idx="1">
                  <c:v>50</c:v>
                </c:pt>
                <c:pt idx="2">
                  <c:v>150</c:v>
                </c:pt>
                <c:pt idx="3">
                  <c:v>250</c:v>
                </c:pt>
              </c:numCache>
            </c:numRef>
          </c:cat>
          <c:val>
            <c:numRef>
              <c:f>Sheet1!$B$11:$E$11</c:f>
              <c:numCache>
                <c:formatCode>General</c:formatCode>
                <c:ptCount val="4"/>
                <c:pt idx="0">
                  <c:v>-4.1802605668233337</c:v>
                </c:pt>
                <c:pt idx="1">
                  <c:v>-6.6891180032919992</c:v>
                </c:pt>
                <c:pt idx="2">
                  <c:v>-6.7549239966773316</c:v>
                </c:pt>
                <c:pt idx="3">
                  <c:v>-6.6524553468293339</c:v>
                </c:pt>
              </c:numCache>
            </c:numRef>
          </c:val>
        </c:ser>
        <c:ser>
          <c:idx val="8"/>
          <c:order val="3"/>
          <c:tx>
            <c:strRef>
              <c:f>Sheet1!$A$14</c:f>
              <c:strCache>
                <c:ptCount val="1"/>
                <c:pt idx="0">
                  <c:v>IRIS</c:v>
                </c:pt>
              </c:strCache>
            </c:strRef>
          </c:tx>
          <c:spPr>
            <a:solidFill>
              <a:srgbClr val="4B1F6F"/>
            </a:solidFill>
            <a:ln w="3175">
              <a:solidFill>
                <a:srgbClr val="000000"/>
              </a:solidFill>
              <a:prstDash val="solid"/>
            </a:ln>
          </c:spPr>
          <c:invertIfNegative val="0"/>
          <c:cat>
            <c:numRef>
              <c:f>Sheet1!$B$5:$E$5</c:f>
              <c:numCache>
                <c:formatCode>General</c:formatCode>
                <c:ptCount val="4"/>
                <c:pt idx="0">
                  <c:v>20</c:v>
                </c:pt>
                <c:pt idx="1">
                  <c:v>50</c:v>
                </c:pt>
                <c:pt idx="2">
                  <c:v>150</c:v>
                </c:pt>
                <c:pt idx="3">
                  <c:v>250</c:v>
                </c:pt>
              </c:numCache>
            </c:numRef>
          </c:cat>
          <c:val>
            <c:numRef>
              <c:f>Sheet1!$B$14:$E$14</c:f>
              <c:numCache>
                <c:formatCode>General</c:formatCode>
                <c:ptCount val="4"/>
                <c:pt idx="0">
                  <c:v>2.2741487087933328</c:v>
                </c:pt>
                <c:pt idx="1">
                  <c:v>3.242648792373334</c:v>
                </c:pt>
                <c:pt idx="2">
                  <c:v>4.1241222500233334</c:v>
                </c:pt>
                <c:pt idx="3">
                  <c:v>4.1525707322900001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160972800"/>
        <c:axId val="160974336"/>
      </c:barChart>
      <c:catAx>
        <c:axId val="16097280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 w="3175">
            <a:solidFill>
              <a:srgbClr val="B3B3B3"/>
            </a:solidFill>
            <a:prstDash val="solid"/>
          </a:ln>
        </c:spPr>
        <c:txPr>
          <a:bodyPr rot="0" vert="horz"/>
          <a:lstStyle/>
          <a:p>
            <a:pPr>
              <a:defRPr sz="2000" b="1" i="0" u="none" strike="noStrike" baseline="0">
                <a:solidFill>
                  <a:srgbClr val="FF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160974336"/>
        <c:crossesAt val="0"/>
        <c:auto val="1"/>
        <c:lblAlgn val="ctr"/>
        <c:lblOffset val="100"/>
        <c:tickLblSkip val="1"/>
        <c:tickMarkSkip val="1"/>
        <c:noMultiLvlLbl val="0"/>
      </c:catAx>
      <c:valAx>
        <c:axId val="160974336"/>
        <c:scaling>
          <c:orientation val="minMax"/>
        </c:scaling>
        <c:delete val="0"/>
        <c:axPos val="l"/>
        <c:majorGridlines>
          <c:spPr>
            <a:ln w="3175">
              <a:solidFill>
                <a:srgbClr val="B3B3B3"/>
              </a:solidFill>
              <a:prstDash val="solid"/>
            </a:ln>
          </c:spPr>
        </c:majorGridlines>
        <c:numFmt formatCode="General" sourceLinked="1"/>
        <c:majorTickMark val="out"/>
        <c:minorTickMark val="none"/>
        <c:tickLblPos val="nextTo"/>
        <c:spPr>
          <a:ln w="3175">
            <a:solidFill>
              <a:srgbClr val="B3B3B3"/>
            </a:solidFill>
            <a:prstDash val="solid"/>
          </a:ln>
        </c:spPr>
        <c:txPr>
          <a:bodyPr rot="0" vert="horz"/>
          <a:lstStyle/>
          <a:p>
            <a:pPr>
              <a:defRPr sz="1800" b="0" i="0" u="none" strike="noStrike" baseline="0">
                <a:solidFill>
                  <a:srgbClr val="1A1A1A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160972800"/>
        <c:crosses val="autoZero"/>
        <c:crossBetween val="between"/>
      </c:valAx>
      <c:spPr>
        <a:noFill/>
        <a:ln w="3175">
          <a:solidFill>
            <a:srgbClr val="B3B3B3"/>
          </a:solidFill>
          <a:prstDash val="solid"/>
        </a:ln>
      </c:spPr>
    </c:plotArea>
    <c:legend>
      <c:legendPos val="t"/>
      <c:layout>
        <c:manualLayout>
          <c:xMode val="edge"/>
          <c:yMode val="edge"/>
          <c:x val="8.5714285714285715E-2"/>
          <c:y val="1.2987015200432082E-2"/>
          <c:w val="0.90529100529100526"/>
          <c:h val="0.14314451769855774"/>
        </c:manualLayout>
      </c:layout>
      <c:overlay val="0"/>
      <c:spPr>
        <a:noFill/>
        <a:ln w="25400">
          <a:noFill/>
        </a:ln>
      </c:spPr>
      <c:txPr>
        <a:bodyPr/>
        <a:lstStyle/>
        <a:p>
          <a:pPr>
            <a:defRPr sz="1800" b="0" i="0" u="none" strike="noStrike" baseline="0">
              <a:solidFill>
                <a:srgbClr val="1A1A1A"/>
              </a:solidFill>
              <a:latin typeface="Arial"/>
              <a:ea typeface="Arial"/>
              <a:cs typeface="Arial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rgbClr val="FFFFFF"/>
    </a:solidFill>
    <a:ln w="9525">
      <a:noFill/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C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5.8614732089328991E-2"/>
          <c:y val="3.4402736425644752E-2"/>
          <c:w val="0.78047551252502556"/>
          <c:h val="0.87610945702578957"/>
        </c:manualLayout>
      </c:layout>
      <c:lineChart>
        <c:grouping val="standard"/>
        <c:varyColors val="0"/>
        <c:ser>
          <c:idx val="0"/>
          <c:order val="0"/>
          <c:tx>
            <c:v>Patrol 1</c:v>
          </c:tx>
          <c:marker>
            <c:symbol val="none"/>
          </c:marker>
          <c:val>
            <c:numRef>
              <c:f>Sheet2!$L$16:$R$16</c:f>
              <c:numCache>
                <c:formatCode>General</c:formatCode>
                <c:ptCount val="7"/>
                <c:pt idx="0">
                  <c:v>119</c:v>
                </c:pt>
                <c:pt idx="1">
                  <c:v>114</c:v>
                </c:pt>
                <c:pt idx="2">
                  <c:v>116</c:v>
                </c:pt>
                <c:pt idx="3">
                  <c:v>116</c:v>
                </c:pt>
                <c:pt idx="4">
                  <c:v>117</c:v>
                </c:pt>
                <c:pt idx="5">
                  <c:v>112</c:v>
                </c:pt>
                <c:pt idx="6">
                  <c:v>114</c:v>
                </c:pt>
              </c:numCache>
            </c:numRef>
          </c:val>
          <c:smooth val="0"/>
        </c:ser>
        <c:ser>
          <c:idx val="1"/>
          <c:order val="1"/>
          <c:tx>
            <c:v>Patrol 2</c:v>
          </c:tx>
          <c:marker>
            <c:symbol val="none"/>
          </c:marker>
          <c:val>
            <c:numRef>
              <c:f>Sheet2!$L$17:$R$17</c:f>
              <c:numCache>
                <c:formatCode>General</c:formatCode>
                <c:ptCount val="7"/>
                <c:pt idx="0">
                  <c:v>58</c:v>
                </c:pt>
                <c:pt idx="1">
                  <c:v>57</c:v>
                </c:pt>
                <c:pt idx="2">
                  <c:v>52</c:v>
                </c:pt>
                <c:pt idx="3">
                  <c:v>53</c:v>
                </c:pt>
                <c:pt idx="4">
                  <c:v>59</c:v>
                </c:pt>
                <c:pt idx="5">
                  <c:v>47</c:v>
                </c:pt>
                <c:pt idx="6">
                  <c:v>62</c:v>
                </c:pt>
              </c:numCache>
            </c:numRef>
          </c:val>
          <c:smooth val="0"/>
        </c:ser>
        <c:ser>
          <c:idx val="2"/>
          <c:order val="2"/>
          <c:tx>
            <c:v>Patrol 3</c:v>
          </c:tx>
          <c:marker>
            <c:symbol val="none"/>
          </c:marker>
          <c:val>
            <c:numRef>
              <c:f>Sheet2!$L$18:$R$18</c:f>
              <c:numCache>
                <c:formatCode>General</c:formatCode>
                <c:ptCount val="7"/>
                <c:pt idx="0">
                  <c:v>1</c:v>
                </c:pt>
                <c:pt idx="1">
                  <c:v>3</c:v>
                </c:pt>
                <c:pt idx="2">
                  <c:v>4</c:v>
                </c:pt>
                <c:pt idx="3">
                  <c:v>4</c:v>
                </c:pt>
                <c:pt idx="4">
                  <c:v>2</c:v>
                </c:pt>
                <c:pt idx="5">
                  <c:v>1</c:v>
                </c:pt>
                <c:pt idx="6">
                  <c:v>4</c:v>
                </c:pt>
              </c:numCache>
            </c:numRef>
          </c:val>
          <c:smooth val="0"/>
        </c:ser>
        <c:ser>
          <c:idx val="3"/>
          <c:order val="3"/>
          <c:tx>
            <c:v>Patrol 4</c:v>
          </c:tx>
          <c:marker>
            <c:symbol val="none"/>
          </c:marker>
          <c:val>
            <c:numRef>
              <c:f>Sheet2!$L$19:$R$19</c:f>
              <c:numCache>
                <c:formatCode>General</c:formatCode>
                <c:ptCount val="7"/>
                <c:pt idx="0">
                  <c:v>23</c:v>
                </c:pt>
                <c:pt idx="1">
                  <c:v>23</c:v>
                </c:pt>
                <c:pt idx="2">
                  <c:v>19</c:v>
                </c:pt>
                <c:pt idx="3">
                  <c:v>20</c:v>
                </c:pt>
                <c:pt idx="4">
                  <c:v>23</c:v>
                </c:pt>
                <c:pt idx="5">
                  <c:v>19</c:v>
                </c:pt>
                <c:pt idx="6">
                  <c:v>25</c:v>
                </c:pt>
              </c:numCache>
            </c:numRef>
          </c:val>
          <c:smooth val="0"/>
        </c:ser>
        <c:ser>
          <c:idx val="4"/>
          <c:order val="4"/>
          <c:tx>
            <c:v>Patrol 5</c:v>
          </c:tx>
          <c:marker>
            <c:symbol val="none"/>
          </c:marker>
          <c:val>
            <c:numRef>
              <c:f>Sheet2!$L$20:$R$20</c:f>
              <c:numCache>
                <c:formatCode>General</c:formatCode>
                <c:ptCount val="7"/>
                <c:pt idx="0">
                  <c:v>64</c:v>
                </c:pt>
                <c:pt idx="1">
                  <c:v>63</c:v>
                </c:pt>
                <c:pt idx="2">
                  <c:v>69</c:v>
                </c:pt>
                <c:pt idx="3">
                  <c:v>71</c:v>
                </c:pt>
                <c:pt idx="4">
                  <c:v>62</c:v>
                </c:pt>
                <c:pt idx="5">
                  <c:v>70</c:v>
                </c:pt>
                <c:pt idx="6">
                  <c:v>58</c:v>
                </c:pt>
              </c:numCache>
            </c:numRef>
          </c:val>
          <c:smooth val="0"/>
        </c:ser>
        <c:ser>
          <c:idx val="5"/>
          <c:order val="5"/>
          <c:tx>
            <c:v>Patrol 6</c:v>
          </c:tx>
          <c:marker>
            <c:symbol val="none"/>
          </c:marker>
          <c:val>
            <c:numRef>
              <c:f>Sheet2!$L$21:$R$21</c:f>
              <c:numCache>
                <c:formatCode>General</c:formatCode>
                <c:ptCount val="7"/>
                <c:pt idx="0">
                  <c:v>44</c:v>
                </c:pt>
                <c:pt idx="1">
                  <c:v>47</c:v>
                </c:pt>
                <c:pt idx="2">
                  <c:v>48</c:v>
                </c:pt>
                <c:pt idx="3">
                  <c:v>49</c:v>
                </c:pt>
                <c:pt idx="4">
                  <c:v>48</c:v>
                </c:pt>
                <c:pt idx="5">
                  <c:v>58</c:v>
                </c:pt>
                <c:pt idx="6">
                  <c:v>42</c:v>
                </c:pt>
              </c:numCache>
            </c:numRef>
          </c:val>
          <c:smooth val="0"/>
        </c:ser>
        <c:ser>
          <c:idx val="6"/>
          <c:order val="6"/>
          <c:tx>
            <c:v>Patrol 7</c:v>
          </c:tx>
          <c:marker>
            <c:symbol val="none"/>
          </c:marker>
          <c:val>
            <c:numRef>
              <c:f>Sheet2!$L$22:$R$22</c:f>
              <c:numCache>
                <c:formatCode>General</c:formatCode>
                <c:ptCount val="7"/>
                <c:pt idx="0">
                  <c:v>22</c:v>
                </c:pt>
                <c:pt idx="1">
                  <c:v>16</c:v>
                </c:pt>
                <c:pt idx="2">
                  <c:v>21</c:v>
                </c:pt>
                <c:pt idx="3">
                  <c:v>22</c:v>
                </c:pt>
                <c:pt idx="4">
                  <c:v>16</c:v>
                </c:pt>
                <c:pt idx="5">
                  <c:v>13</c:v>
                </c:pt>
                <c:pt idx="6">
                  <c:v>17</c:v>
                </c:pt>
              </c:numCache>
            </c:numRef>
          </c:val>
          <c:smooth val="0"/>
        </c:ser>
        <c:ser>
          <c:idx val="7"/>
          <c:order val="7"/>
          <c:tx>
            <c:v>Patrol 8</c:v>
          </c:tx>
          <c:marker>
            <c:symbol val="none"/>
          </c:marker>
          <c:val>
            <c:numRef>
              <c:f>Sheet2!$L$23:$R$23</c:f>
              <c:numCache>
                <c:formatCode>General</c:formatCode>
                <c:ptCount val="7"/>
                <c:pt idx="0">
                  <c:v>64</c:v>
                </c:pt>
                <c:pt idx="1">
                  <c:v>60</c:v>
                </c:pt>
                <c:pt idx="2">
                  <c:v>68</c:v>
                </c:pt>
                <c:pt idx="3">
                  <c:v>67</c:v>
                </c:pt>
                <c:pt idx="4">
                  <c:v>62</c:v>
                </c:pt>
                <c:pt idx="5">
                  <c:v>68</c:v>
                </c:pt>
                <c:pt idx="6">
                  <c:v>57</c:v>
                </c:pt>
              </c:numCache>
            </c:numRef>
          </c:val>
          <c:smooth val="0"/>
        </c:ser>
        <c:ser>
          <c:idx val="8"/>
          <c:order val="8"/>
          <c:tx>
            <c:v>Patrol 9</c:v>
          </c:tx>
          <c:marker>
            <c:symbol val="none"/>
          </c:marker>
          <c:val>
            <c:numRef>
              <c:f>Sheet2!$L$24:$R$24</c:f>
              <c:numCache>
                <c:formatCode>General</c:formatCode>
                <c:ptCount val="7"/>
                <c:pt idx="0">
                  <c:v>30</c:v>
                </c:pt>
                <c:pt idx="1">
                  <c:v>29</c:v>
                </c:pt>
                <c:pt idx="2">
                  <c:v>33</c:v>
                </c:pt>
                <c:pt idx="3">
                  <c:v>32</c:v>
                </c:pt>
                <c:pt idx="4">
                  <c:v>29</c:v>
                </c:pt>
                <c:pt idx="5">
                  <c:v>33</c:v>
                </c:pt>
                <c:pt idx="6">
                  <c:v>27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60776960"/>
        <c:axId val="160778496"/>
      </c:lineChart>
      <c:catAx>
        <c:axId val="160776960"/>
        <c:scaling>
          <c:orientation val="minMax"/>
        </c:scaling>
        <c:delete val="0"/>
        <c:axPos val="b"/>
        <c:majorTickMark val="out"/>
        <c:minorTickMark val="none"/>
        <c:tickLblPos val="nextTo"/>
        <c:crossAx val="160778496"/>
        <c:crosses val="autoZero"/>
        <c:auto val="1"/>
        <c:lblAlgn val="ctr"/>
        <c:lblOffset val="100"/>
        <c:noMultiLvlLbl val="0"/>
      </c:catAx>
      <c:valAx>
        <c:axId val="16077849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60776960"/>
        <c:crosses val="autoZero"/>
        <c:crossBetween val="between"/>
      </c:valAx>
    </c:plotArea>
    <c:legend>
      <c:legendPos val="r"/>
      <c:overlay val="0"/>
    </c:legend>
    <c:plotVisOnly val="1"/>
    <c:dispBlanksAs val="gap"/>
    <c:showDLblsOverMax val="0"/>
  </c:chart>
  <c:spPr>
    <a:solidFill>
      <a:srgbClr val="FFFFFF"/>
    </a:solidFill>
  </c:spPr>
  <c:externalData r:id="rId2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CA"/>
  <c:roundedCorners val="0"/>
  <mc:AlternateContent xmlns:mc="http://schemas.openxmlformats.org/markup-compatibility/2006">
    <mc:Choice xmlns:c14="http://schemas.microsoft.com/office/drawing/2007/8/2/chart" Requires="c14">
      <c14:style val="101"/>
    </mc:Choice>
    <mc:Fallback>
      <c:style val="1"/>
    </mc:Fallback>
  </mc:AlternateContent>
  <c:chart>
    <c:autoTitleDeleted val="0"/>
    <c:plotArea>
      <c:layout>
        <c:manualLayout>
          <c:layoutTarget val="inner"/>
          <c:xMode val="edge"/>
          <c:yMode val="edge"/>
          <c:x val="4.40123295007806E-2"/>
          <c:y val="2.23577235772358E-2"/>
          <c:w val="0.92351652859600897"/>
          <c:h val="0.91204100249663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'Arrest Data'!$D$6</c:f>
              <c:strCache>
                <c:ptCount val="1"/>
                <c:pt idx="0">
                  <c:v>(pre)4/17/06 to 7/31/07 </c:v>
                </c:pt>
              </c:strCache>
            </c:strRef>
          </c:tx>
          <c:spPr>
            <a:solidFill>
              <a:srgbClr val="92D050"/>
            </a:solidFill>
          </c:spPr>
          <c:invertIfNegative val="0"/>
          <c:cat>
            <c:strRef>
              <c:f>'Arrest Data'!$C$7:$C$10</c:f>
              <c:strCache>
                <c:ptCount val="4"/>
                <c:pt idx="0">
                  <c:v>Firearm Violations</c:v>
                </c:pt>
                <c:pt idx="1">
                  <c:v>Drug Related Offenses</c:v>
                </c:pt>
                <c:pt idx="2">
                  <c:v>Miscellaneous</c:v>
                </c:pt>
                <c:pt idx="3">
                  <c:v>Total</c:v>
                </c:pt>
              </c:strCache>
            </c:strRef>
          </c:cat>
          <c:val>
            <c:numRef>
              <c:f>'Arrest Data'!$D$7:$D$10</c:f>
              <c:numCache>
                <c:formatCode>General</c:formatCode>
                <c:ptCount val="4"/>
                <c:pt idx="0">
                  <c:v>1</c:v>
                </c:pt>
                <c:pt idx="1">
                  <c:v>4</c:v>
                </c:pt>
                <c:pt idx="2">
                  <c:v>6</c:v>
                </c:pt>
                <c:pt idx="3">
                  <c:v>11</c:v>
                </c:pt>
              </c:numCache>
            </c:numRef>
          </c:val>
        </c:ser>
        <c:ser>
          <c:idx val="1"/>
          <c:order val="1"/>
          <c:tx>
            <c:strRef>
              <c:f>'Arrest Data'!$E$6</c:f>
              <c:strCache>
                <c:ptCount val="1"/>
                <c:pt idx="0">
                  <c:v>1/1/08 to 12/31/08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cat>
            <c:strRef>
              <c:f>'Arrest Data'!$C$7:$C$10</c:f>
              <c:strCache>
                <c:ptCount val="4"/>
                <c:pt idx="0">
                  <c:v>Firearm Violations</c:v>
                </c:pt>
                <c:pt idx="1">
                  <c:v>Drug Related Offenses</c:v>
                </c:pt>
                <c:pt idx="2">
                  <c:v>Miscellaneous</c:v>
                </c:pt>
                <c:pt idx="3">
                  <c:v>Total</c:v>
                </c:pt>
              </c:strCache>
            </c:strRef>
          </c:cat>
          <c:val>
            <c:numRef>
              <c:f>'Arrest Data'!$E$7:$E$10</c:f>
              <c:numCache>
                <c:formatCode>General</c:formatCode>
                <c:ptCount val="4"/>
                <c:pt idx="0">
                  <c:v>3</c:v>
                </c:pt>
                <c:pt idx="1">
                  <c:v>30</c:v>
                </c:pt>
                <c:pt idx="2">
                  <c:v>28</c:v>
                </c:pt>
                <c:pt idx="3">
                  <c:v>61</c:v>
                </c:pt>
              </c:numCache>
            </c:numRef>
          </c:val>
        </c:ser>
        <c:ser>
          <c:idx val="3"/>
          <c:order val="2"/>
          <c:tx>
            <c:strRef>
              <c:f>'Arrest Data'!$F$6</c:f>
              <c:strCache>
                <c:ptCount val="1"/>
                <c:pt idx="0">
                  <c:v>1/1/09 to 12/31/09</c:v>
                </c:pt>
              </c:strCache>
            </c:strRef>
          </c:tx>
          <c:spPr>
            <a:solidFill>
              <a:srgbClr val="002060"/>
            </a:solidFill>
          </c:spPr>
          <c:invertIfNegative val="0"/>
          <c:val>
            <c:numRef>
              <c:f>'Arrest Data'!$F$7:$F$10</c:f>
              <c:numCache>
                <c:formatCode>General</c:formatCode>
                <c:ptCount val="4"/>
                <c:pt idx="0">
                  <c:v>9</c:v>
                </c:pt>
                <c:pt idx="1">
                  <c:v>82</c:v>
                </c:pt>
                <c:pt idx="2">
                  <c:v>35</c:v>
                </c:pt>
                <c:pt idx="3">
                  <c:v>126</c:v>
                </c:pt>
              </c:numCache>
            </c:numRef>
          </c:val>
        </c:ser>
        <c:ser>
          <c:idx val="2"/>
          <c:order val="3"/>
          <c:tx>
            <c:strRef>
              <c:f>'Arrest Data'!$G$6</c:f>
              <c:strCache>
                <c:ptCount val="1"/>
                <c:pt idx="0">
                  <c:v>1/1/10 to 12/31/10</c:v>
                </c:pt>
              </c:strCache>
            </c:strRef>
          </c:tx>
          <c:spPr>
            <a:solidFill>
              <a:srgbClr val="7030A0"/>
            </a:solidFill>
          </c:spPr>
          <c:invertIfNegative val="0"/>
          <c:val>
            <c:numRef>
              <c:f>'Arrest Data'!$G$7:$G$10</c:f>
              <c:numCache>
                <c:formatCode>General</c:formatCode>
                <c:ptCount val="4"/>
                <c:pt idx="0">
                  <c:v>6</c:v>
                </c:pt>
                <c:pt idx="1">
                  <c:v>57</c:v>
                </c:pt>
                <c:pt idx="2">
                  <c:v>28</c:v>
                </c:pt>
                <c:pt idx="3">
                  <c:v>91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60201728"/>
        <c:axId val="160211712"/>
      </c:barChart>
      <c:catAx>
        <c:axId val="160201728"/>
        <c:scaling>
          <c:orientation val="minMax"/>
        </c:scaling>
        <c:delete val="0"/>
        <c:axPos val="b"/>
        <c:majorTickMark val="out"/>
        <c:minorTickMark val="none"/>
        <c:tickLblPos val="nextTo"/>
        <c:spPr>
          <a:ln w="19050">
            <a:solidFill>
              <a:schemeClr val="tx1"/>
            </a:solidFill>
          </a:ln>
        </c:spPr>
        <c:txPr>
          <a:bodyPr/>
          <a:lstStyle/>
          <a:p>
            <a:pPr>
              <a:defRPr sz="1600"/>
            </a:pPr>
            <a:endParaRPr lang="en-US"/>
          </a:p>
        </c:txPr>
        <c:crossAx val="160211712"/>
        <c:crosses val="autoZero"/>
        <c:auto val="1"/>
        <c:lblAlgn val="ctr"/>
        <c:lblOffset val="100"/>
        <c:noMultiLvlLbl val="0"/>
      </c:catAx>
      <c:valAx>
        <c:axId val="160211712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ln w="19050">
            <a:solidFill>
              <a:schemeClr val="tx1"/>
            </a:solidFill>
          </a:ln>
        </c:spPr>
        <c:txPr>
          <a:bodyPr/>
          <a:lstStyle/>
          <a:p>
            <a:pPr>
              <a:defRPr sz="1600"/>
            </a:pPr>
            <a:endParaRPr lang="en-US"/>
          </a:p>
        </c:txPr>
        <c:crossAx val="160201728"/>
        <c:crosses val="autoZero"/>
        <c:crossBetween val="between"/>
      </c:valAx>
      <c:spPr>
        <a:solidFill>
          <a:schemeClr val="bg1"/>
        </a:solidFill>
      </c:spPr>
    </c:plotArea>
    <c:legend>
      <c:legendPos val="r"/>
      <c:layout>
        <c:manualLayout>
          <c:xMode val="edge"/>
          <c:yMode val="edge"/>
          <c:x val="0.13063792873348501"/>
          <c:y val="2.4469847895519078E-2"/>
          <c:w val="0.26309940815771443"/>
          <c:h val="0.48186383328589949"/>
        </c:manualLayout>
      </c:layout>
      <c:overlay val="0"/>
      <c:txPr>
        <a:bodyPr/>
        <a:lstStyle/>
        <a:p>
          <a:pPr>
            <a:defRPr sz="1600"/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</c:sp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CA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tx>
        <c:rich>
          <a:bodyPr/>
          <a:lstStyle/>
          <a:p>
            <a:pPr>
              <a:defRPr sz="1600" b="0"/>
            </a:pPr>
            <a:r>
              <a:rPr lang="en-US" sz="1600" b="0"/>
              <a:t>Comparison (200 Targets, 10 Resources)</a:t>
            </a:r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0.181362412012151"/>
          <c:y val="0.17578133381907399"/>
          <c:w val="0.57558254418440602"/>
          <c:h val="0.5585940575787460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'Comp-Schedules'!$F$6</c:f>
              <c:strCache>
                <c:ptCount val="1"/>
                <c:pt idx="0">
                  <c:v>ERASER-C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cat>
            <c:numRef>
              <c:f>'Comp-Schedules'!$C$7:$C$11</c:f>
              <c:numCache>
                <c:formatCode>General</c:formatCode>
                <c:ptCount val="5"/>
                <c:pt idx="0">
                  <c:v>200</c:v>
                </c:pt>
                <c:pt idx="1">
                  <c:v>400</c:v>
                </c:pt>
                <c:pt idx="2">
                  <c:v>600</c:v>
                </c:pt>
                <c:pt idx="3">
                  <c:v>800</c:v>
                </c:pt>
                <c:pt idx="4">
                  <c:v>1000</c:v>
                </c:pt>
              </c:numCache>
            </c:numRef>
          </c:cat>
          <c:val>
            <c:numRef>
              <c:f>'Comp-Schedules'!$F$7:$F$11</c:f>
              <c:numCache>
                <c:formatCode>General</c:formatCode>
                <c:ptCount val="5"/>
                <c:pt idx="0">
                  <c:v>1.7099999046326</c:v>
                </c:pt>
                <c:pt idx="1">
                  <c:v>2.0099941525880012</c:v>
                </c:pt>
                <c:pt idx="2">
                  <c:v>2.0523000095369999</c:v>
                </c:pt>
                <c:pt idx="3">
                  <c:v>19.53999996181016</c:v>
                </c:pt>
                <c:pt idx="4">
                  <c:v>29.259999990419999</c:v>
                </c:pt>
              </c:numCache>
            </c:numRef>
          </c:val>
        </c:ser>
        <c:ser>
          <c:idx val="1"/>
          <c:order val="1"/>
          <c:tx>
            <c:strRef>
              <c:f>'Comp-Schedules'!$G$6</c:f>
              <c:strCache>
                <c:ptCount val="1"/>
                <c:pt idx="0">
                  <c:v>BnP</c:v>
                </c:pt>
              </c:strCache>
            </c:strRef>
          </c:tx>
          <c:invertIfNegative val="0"/>
          <c:cat>
            <c:numRef>
              <c:f>'Comp-Schedules'!$C$7:$C$11</c:f>
              <c:numCache>
                <c:formatCode>General</c:formatCode>
                <c:ptCount val="5"/>
                <c:pt idx="0">
                  <c:v>200</c:v>
                </c:pt>
                <c:pt idx="1">
                  <c:v>400</c:v>
                </c:pt>
                <c:pt idx="2">
                  <c:v>600</c:v>
                </c:pt>
                <c:pt idx="3">
                  <c:v>800</c:v>
                </c:pt>
                <c:pt idx="4">
                  <c:v>1000</c:v>
                </c:pt>
              </c:numCache>
            </c:numRef>
          </c:cat>
          <c:val>
            <c:numRef>
              <c:f>'Comp-Schedules'!$G$7:$G$11</c:f>
              <c:numCache>
                <c:formatCode>General</c:formatCode>
                <c:ptCount val="5"/>
                <c:pt idx="0">
                  <c:v>1200</c:v>
                </c:pt>
                <c:pt idx="1">
                  <c:v>1200</c:v>
                </c:pt>
                <c:pt idx="2">
                  <c:v>1200</c:v>
                </c:pt>
                <c:pt idx="3">
                  <c:v>1200</c:v>
                </c:pt>
                <c:pt idx="4">
                  <c:v>1200</c:v>
                </c:pt>
              </c:numCache>
            </c:numRef>
          </c:val>
        </c:ser>
        <c:ser>
          <c:idx val="2"/>
          <c:order val="2"/>
          <c:tx>
            <c:strRef>
              <c:f>'Comp-Schedules'!$H$6</c:f>
              <c:strCache>
                <c:ptCount val="1"/>
                <c:pt idx="0">
                  <c:v>ASPEN</c:v>
                </c:pt>
              </c:strCache>
            </c:strRef>
          </c:tx>
          <c:spPr>
            <a:solidFill>
              <a:srgbClr val="00B050"/>
            </a:solidFill>
            <a:ln>
              <a:noFill/>
            </a:ln>
          </c:spPr>
          <c:invertIfNegative val="0"/>
          <c:cat>
            <c:numRef>
              <c:f>'Comp-Schedules'!$C$7:$C$11</c:f>
              <c:numCache>
                <c:formatCode>General</c:formatCode>
                <c:ptCount val="5"/>
                <c:pt idx="0">
                  <c:v>200</c:v>
                </c:pt>
                <c:pt idx="1">
                  <c:v>400</c:v>
                </c:pt>
                <c:pt idx="2">
                  <c:v>600</c:v>
                </c:pt>
                <c:pt idx="3">
                  <c:v>800</c:v>
                </c:pt>
                <c:pt idx="4">
                  <c:v>1000</c:v>
                </c:pt>
              </c:numCache>
            </c:numRef>
          </c:cat>
          <c:val>
            <c:numRef>
              <c:f>'Comp-Schedules'!$H$7:$H$11</c:f>
              <c:numCache>
                <c:formatCode>General</c:formatCode>
                <c:ptCount val="5"/>
                <c:pt idx="0">
                  <c:v>1.509999990459979</c:v>
                </c:pt>
                <c:pt idx="1">
                  <c:v>1.9300000667600159</c:v>
                </c:pt>
                <c:pt idx="2">
                  <c:v>1.9200000762900109</c:v>
                </c:pt>
                <c:pt idx="3">
                  <c:v>5.90000009537005</c:v>
                </c:pt>
                <c:pt idx="4">
                  <c:v>5.34000015259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42194432"/>
        <c:axId val="42196352"/>
      </c:barChart>
      <c:catAx>
        <c:axId val="42194432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800" b="0"/>
                </a:pPr>
                <a:r>
                  <a:rPr lang="en-US" sz="1800" b="0"/>
                  <a:t>Number of Schedules</a:t>
                </a:r>
              </a:p>
            </c:rich>
          </c:tx>
          <c:layout>
            <c:manualLayout>
              <c:xMode val="edge"/>
              <c:yMode val="edge"/>
              <c:x val="0.30555573782444401"/>
              <c:y val="0.87890655757874603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42196352"/>
        <c:crosses val="autoZero"/>
        <c:auto val="1"/>
        <c:lblAlgn val="ctr"/>
        <c:lblOffset val="100"/>
        <c:noMultiLvlLbl val="0"/>
      </c:catAx>
      <c:valAx>
        <c:axId val="42196352"/>
        <c:scaling>
          <c:logBase val="10"/>
          <c:orientation val="minMax"/>
          <c:max val="1000"/>
        </c:scaling>
        <c:delete val="0"/>
        <c:axPos val="l"/>
        <c:title>
          <c:tx>
            <c:rich>
              <a:bodyPr/>
              <a:lstStyle/>
              <a:p>
                <a:pPr>
                  <a:defRPr sz="1600" b="0" i="0"/>
                </a:pPr>
                <a:r>
                  <a:rPr lang="en-US" sz="1600" b="0" i="0"/>
                  <a:t>Runtime (in secs) [log-scale]</a:t>
                </a:r>
              </a:p>
            </c:rich>
          </c:tx>
          <c:layout>
            <c:manualLayout>
              <c:xMode val="edge"/>
              <c:yMode val="edge"/>
              <c:x val="1.6203703703703699E-2"/>
              <c:y val="0.10546875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300"/>
            </a:pPr>
            <a:endParaRPr lang="en-US"/>
          </a:p>
        </c:txPr>
        <c:crossAx val="4219443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40741105278517"/>
          <c:y val="0.23046875"/>
          <c:w val="0.25000018226888299"/>
          <c:h val="0.429687500000002"/>
        </c:manualLayout>
      </c:layout>
      <c:overlay val="0"/>
      <c:txPr>
        <a:bodyPr/>
        <a:lstStyle/>
        <a:p>
          <a:pPr>
            <a:defRPr sz="1400"/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</c:sp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CA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tx>
        <c:rich>
          <a:bodyPr/>
          <a:lstStyle/>
          <a:p>
            <a:pPr>
              <a:defRPr sz="1600" b="0"/>
            </a:pPr>
            <a:r>
              <a:rPr lang="en-US" sz="1600" b="0"/>
              <a:t>Scale-up (200 Targets, 1000 schedules)</a:t>
            </a:r>
          </a:p>
        </c:rich>
      </c:tx>
      <c:layout>
        <c:manualLayout>
          <c:xMode val="edge"/>
          <c:yMode val="edge"/>
          <c:x val="0.20928638737602201"/>
          <c:y val="3.0985915492958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9463069633074401"/>
          <c:y val="0.15290514169670399"/>
          <c:w val="0.709171378745442"/>
          <c:h val="0.64831780201786704"/>
        </c:manualLayout>
      </c:layout>
      <c:lineChart>
        <c:grouping val="standard"/>
        <c:varyColors val="0"/>
        <c:ser>
          <c:idx val="0"/>
          <c:order val="0"/>
          <c:tx>
            <c:strRef>
              <c:f>'Scale-up Res'!$J$6</c:f>
              <c:strCache>
                <c:ptCount val="1"/>
                <c:pt idx="0">
                  <c:v>2 Targets/Schedule</c:v>
                </c:pt>
              </c:strCache>
            </c:strRef>
          </c:tx>
          <c:cat>
            <c:numRef>
              <c:f>'Scale-up Res'!$K$5:$N$5</c:f>
              <c:numCache>
                <c:formatCode>General</c:formatCode>
                <c:ptCount val="4"/>
                <c:pt idx="0">
                  <c:v>5</c:v>
                </c:pt>
                <c:pt idx="1">
                  <c:v>10</c:v>
                </c:pt>
                <c:pt idx="2">
                  <c:v>15</c:v>
                </c:pt>
                <c:pt idx="3">
                  <c:v>20</c:v>
                </c:pt>
              </c:numCache>
            </c:numRef>
          </c:cat>
          <c:val>
            <c:numRef>
              <c:f>'Scale-up Res'!$K$6:$N$6</c:f>
              <c:numCache>
                <c:formatCode>General</c:formatCode>
                <c:ptCount val="4"/>
                <c:pt idx="0">
                  <c:v>74.589999914200007</c:v>
                </c:pt>
                <c:pt idx="1">
                  <c:v>315.35999989500101</c:v>
                </c:pt>
                <c:pt idx="2">
                  <c:v>349.87000012400301</c:v>
                </c:pt>
                <c:pt idx="3">
                  <c:v>676.37000012399938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'Scale-up Res'!$J$7</c:f>
              <c:strCache>
                <c:ptCount val="1"/>
                <c:pt idx="0">
                  <c:v>3 Targets/Schedule</c:v>
                </c:pt>
              </c:strCache>
            </c:strRef>
          </c:tx>
          <c:cat>
            <c:numRef>
              <c:f>'Scale-up Res'!$K$5:$N$5</c:f>
              <c:numCache>
                <c:formatCode>General</c:formatCode>
                <c:ptCount val="4"/>
                <c:pt idx="0">
                  <c:v>5</c:v>
                </c:pt>
                <c:pt idx="1">
                  <c:v>10</c:v>
                </c:pt>
                <c:pt idx="2">
                  <c:v>15</c:v>
                </c:pt>
                <c:pt idx="3">
                  <c:v>20</c:v>
                </c:pt>
              </c:numCache>
            </c:numRef>
          </c:cat>
          <c:val>
            <c:numRef>
              <c:f>'Scale-up Res'!$K$7:$N$7</c:f>
              <c:numCache>
                <c:formatCode>General</c:formatCode>
                <c:ptCount val="4"/>
                <c:pt idx="0">
                  <c:v>926.60999989499737</c:v>
                </c:pt>
                <c:pt idx="1">
                  <c:v>1297.04999995</c:v>
                </c:pt>
                <c:pt idx="2">
                  <c:v>2824.4400000599999</c:v>
                </c:pt>
                <c:pt idx="3">
                  <c:v>6371.7300000200003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'Scale-up Res'!$J$8</c:f>
              <c:strCache>
                <c:ptCount val="1"/>
                <c:pt idx="0">
                  <c:v>4 Targets/Schedule</c:v>
                </c:pt>
              </c:strCache>
            </c:strRef>
          </c:tx>
          <c:spPr>
            <a:ln>
              <a:solidFill>
                <a:srgbClr val="FF0000"/>
              </a:solidFill>
            </a:ln>
          </c:spPr>
          <c:marker>
            <c:spPr>
              <a:solidFill>
                <a:srgbClr val="E73E5D"/>
              </a:solidFill>
              <a:ln>
                <a:solidFill>
                  <a:srgbClr val="FF0000"/>
                </a:solidFill>
              </a:ln>
            </c:spPr>
          </c:marker>
          <c:cat>
            <c:numRef>
              <c:f>'Scale-up Res'!$K$5:$N$5</c:f>
              <c:numCache>
                <c:formatCode>General</c:formatCode>
                <c:ptCount val="4"/>
                <c:pt idx="0">
                  <c:v>5</c:v>
                </c:pt>
                <c:pt idx="1">
                  <c:v>10</c:v>
                </c:pt>
                <c:pt idx="2">
                  <c:v>15</c:v>
                </c:pt>
                <c:pt idx="3">
                  <c:v>20</c:v>
                </c:pt>
              </c:numCache>
            </c:numRef>
          </c:cat>
          <c:val>
            <c:numRef>
              <c:f>'Scale-up Res'!$K$8:$N$8</c:f>
              <c:numCache>
                <c:formatCode>General</c:formatCode>
                <c:ptCount val="4"/>
                <c:pt idx="0">
                  <c:v>2437.68000007</c:v>
                </c:pt>
                <c:pt idx="1">
                  <c:v>4625.119999890042</c:v>
                </c:pt>
                <c:pt idx="2">
                  <c:v>6053.2400000100006</c:v>
                </c:pt>
                <c:pt idx="3">
                  <c:v>6905.9800000200003</c:v>
                </c:pt>
              </c:numCache>
            </c:numRef>
          </c:val>
          <c:smooth val="0"/>
        </c:ser>
        <c:ser>
          <c:idx val="3"/>
          <c:order val="3"/>
          <c:tx>
            <c:strRef>
              <c:f>'Scale-up Res'!$J$9</c:f>
              <c:strCache>
                <c:ptCount val="1"/>
                <c:pt idx="0">
                  <c:v>5 Targets/Schedule</c:v>
                </c:pt>
              </c:strCache>
            </c:strRef>
          </c:tx>
          <c:cat>
            <c:numRef>
              <c:f>'Scale-up Res'!$K$5:$N$5</c:f>
              <c:numCache>
                <c:formatCode>General</c:formatCode>
                <c:ptCount val="4"/>
                <c:pt idx="0">
                  <c:v>5</c:v>
                </c:pt>
                <c:pt idx="1">
                  <c:v>10</c:v>
                </c:pt>
                <c:pt idx="2">
                  <c:v>15</c:v>
                </c:pt>
                <c:pt idx="3">
                  <c:v>20</c:v>
                </c:pt>
              </c:numCache>
            </c:numRef>
          </c:cat>
          <c:val>
            <c:numRef>
              <c:f>'Scale-up Res'!$K$9:$N$9</c:f>
              <c:numCache>
                <c:formatCode>General</c:formatCode>
                <c:ptCount val="4"/>
                <c:pt idx="0">
                  <c:v>3294.3599999000012</c:v>
                </c:pt>
                <c:pt idx="1">
                  <c:v>6854.0899999100002</c:v>
                </c:pt>
                <c:pt idx="2">
                  <c:v>6926.5499999499998</c:v>
                </c:pt>
                <c:pt idx="3">
                  <c:v>7100.23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2244352"/>
        <c:axId val="42246528"/>
      </c:lineChart>
      <c:catAx>
        <c:axId val="42244352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400" b="0"/>
                </a:pPr>
                <a:r>
                  <a:rPr lang="en-US" sz="1400" b="0"/>
                  <a:t>Number of Resources</a:t>
                </a:r>
              </a:p>
            </c:rich>
          </c:tx>
          <c:layout>
            <c:manualLayout>
              <c:xMode val="edge"/>
              <c:yMode val="edge"/>
              <c:x val="0.37807557777388001"/>
              <c:y val="0.90519862481978697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spPr>
          <a:ln w="15875">
            <a:solidFill>
              <a:schemeClr val="tx1"/>
            </a:solidFill>
          </a:ln>
        </c:spPr>
        <c:txPr>
          <a:bodyPr/>
          <a:lstStyle/>
          <a:p>
            <a:pPr>
              <a:defRPr sz="1400"/>
            </a:pPr>
            <a:endParaRPr lang="en-US"/>
          </a:p>
        </c:txPr>
        <c:crossAx val="42246528"/>
        <c:crosses val="autoZero"/>
        <c:auto val="1"/>
        <c:lblAlgn val="ctr"/>
        <c:lblOffset val="100"/>
        <c:noMultiLvlLbl val="0"/>
      </c:catAx>
      <c:valAx>
        <c:axId val="42246528"/>
        <c:scaling>
          <c:orientation val="minMax"/>
        </c:scaling>
        <c:delete val="0"/>
        <c:axPos val="l"/>
        <c:title>
          <c:tx>
            <c:rich>
              <a:bodyPr/>
              <a:lstStyle/>
              <a:p>
                <a:pPr>
                  <a:defRPr sz="1400" b="0"/>
                </a:pPr>
                <a:r>
                  <a:rPr lang="en-US" sz="1400" b="0"/>
                  <a:t>Runtime (in seconds)</a:t>
                </a:r>
              </a:p>
            </c:rich>
          </c:tx>
          <c:layout>
            <c:manualLayout>
              <c:xMode val="edge"/>
              <c:yMode val="edge"/>
              <c:x val="2.8766331156440301E-2"/>
              <c:y val="0.216176330646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spPr>
          <a:ln w="15875">
            <a:solidFill>
              <a:schemeClr val="tx1"/>
            </a:solidFill>
          </a:ln>
        </c:spPr>
        <c:txPr>
          <a:bodyPr/>
          <a:lstStyle/>
          <a:p>
            <a:pPr>
              <a:defRPr sz="1300"/>
            </a:pPr>
            <a:endParaRPr lang="en-US"/>
          </a:p>
        </c:txPr>
        <c:crossAx val="4224435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56294980115315996"/>
          <c:y val="0.43875590551181098"/>
          <c:w val="0.43278369615563"/>
          <c:h val="0.30879095042697102"/>
        </c:manualLayout>
      </c:layout>
      <c:overlay val="0"/>
      <c:txPr>
        <a:bodyPr/>
        <a:lstStyle/>
        <a:p>
          <a:pPr>
            <a:defRPr sz="1400"/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</c:sp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C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32702812148481403"/>
          <c:y val="4.1714285714285697E-2"/>
          <c:w val="0.60259167604049502"/>
          <c:h val="0.73531676040494898"/>
        </c:manualLayout>
      </c:layout>
      <c:lineChart>
        <c:grouping val="standard"/>
        <c:varyColors val="0"/>
        <c:ser>
          <c:idx val="0"/>
          <c:order val="0"/>
          <c:tx>
            <c:strRef>
              <c:f>Graphs!$F$44</c:f>
              <c:strCache>
                <c:ptCount val="1"/>
                <c:pt idx="0">
                  <c:v>Dobss</c:v>
                </c:pt>
              </c:strCache>
            </c:strRef>
          </c:tx>
          <c:spPr>
            <a:ln>
              <a:solidFill>
                <a:srgbClr val="0100F3"/>
              </a:solidFill>
              <a:prstDash val="dash"/>
            </a:ln>
          </c:spPr>
          <c:marker>
            <c:symbol val="diamond"/>
            <c:size val="10"/>
            <c:spPr>
              <a:solidFill>
                <a:srgbClr val="0100F3"/>
              </a:solidFill>
              <a:ln>
                <a:solidFill>
                  <a:srgbClr val="0100F3"/>
                </a:solidFill>
              </a:ln>
            </c:spPr>
          </c:marker>
          <c:cat>
            <c:numRef>
              <c:f>Graphs!$E$45:$E$47</c:f>
              <c:numCache>
                <c:formatCode>0</c:formatCode>
                <c:ptCount val="3"/>
                <c:pt idx="0">
                  <c:v>4</c:v>
                </c:pt>
                <c:pt idx="1">
                  <c:v>5</c:v>
                </c:pt>
                <c:pt idx="2">
                  <c:v>6</c:v>
                </c:pt>
              </c:numCache>
            </c:numRef>
          </c:cat>
          <c:val>
            <c:numRef>
              <c:f>Graphs!$F$45:$F$47</c:f>
              <c:numCache>
                <c:formatCode>0.00</c:formatCode>
                <c:ptCount val="3"/>
                <c:pt idx="0">
                  <c:v>1373.7108333000001</c:v>
                </c:pt>
                <c:pt idx="1">
                  <c:v>9841.3544924999987</c:v>
                </c:pt>
                <c:pt idx="2">
                  <c:v>12593.8066394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Graphs!$G$44</c:f>
              <c:strCache>
                <c:ptCount val="1"/>
                <c:pt idx="0">
                  <c:v>Mlps</c:v>
                </c:pt>
              </c:strCache>
            </c:strRef>
          </c:tx>
          <c:spPr>
            <a:ln>
              <a:solidFill>
                <a:srgbClr val="800000"/>
              </a:solidFill>
            </a:ln>
          </c:spPr>
          <c:marker>
            <c:symbol val="circle"/>
            <c:size val="10"/>
            <c:spPr>
              <a:solidFill>
                <a:srgbClr val="800000"/>
              </a:solidFill>
              <a:ln>
                <a:solidFill>
                  <a:srgbClr val="800000"/>
                </a:solidFill>
              </a:ln>
            </c:spPr>
          </c:marker>
          <c:cat>
            <c:numRef>
              <c:f>Graphs!$E$45:$E$47</c:f>
              <c:numCache>
                <c:formatCode>0</c:formatCode>
                <c:ptCount val="3"/>
                <c:pt idx="0">
                  <c:v>4</c:v>
                </c:pt>
                <c:pt idx="1">
                  <c:v>5</c:v>
                </c:pt>
                <c:pt idx="2">
                  <c:v>6</c:v>
                </c:pt>
              </c:numCache>
            </c:numRef>
          </c:cat>
          <c:val>
            <c:numRef>
              <c:f>Graphs!$G$45:$G$47</c:f>
              <c:numCache>
                <c:formatCode>0.00</c:formatCode>
                <c:ptCount val="3"/>
                <c:pt idx="0">
                  <c:v>342.31674909999998</c:v>
                </c:pt>
                <c:pt idx="1">
                  <c:v>7098.6546759000003</c:v>
                </c:pt>
                <c:pt idx="2">
                  <c:v>18000</c:v>
                </c:pt>
              </c:numCache>
            </c:numRef>
          </c:val>
          <c:smooth val="0"/>
        </c:ser>
        <c:ser>
          <c:idx val="3"/>
          <c:order val="2"/>
          <c:tx>
            <c:strRef>
              <c:f>Graphs!$I$44</c:f>
              <c:strCache>
                <c:ptCount val="1"/>
                <c:pt idx="0">
                  <c:v>HBGS</c:v>
                </c:pt>
              </c:strCache>
            </c:strRef>
          </c:tx>
          <c:spPr>
            <a:ln>
              <a:solidFill>
                <a:srgbClr val="008000"/>
              </a:solidFill>
            </a:ln>
          </c:spPr>
          <c:marker>
            <c:symbol val="x"/>
            <c:size val="10"/>
            <c:spPr>
              <a:solidFill>
                <a:srgbClr val="008000"/>
              </a:solidFill>
              <a:ln>
                <a:solidFill>
                  <a:srgbClr val="008000"/>
                </a:solidFill>
              </a:ln>
            </c:spPr>
          </c:marker>
          <c:cat>
            <c:numRef>
              <c:f>Graphs!$E$45:$E$47</c:f>
              <c:numCache>
                <c:formatCode>0</c:formatCode>
                <c:ptCount val="3"/>
                <c:pt idx="0">
                  <c:v>4</c:v>
                </c:pt>
                <c:pt idx="1">
                  <c:v>5</c:v>
                </c:pt>
                <c:pt idx="2">
                  <c:v>6</c:v>
                </c:pt>
              </c:numCache>
            </c:numRef>
          </c:cat>
          <c:val>
            <c:numRef>
              <c:f>Graphs!$I$45:$I$47</c:f>
              <c:numCache>
                <c:formatCode>0.00</c:formatCode>
                <c:ptCount val="3"/>
                <c:pt idx="0">
                  <c:v>12.213967500000001</c:v>
                </c:pt>
                <c:pt idx="1">
                  <c:v>29.966976899999999</c:v>
                </c:pt>
                <c:pt idx="2">
                  <c:v>230.6564607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90759936"/>
        <c:axId val="90762240"/>
      </c:lineChart>
      <c:catAx>
        <c:axId val="90759936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Number of Types</a:t>
                </a:r>
              </a:p>
            </c:rich>
          </c:tx>
          <c:layout/>
          <c:overlay val="0"/>
        </c:title>
        <c:numFmt formatCode="0" sourceLinked="1"/>
        <c:majorTickMark val="out"/>
        <c:minorTickMark val="none"/>
        <c:tickLblPos val="nextTo"/>
        <c:spPr>
          <a:ln w="25400">
            <a:solidFill>
              <a:schemeClr val="tx1"/>
            </a:solidFill>
          </a:ln>
        </c:spPr>
        <c:crossAx val="90762240"/>
        <c:crosses val="autoZero"/>
        <c:auto val="1"/>
        <c:lblAlgn val="ctr"/>
        <c:lblOffset val="100"/>
        <c:noMultiLvlLbl val="0"/>
      </c:catAx>
      <c:valAx>
        <c:axId val="90762240"/>
        <c:scaling>
          <c:orientation val="minMax"/>
          <c:max val="14000"/>
        </c:scaling>
        <c:delete val="0"/>
        <c:axPos val="l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Runtime (secs)</a:t>
                </a:r>
              </a:p>
            </c:rich>
          </c:tx>
          <c:layout/>
          <c:overlay val="0"/>
        </c:title>
        <c:numFmt formatCode="0.00" sourceLinked="1"/>
        <c:majorTickMark val="out"/>
        <c:minorTickMark val="none"/>
        <c:tickLblPos val="nextTo"/>
        <c:spPr>
          <a:ln w="25400">
            <a:solidFill>
              <a:schemeClr val="tx1"/>
            </a:solidFill>
          </a:ln>
        </c:spPr>
        <c:crossAx val="90759936"/>
        <c:crosses val="autoZero"/>
        <c:crossBetween val="between"/>
      </c:valAx>
    </c:plotArea>
    <c:plotVisOnly val="1"/>
    <c:dispBlanksAs val="gap"/>
    <c:showDLblsOverMax val="0"/>
  </c:chart>
  <c:spPr>
    <a:ln w="25400">
      <a:noFill/>
    </a:ln>
  </c:spPr>
  <c:txPr>
    <a:bodyPr/>
    <a:lstStyle/>
    <a:p>
      <a:pPr>
        <a:defRPr sz="1600"/>
      </a:pPr>
      <a:endParaRPr lang="en-US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C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31845954435294399"/>
          <c:y val="0.24597386599681201"/>
          <c:w val="0.67902053287118502"/>
          <c:h val="0.54301531326989005"/>
        </c:manualLayout>
      </c:layout>
      <c:lineChart>
        <c:grouping val="standard"/>
        <c:varyColors val="0"/>
        <c:ser>
          <c:idx val="0"/>
          <c:order val="0"/>
          <c:tx>
            <c:strRef>
              <c:f>Graphs!$E$17</c:f>
              <c:strCache>
                <c:ptCount val="1"/>
                <c:pt idx="0">
                  <c:v>Dobss</c:v>
                </c:pt>
              </c:strCache>
            </c:strRef>
          </c:tx>
          <c:spPr>
            <a:ln>
              <a:solidFill>
                <a:srgbClr val="0100F3"/>
              </a:solidFill>
              <a:prstDash val="dash"/>
            </a:ln>
          </c:spPr>
          <c:marker>
            <c:symbol val="diamond"/>
            <c:size val="10"/>
            <c:spPr>
              <a:solidFill>
                <a:srgbClr val="0100F3"/>
              </a:solidFill>
              <a:ln>
                <a:solidFill>
                  <a:srgbClr val="0100F3"/>
                </a:solidFill>
              </a:ln>
            </c:spPr>
          </c:marker>
          <c:cat>
            <c:numRef>
              <c:f>Graphs!$D$18:$D$22</c:f>
              <c:numCache>
                <c:formatCode>0</c:formatCode>
                <c:ptCount val="5"/>
                <c:pt idx="0">
                  <c:v>10</c:v>
                </c:pt>
                <c:pt idx="1">
                  <c:v>20</c:v>
                </c:pt>
                <c:pt idx="2">
                  <c:v>30</c:v>
                </c:pt>
                <c:pt idx="3">
                  <c:v>40</c:v>
                </c:pt>
                <c:pt idx="4">
                  <c:v>50</c:v>
                </c:pt>
              </c:numCache>
            </c:numRef>
          </c:cat>
          <c:val>
            <c:numRef>
              <c:f>Graphs!$E$18:$E$22</c:f>
              <c:numCache>
                <c:formatCode>0.00</c:formatCode>
                <c:ptCount val="5"/>
                <c:pt idx="0">
                  <c:v>31.216575899999999</c:v>
                </c:pt>
                <c:pt idx="1">
                  <c:v>9841.3544924999987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Graphs!$F$17</c:f>
              <c:strCache>
                <c:ptCount val="1"/>
                <c:pt idx="0">
                  <c:v>Mlps</c:v>
                </c:pt>
              </c:strCache>
            </c:strRef>
          </c:tx>
          <c:spPr>
            <a:ln>
              <a:solidFill>
                <a:srgbClr val="800000"/>
              </a:solidFill>
            </a:ln>
          </c:spPr>
          <c:marker>
            <c:symbol val="circle"/>
            <c:size val="10"/>
            <c:spPr>
              <a:solidFill>
                <a:srgbClr val="800000"/>
              </a:solidFill>
              <a:ln>
                <a:solidFill>
                  <a:srgbClr val="800000"/>
                </a:solidFill>
              </a:ln>
            </c:spPr>
          </c:marker>
          <c:cat>
            <c:numRef>
              <c:f>Graphs!$D$18:$D$22</c:f>
              <c:numCache>
                <c:formatCode>0</c:formatCode>
                <c:ptCount val="5"/>
                <c:pt idx="0">
                  <c:v>10</c:v>
                </c:pt>
                <c:pt idx="1">
                  <c:v>20</c:v>
                </c:pt>
                <c:pt idx="2">
                  <c:v>30</c:v>
                </c:pt>
                <c:pt idx="3">
                  <c:v>40</c:v>
                </c:pt>
                <c:pt idx="4">
                  <c:v>50</c:v>
                </c:pt>
              </c:numCache>
            </c:numRef>
          </c:cat>
          <c:val>
            <c:numRef>
              <c:f>Graphs!$F$18:$F$22</c:f>
              <c:numCache>
                <c:formatCode>0.00</c:formatCode>
                <c:ptCount val="5"/>
                <c:pt idx="0">
                  <c:v>44.901533399999998</c:v>
                </c:pt>
                <c:pt idx="1">
                  <c:v>7098.6546759000003</c:v>
                </c:pt>
              </c:numCache>
            </c:numRef>
          </c:val>
          <c:smooth val="0"/>
        </c:ser>
        <c:ser>
          <c:idx val="3"/>
          <c:order val="2"/>
          <c:tx>
            <c:strRef>
              <c:f>Graphs!$H$17</c:f>
              <c:strCache>
                <c:ptCount val="1"/>
                <c:pt idx="0">
                  <c:v>HBGS</c:v>
                </c:pt>
              </c:strCache>
            </c:strRef>
          </c:tx>
          <c:spPr>
            <a:ln>
              <a:solidFill>
                <a:srgbClr val="008000"/>
              </a:solidFill>
            </a:ln>
          </c:spPr>
          <c:marker>
            <c:symbol val="square"/>
            <c:size val="10"/>
            <c:spPr>
              <a:solidFill>
                <a:srgbClr val="008000"/>
              </a:solidFill>
              <a:ln>
                <a:solidFill>
                  <a:srgbClr val="008000"/>
                </a:solidFill>
              </a:ln>
            </c:spPr>
          </c:marker>
          <c:cat>
            <c:numRef>
              <c:f>Graphs!$D$18:$D$22</c:f>
              <c:numCache>
                <c:formatCode>0</c:formatCode>
                <c:ptCount val="5"/>
                <c:pt idx="0">
                  <c:v>10</c:v>
                </c:pt>
                <c:pt idx="1">
                  <c:v>20</c:v>
                </c:pt>
                <c:pt idx="2">
                  <c:v>30</c:v>
                </c:pt>
                <c:pt idx="3">
                  <c:v>40</c:v>
                </c:pt>
                <c:pt idx="4">
                  <c:v>50</c:v>
                </c:pt>
              </c:numCache>
            </c:numRef>
          </c:cat>
          <c:val>
            <c:numRef>
              <c:f>Graphs!$H$18:$H$22</c:f>
              <c:numCache>
                <c:formatCode>0.00</c:formatCode>
                <c:ptCount val="5"/>
                <c:pt idx="0">
                  <c:v>0.50087649999999995</c:v>
                </c:pt>
                <c:pt idx="1">
                  <c:v>29.966976899999999</c:v>
                </c:pt>
                <c:pt idx="2">
                  <c:v>219.55851290000001</c:v>
                </c:pt>
                <c:pt idx="3">
                  <c:v>953.35519559999739</c:v>
                </c:pt>
                <c:pt idx="4">
                  <c:v>2866.643497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95379456"/>
        <c:axId val="95381760"/>
      </c:lineChart>
      <c:catAx>
        <c:axId val="95379456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Number of Pure Strategies</a:t>
                </a:r>
              </a:p>
            </c:rich>
          </c:tx>
          <c:layout>
            <c:manualLayout>
              <c:xMode val="edge"/>
              <c:yMode val="edge"/>
              <c:x val="0.20574279732374501"/>
              <c:y val="0.90245398773006102"/>
            </c:manualLayout>
          </c:layout>
          <c:overlay val="0"/>
        </c:title>
        <c:numFmt formatCode="0" sourceLinked="1"/>
        <c:majorTickMark val="out"/>
        <c:minorTickMark val="none"/>
        <c:tickLblPos val="nextTo"/>
        <c:spPr>
          <a:ln w="25400">
            <a:solidFill>
              <a:schemeClr val="tx1"/>
            </a:solidFill>
          </a:ln>
        </c:spPr>
        <c:crossAx val="95381760"/>
        <c:crossesAt val="0.1"/>
        <c:auto val="1"/>
        <c:lblAlgn val="ctr"/>
        <c:lblOffset val="100"/>
        <c:noMultiLvlLbl val="0"/>
      </c:catAx>
      <c:valAx>
        <c:axId val="95381760"/>
        <c:scaling>
          <c:logBase val="10"/>
          <c:orientation val="minMax"/>
        </c:scaling>
        <c:delete val="0"/>
        <c:axPos val="l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Runtime (secs) [log-scale]</a:t>
                </a:r>
              </a:p>
            </c:rich>
          </c:tx>
          <c:layout>
            <c:manualLayout>
              <c:xMode val="edge"/>
              <c:yMode val="edge"/>
              <c:x val="0"/>
              <c:y val="0.15394932611951101"/>
            </c:manualLayout>
          </c:layout>
          <c:overlay val="0"/>
        </c:title>
        <c:numFmt formatCode="0.00" sourceLinked="1"/>
        <c:majorTickMark val="out"/>
        <c:minorTickMark val="none"/>
        <c:tickLblPos val="nextTo"/>
        <c:spPr>
          <a:ln w="25400">
            <a:solidFill>
              <a:schemeClr val="tx1"/>
            </a:solidFill>
          </a:ln>
        </c:spPr>
        <c:crossAx val="95379456"/>
        <c:crosses val="autoZero"/>
        <c:crossBetween val="between"/>
      </c:valAx>
      <c:spPr>
        <a:ln>
          <a:noFill/>
        </a:ln>
      </c:spPr>
    </c:plotArea>
    <c:legend>
      <c:legendPos val="r"/>
      <c:layout>
        <c:manualLayout>
          <c:xMode val="edge"/>
          <c:yMode val="edge"/>
          <c:x val="0"/>
          <c:y val="1.64460654074683E-3"/>
          <c:w val="0.99666661680482005"/>
          <c:h val="0.17462465581372899"/>
        </c:manualLayout>
      </c:layout>
      <c:overlay val="0"/>
    </c:legend>
    <c:plotVisOnly val="1"/>
    <c:dispBlanksAs val="gap"/>
    <c:showDLblsOverMax val="0"/>
  </c:chart>
  <c:spPr>
    <a:ln>
      <a:noFill/>
    </a:ln>
  </c:spPr>
  <c:txPr>
    <a:bodyPr/>
    <a:lstStyle/>
    <a:p>
      <a:pPr>
        <a:defRPr sz="1400"/>
      </a:pPr>
      <a:endParaRPr lang="en-US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C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221730915392333"/>
          <c:y val="0.28267198666966298"/>
          <c:w val="0.71875307816252698"/>
          <c:h val="0.53305025198106504"/>
        </c:manualLayout>
      </c:layout>
      <c:lineChart>
        <c:grouping val="standard"/>
        <c:varyColors val="0"/>
        <c:ser>
          <c:idx val="0"/>
          <c:order val="0"/>
          <c:tx>
            <c:strRef>
              <c:f>Graphs!$H$29</c:f>
              <c:strCache>
                <c:ptCount val="1"/>
                <c:pt idx="0">
                  <c:v>HBGS</c:v>
                </c:pt>
              </c:strCache>
            </c:strRef>
          </c:tx>
          <c:spPr>
            <a:ln>
              <a:solidFill>
                <a:srgbClr val="800000"/>
              </a:solidFill>
            </a:ln>
          </c:spPr>
          <c:marker>
            <c:symbol val="square"/>
            <c:size val="9"/>
            <c:spPr>
              <a:solidFill>
                <a:srgbClr val="800000"/>
              </a:solidFill>
              <a:ln>
                <a:solidFill>
                  <a:srgbClr val="800000"/>
                </a:solidFill>
              </a:ln>
            </c:spPr>
          </c:marker>
          <c:cat>
            <c:numRef>
              <c:f>Graphs!$D$30:$D$34</c:f>
              <c:numCache>
                <c:formatCode>0</c:formatCode>
                <c:ptCount val="5"/>
                <c:pt idx="0">
                  <c:v>10</c:v>
                </c:pt>
                <c:pt idx="1">
                  <c:v>20</c:v>
                </c:pt>
                <c:pt idx="2">
                  <c:v>30</c:v>
                </c:pt>
                <c:pt idx="3">
                  <c:v>40</c:v>
                </c:pt>
                <c:pt idx="4">
                  <c:v>50</c:v>
                </c:pt>
              </c:numCache>
            </c:numRef>
          </c:cat>
          <c:val>
            <c:numRef>
              <c:f>Graphs!$H$30:$H$34</c:f>
              <c:numCache>
                <c:formatCode>0.00</c:formatCode>
                <c:ptCount val="5"/>
                <c:pt idx="0">
                  <c:v>2.0141705000000001</c:v>
                </c:pt>
                <c:pt idx="1">
                  <c:v>230.6564607</c:v>
                </c:pt>
                <c:pt idx="2">
                  <c:v>4194.3001359</c:v>
                </c:pt>
                <c:pt idx="3">
                  <c:v>22908.388049600009</c:v>
                </c:pt>
                <c:pt idx="4">
                  <c:v>43727.431928142862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Graphs!$I$29</c:f>
              <c:strCache>
                <c:ptCount val="1"/>
                <c:pt idx="0">
                  <c:v>Approx 1</c:v>
                </c:pt>
              </c:strCache>
            </c:strRef>
          </c:tx>
          <c:spPr>
            <a:ln>
              <a:solidFill>
                <a:schemeClr val="tx1"/>
              </a:solidFill>
            </a:ln>
          </c:spPr>
          <c:marker>
            <c:symbol val="diamond"/>
            <c:size val="9"/>
            <c:spPr>
              <a:solidFill>
                <a:schemeClr val="tx1"/>
              </a:solidFill>
              <a:ln>
                <a:solidFill>
                  <a:schemeClr val="tx1"/>
                </a:solidFill>
              </a:ln>
            </c:spPr>
          </c:marker>
          <c:cat>
            <c:numRef>
              <c:f>Graphs!$D$30:$D$34</c:f>
              <c:numCache>
                <c:formatCode>0</c:formatCode>
                <c:ptCount val="5"/>
                <c:pt idx="0">
                  <c:v>10</c:v>
                </c:pt>
                <c:pt idx="1">
                  <c:v>20</c:v>
                </c:pt>
                <c:pt idx="2">
                  <c:v>30</c:v>
                </c:pt>
                <c:pt idx="3">
                  <c:v>40</c:v>
                </c:pt>
                <c:pt idx="4">
                  <c:v>50</c:v>
                </c:pt>
              </c:numCache>
            </c:numRef>
          </c:cat>
          <c:val>
            <c:numRef>
              <c:f>Graphs!$I$30:$I$34</c:f>
              <c:numCache>
                <c:formatCode>0.00</c:formatCode>
                <c:ptCount val="5"/>
                <c:pt idx="0">
                  <c:v>2.276869699999998</c:v>
                </c:pt>
                <c:pt idx="1">
                  <c:v>225.86637650000009</c:v>
                </c:pt>
                <c:pt idx="2">
                  <c:v>3140.8835657499999</c:v>
                </c:pt>
                <c:pt idx="3">
                  <c:v>5494.0641456666699</c:v>
                </c:pt>
                <c:pt idx="4">
                  <c:v>10639.720429999999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Graphs!$J$29</c:f>
              <c:strCache>
                <c:ptCount val="1"/>
                <c:pt idx="0">
                  <c:v>Approx 5</c:v>
                </c:pt>
              </c:strCache>
            </c:strRef>
          </c:tx>
          <c:spPr>
            <a:ln>
              <a:solidFill>
                <a:srgbClr val="008000"/>
              </a:solidFill>
              <a:prstDash val="dash"/>
            </a:ln>
          </c:spPr>
          <c:marker>
            <c:symbol val="circle"/>
            <c:size val="9"/>
            <c:spPr>
              <a:solidFill>
                <a:srgbClr val="008000"/>
              </a:solidFill>
              <a:ln>
                <a:solidFill>
                  <a:srgbClr val="008000"/>
                </a:solidFill>
              </a:ln>
            </c:spPr>
          </c:marker>
          <c:cat>
            <c:numRef>
              <c:f>Graphs!$D$30:$D$34</c:f>
              <c:numCache>
                <c:formatCode>0</c:formatCode>
                <c:ptCount val="5"/>
                <c:pt idx="0">
                  <c:v>10</c:v>
                </c:pt>
                <c:pt idx="1">
                  <c:v>20</c:v>
                </c:pt>
                <c:pt idx="2">
                  <c:v>30</c:v>
                </c:pt>
                <c:pt idx="3">
                  <c:v>40</c:v>
                </c:pt>
                <c:pt idx="4">
                  <c:v>50</c:v>
                </c:pt>
              </c:numCache>
            </c:numRef>
          </c:cat>
          <c:val>
            <c:numRef>
              <c:f>Graphs!$J$30:$J$34</c:f>
              <c:numCache>
                <c:formatCode>0.00</c:formatCode>
                <c:ptCount val="5"/>
                <c:pt idx="0">
                  <c:v>1.1417371000000001</c:v>
                </c:pt>
                <c:pt idx="1">
                  <c:v>102.0831238</c:v>
                </c:pt>
                <c:pt idx="2">
                  <c:v>624.8530890999989</c:v>
                </c:pt>
                <c:pt idx="3">
                  <c:v>2307.6814215999998</c:v>
                </c:pt>
                <c:pt idx="4">
                  <c:v>3131.7703698571431</c:v>
                </c:pt>
              </c:numCache>
            </c:numRef>
          </c:val>
          <c:smooth val="0"/>
        </c:ser>
        <c:ser>
          <c:idx val="3"/>
          <c:order val="3"/>
          <c:tx>
            <c:strRef>
              <c:f>Graphs!$K$29</c:f>
              <c:strCache>
                <c:ptCount val="1"/>
                <c:pt idx="0">
                  <c:v>Approx 10</c:v>
                </c:pt>
              </c:strCache>
            </c:strRef>
          </c:tx>
          <c:spPr>
            <a:ln>
              <a:solidFill>
                <a:srgbClr val="0100F3"/>
              </a:solidFill>
            </a:ln>
          </c:spPr>
          <c:marker>
            <c:symbol val="triangle"/>
            <c:size val="9"/>
            <c:spPr>
              <a:solidFill>
                <a:srgbClr val="0100F3"/>
              </a:solidFill>
              <a:ln>
                <a:solidFill>
                  <a:srgbClr val="0100F3"/>
                </a:solidFill>
              </a:ln>
            </c:spPr>
          </c:marker>
          <c:cat>
            <c:numRef>
              <c:f>Graphs!$D$30:$D$34</c:f>
              <c:numCache>
                <c:formatCode>0</c:formatCode>
                <c:ptCount val="5"/>
                <c:pt idx="0">
                  <c:v>10</c:v>
                </c:pt>
                <c:pt idx="1">
                  <c:v>20</c:v>
                </c:pt>
                <c:pt idx="2">
                  <c:v>30</c:v>
                </c:pt>
                <c:pt idx="3">
                  <c:v>40</c:v>
                </c:pt>
                <c:pt idx="4">
                  <c:v>50</c:v>
                </c:pt>
              </c:numCache>
            </c:numRef>
          </c:cat>
          <c:val>
            <c:numRef>
              <c:f>Graphs!$K$30:$K$34</c:f>
              <c:numCache>
                <c:formatCode>0.00</c:formatCode>
                <c:ptCount val="5"/>
                <c:pt idx="0">
                  <c:v>0.98752050000000002</c:v>
                </c:pt>
                <c:pt idx="1">
                  <c:v>52.757443899999998</c:v>
                </c:pt>
                <c:pt idx="2">
                  <c:v>288.15444570000011</c:v>
                </c:pt>
                <c:pt idx="3">
                  <c:v>912.40311439999937</c:v>
                </c:pt>
                <c:pt idx="4">
                  <c:v>2409.4442325000009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95688192"/>
        <c:axId val="95690752"/>
      </c:lineChart>
      <c:catAx>
        <c:axId val="95688192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2000" b="0"/>
                </a:pPr>
                <a:r>
                  <a:rPr lang="en-US" sz="2000" b="0"/>
                  <a:t>Targets</a:t>
                </a:r>
              </a:p>
            </c:rich>
          </c:tx>
          <c:layout/>
          <c:overlay val="0"/>
        </c:title>
        <c:numFmt formatCode="0" sourceLinked="1"/>
        <c:majorTickMark val="out"/>
        <c:minorTickMark val="none"/>
        <c:tickLblPos val="nextTo"/>
        <c:spPr>
          <a:ln w="25400">
            <a:solidFill>
              <a:schemeClr val="tx1"/>
            </a:solidFill>
          </a:ln>
        </c:spPr>
        <c:txPr>
          <a:bodyPr/>
          <a:lstStyle/>
          <a:p>
            <a:pPr>
              <a:defRPr sz="1600"/>
            </a:pPr>
            <a:endParaRPr lang="en-US"/>
          </a:p>
        </c:txPr>
        <c:crossAx val="95690752"/>
        <c:crosses val="autoZero"/>
        <c:auto val="1"/>
        <c:lblAlgn val="ctr"/>
        <c:lblOffset val="100"/>
        <c:noMultiLvlLbl val="0"/>
      </c:catAx>
      <c:valAx>
        <c:axId val="95690752"/>
        <c:scaling>
          <c:orientation val="minMax"/>
        </c:scaling>
        <c:delete val="0"/>
        <c:axPos val="l"/>
        <c:title>
          <c:tx>
            <c:rich>
              <a:bodyPr/>
              <a:lstStyle/>
              <a:p>
                <a:pPr>
                  <a:defRPr sz="2000" b="0"/>
                </a:pPr>
                <a:r>
                  <a:rPr lang="en-US" sz="2000" b="0"/>
                  <a:t>Runtime (secs)</a:t>
                </a:r>
              </a:p>
            </c:rich>
          </c:tx>
          <c:layout/>
          <c:overlay val="0"/>
        </c:title>
        <c:numFmt formatCode="0.00" sourceLinked="1"/>
        <c:majorTickMark val="out"/>
        <c:minorTickMark val="none"/>
        <c:tickLblPos val="nextTo"/>
        <c:spPr>
          <a:ln w="25400">
            <a:solidFill>
              <a:schemeClr val="tx1"/>
            </a:solidFill>
          </a:ln>
        </c:spPr>
        <c:txPr>
          <a:bodyPr/>
          <a:lstStyle/>
          <a:p>
            <a:pPr>
              <a:defRPr sz="1200"/>
            </a:pPr>
            <a:endParaRPr lang="en-US"/>
          </a:p>
        </c:txPr>
        <c:crossAx val="95688192"/>
        <c:crosses val="autoZero"/>
        <c:crossBetween val="between"/>
        <c:majorUnit val="10000"/>
      </c:valAx>
    </c:plotArea>
    <c:legend>
      <c:legendPos val="r"/>
      <c:layout>
        <c:manualLayout>
          <c:xMode val="edge"/>
          <c:yMode val="edge"/>
          <c:x val="0.21424734053807901"/>
          <c:y val="2.1424827252800299E-3"/>
          <c:w val="0.68489131426139305"/>
          <c:h val="0.211544404804627"/>
        </c:manualLayout>
      </c:layout>
      <c:overlay val="0"/>
      <c:txPr>
        <a:bodyPr/>
        <a:lstStyle/>
        <a:p>
          <a:pPr>
            <a:defRPr sz="2000"/>
          </a:pPr>
          <a:endParaRPr lang="en-US"/>
        </a:p>
      </c:txPr>
    </c:legend>
    <c:plotVisOnly val="1"/>
    <c:dispBlanksAs val="gap"/>
    <c:showDLblsOverMax val="0"/>
  </c:chart>
  <c:spPr>
    <a:ln>
      <a:noFill/>
    </a:ln>
  </c:sp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C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29804165283937201"/>
          <c:y val="5.0925925925925902E-2"/>
          <c:w val="0.61388240263070604"/>
          <c:h val="0.71305105933923196"/>
        </c:manualLayout>
      </c:layout>
      <c:lineChart>
        <c:grouping val="standard"/>
        <c:varyColors val="0"/>
        <c:ser>
          <c:idx val="0"/>
          <c:order val="0"/>
          <c:tx>
            <c:strRef>
              <c:f>Graphs!$O$43</c:f>
              <c:strCache>
                <c:ptCount val="1"/>
                <c:pt idx="0">
                  <c:v>HBGS</c:v>
                </c:pt>
              </c:strCache>
            </c:strRef>
          </c:tx>
          <c:spPr>
            <a:ln>
              <a:solidFill>
                <a:srgbClr val="800000"/>
              </a:solidFill>
            </a:ln>
          </c:spPr>
          <c:marker>
            <c:symbol val="square"/>
            <c:size val="9"/>
            <c:spPr>
              <a:solidFill>
                <a:srgbClr val="800000"/>
              </a:solidFill>
              <a:ln>
                <a:solidFill>
                  <a:srgbClr val="800000"/>
                </a:solidFill>
              </a:ln>
            </c:spPr>
          </c:marker>
          <c:cat>
            <c:numRef>
              <c:f>Graphs!$N$44:$N$46</c:f>
              <c:numCache>
                <c:formatCode>General</c:formatCode>
                <c:ptCount val="3"/>
                <c:pt idx="0">
                  <c:v>4</c:v>
                </c:pt>
                <c:pt idx="1">
                  <c:v>5</c:v>
                </c:pt>
                <c:pt idx="2">
                  <c:v>6</c:v>
                </c:pt>
              </c:numCache>
            </c:numRef>
          </c:cat>
          <c:val>
            <c:numRef>
              <c:f>Graphs!$O$44:$O$46</c:f>
              <c:numCache>
                <c:formatCode>0.00</c:formatCode>
                <c:ptCount val="3"/>
                <c:pt idx="0">
                  <c:v>1289.1698237000001</c:v>
                </c:pt>
                <c:pt idx="1">
                  <c:v>2866.643497</c:v>
                </c:pt>
                <c:pt idx="2">
                  <c:v>43727.431928142862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Graphs!$P$43</c:f>
              <c:strCache>
                <c:ptCount val="1"/>
                <c:pt idx="0">
                  <c:v>Approx 1</c:v>
                </c:pt>
              </c:strCache>
            </c:strRef>
          </c:tx>
          <c:spPr>
            <a:ln>
              <a:solidFill>
                <a:schemeClr val="tx1"/>
              </a:solidFill>
            </a:ln>
          </c:spPr>
          <c:marker>
            <c:symbol val="diamond"/>
            <c:size val="9"/>
            <c:spPr>
              <a:solidFill>
                <a:schemeClr val="tx1"/>
              </a:solidFill>
              <a:ln>
                <a:solidFill>
                  <a:schemeClr val="tx1"/>
                </a:solidFill>
              </a:ln>
            </c:spPr>
          </c:marker>
          <c:cat>
            <c:numRef>
              <c:f>Graphs!$N$44:$N$46</c:f>
              <c:numCache>
                <c:formatCode>General</c:formatCode>
                <c:ptCount val="3"/>
                <c:pt idx="0">
                  <c:v>4</c:v>
                </c:pt>
                <c:pt idx="1">
                  <c:v>5</c:v>
                </c:pt>
                <c:pt idx="2">
                  <c:v>6</c:v>
                </c:pt>
              </c:numCache>
            </c:numRef>
          </c:cat>
          <c:val>
            <c:numRef>
              <c:f>Graphs!$P$44:$P$46</c:f>
              <c:numCache>
                <c:formatCode>0.00</c:formatCode>
                <c:ptCount val="3"/>
                <c:pt idx="0">
                  <c:v>1250.8698237000001</c:v>
                </c:pt>
                <c:pt idx="1">
                  <c:v>2358.1845634285701</c:v>
                </c:pt>
                <c:pt idx="2">
                  <c:v>10639.720429999999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Graphs!$Q$43</c:f>
              <c:strCache>
                <c:ptCount val="1"/>
                <c:pt idx="0">
                  <c:v>Approx 5</c:v>
                </c:pt>
              </c:strCache>
            </c:strRef>
          </c:tx>
          <c:spPr>
            <a:ln>
              <a:solidFill>
                <a:srgbClr val="008000"/>
              </a:solidFill>
              <a:prstDash val="dash"/>
            </a:ln>
          </c:spPr>
          <c:marker>
            <c:symbol val="circle"/>
            <c:size val="9"/>
            <c:spPr>
              <a:solidFill>
                <a:srgbClr val="008000"/>
              </a:solidFill>
              <a:ln>
                <a:solidFill>
                  <a:srgbClr val="008000"/>
                </a:solidFill>
              </a:ln>
            </c:spPr>
          </c:marker>
          <c:cat>
            <c:numRef>
              <c:f>Graphs!$N$44:$N$46</c:f>
              <c:numCache>
                <c:formatCode>General</c:formatCode>
                <c:ptCount val="3"/>
                <c:pt idx="0">
                  <c:v>4</c:v>
                </c:pt>
                <c:pt idx="1">
                  <c:v>5</c:v>
                </c:pt>
                <c:pt idx="2">
                  <c:v>6</c:v>
                </c:pt>
              </c:numCache>
            </c:numRef>
          </c:cat>
          <c:val>
            <c:numRef>
              <c:f>Graphs!$Q$44:$Q$46</c:f>
              <c:numCache>
                <c:formatCode>0.00</c:formatCode>
                <c:ptCount val="3"/>
                <c:pt idx="0">
                  <c:v>644.29095790000008</c:v>
                </c:pt>
                <c:pt idx="1">
                  <c:v>2032.5023454</c:v>
                </c:pt>
                <c:pt idx="2">
                  <c:v>3131.7703698571431</c:v>
                </c:pt>
              </c:numCache>
            </c:numRef>
          </c:val>
          <c:smooth val="0"/>
        </c:ser>
        <c:ser>
          <c:idx val="3"/>
          <c:order val="3"/>
          <c:tx>
            <c:strRef>
              <c:f>Graphs!$R$43</c:f>
              <c:strCache>
                <c:ptCount val="1"/>
                <c:pt idx="0">
                  <c:v>Approx 10</c:v>
                </c:pt>
              </c:strCache>
            </c:strRef>
          </c:tx>
          <c:spPr>
            <a:ln>
              <a:solidFill>
                <a:srgbClr val="0100F3"/>
              </a:solidFill>
            </a:ln>
          </c:spPr>
          <c:marker>
            <c:symbol val="triangle"/>
            <c:size val="9"/>
            <c:spPr>
              <a:solidFill>
                <a:srgbClr val="0100F3"/>
              </a:solidFill>
              <a:ln>
                <a:solidFill>
                  <a:srgbClr val="0100F3"/>
                </a:solidFill>
              </a:ln>
            </c:spPr>
          </c:marker>
          <c:cat>
            <c:numRef>
              <c:f>Graphs!$N$44:$N$46</c:f>
              <c:numCache>
                <c:formatCode>General</c:formatCode>
                <c:ptCount val="3"/>
                <c:pt idx="0">
                  <c:v>4</c:v>
                </c:pt>
                <c:pt idx="1">
                  <c:v>5</c:v>
                </c:pt>
                <c:pt idx="2">
                  <c:v>6</c:v>
                </c:pt>
              </c:numCache>
            </c:numRef>
          </c:cat>
          <c:val>
            <c:numRef>
              <c:f>Graphs!$R$44:$R$46</c:f>
              <c:numCache>
                <c:formatCode>0.00</c:formatCode>
                <c:ptCount val="3"/>
                <c:pt idx="0">
                  <c:v>249.62055599999999</c:v>
                </c:pt>
                <c:pt idx="1">
                  <c:v>1805.3262073000001</c:v>
                </c:pt>
                <c:pt idx="2">
                  <c:v>2409.4442325000009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95721344"/>
        <c:axId val="95736192"/>
      </c:lineChart>
      <c:catAx>
        <c:axId val="95721344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b="0"/>
                </a:pPr>
                <a:r>
                  <a:rPr lang="en-US" sz="2000" b="0"/>
                  <a:t>Types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spPr>
          <a:ln w="25400">
            <a:solidFill>
              <a:schemeClr val="tx1"/>
            </a:solidFill>
          </a:ln>
        </c:spPr>
        <c:txPr>
          <a:bodyPr/>
          <a:lstStyle/>
          <a:p>
            <a:pPr>
              <a:defRPr sz="1600"/>
            </a:pPr>
            <a:endParaRPr lang="en-US"/>
          </a:p>
        </c:txPr>
        <c:crossAx val="95736192"/>
        <c:crosses val="autoZero"/>
        <c:auto val="1"/>
        <c:lblAlgn val="ctr"/>
        <c:lblOffset val="100"/>
        <c:noMultiLvlLbl val="0"/>
      </c:catAx>
      <c:valAx>
        <c:axId val="95736192"/>
        <c:scaling>
          <c:orientation val="minMax"/>
        </c:scaling>
        <c:delete val="0"/>
        <c:axPos val="l"/>
        <c:title>
          <c:tx>
            <c:rich>
              <a:bodyPr/>
              <a:lstStyle/>
              <a:p>
                <a:pPr>
                  <a:defRPr sz="2000" b="0"/>
                </a:pPr>
                <a:r>
                  <a:rPr lang="en-US" sz="2000" b="0"/>
                  <a:t>Runtime (secs)</a:t>
                </a:r>
              </a:p>
            </c:rich>
          </c:tx>
          <c:layout/>
          <c:overlay val="0"/>
        </c:title>
        <c:numFmt formatCode="0.00" sourceLinked="1"/>
        <c:majorTickMark val="out"/>
        <c:minorTickMark val="none"/>
        <c:tickLblPos val="nextTo"/>
        <c:spPr>
          <a:ln w="25400">
            <a:solidFill>
              <a:schemeClr val="tx1"/>
            </a:solidFill>
          </a:ln>
        </c:spPr>
        <c:txPr>
          <a:bodyPr/>
          <a:lstStyle/>
          <a:p>
            <a:pPr>
              <a:defRPr sz="1200">
                <a:latin typeface="Calibri (Body)"/>
                <a:cs typeface="Calibri (Body)"/>
              </a:defRPr>
            </a:pPr>
            <a:endParaRPr lang="en-US"/>
          </a:p>
        </c:txPr>
        <c:crossAx val="95721344"/>
        <c:crosses val="autoZero"/>
        <c:crossBetween val="between"/>
        <c:majorUnit val="10000"/>
      </c:valAx>
    </c:plotArea>
    <c:plotVisOnly val="1"/>
    <c:dispBlanksAs val="gap"/>
    <c:showDLblsOverMax val="0"/>
  </c:chart>
  <c:spPr>
    <a:ln w="25400">
      <a:noFill/>
    </a:ln>
  </c:sp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C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dirty="0" smtClean="0"/>
              <a:t>Average</a:t>
            </a:r>
            <a:r>
              <a:rPr lang="en-US" baseline="0" dirty="0" smtClean="0"/>
              <a:t> expected reward</a:t>
            </a:r>
            <a:endParaRPr lang="en-US" dirty="0"/>
          </a:p>
        </c:rich>
      </c:tx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v>DOBSS</c:v>
          </c:tx>
          <c:spPr>
            <a:solidFill>
              <a:srgbClr val="00B0F0"/>
            </a:solidFill>
            <a:ln w="19728">
              <a:solidFill>
                <a:srgbClr val="000000"/>
              </a:solidFill>
              <a:prstDash val="solid"/>
            </a:ln>
          </c:spPr>
          <c:invertIfNegative val="0"/>
          <c:cat>
            <c:strRef>
              <c:f>Sheet1!$AU$25:$AX$25</c:f>
              <c:strCache>
                <c:ptCount val="4"/>
                <c:pt idx="0">
                  <c:v>Unobserved</c:v>
                </c:pt>
                <c:pt idx="1">
                  <c:v>5 Observations</c:v>
                </c:pt>
                <c:pt idx="2">
                  <c:v>20 Observations</c:v>
                </c:pt>
                <c:pt idx="3">
                  <c:v>Unlimited</c:v>
                </c:pt>
              </c:strCache>
            </c:strRef>
          </c:cat>
          <c:val>
            <c:numRef>
              <c:f>Sheet1!$AS$53:$AS$56</c:f>
              <c:numCache>
                <c:formatCode>General</c:formatCode>
                <c:ptCount val="4"/>
                <c:pt idx="0">
                  <c:v>-1.2300194824999899</c:v>
                </c:pt>
                <c:pt idx="1">
                  <c:v>-1.377180225</c:v>
                </c:pt>
                <c:pt idx="2">
                  <c:v>-1.3959712574999761</c:v>
                </c:pt>
                <c:pt idx="3">
                  <c:v>-1.8703638899999999</c:v>
                </c:pt>
              </c:numCache>
            </c:numRef>
          </c:val>
        </c:ser>
        <c:ser>
          <c:idx val="2"/>
          <c:order val="1"/>
          <c:tx>
            <c:v>MAXIMIN</c:v>
          </c:tx>
          <c:spPr>
            <a:solidFill>
              <a:srgbClr val="FFFFCC"/>
            </a:solidFill>
            <a:ln w="19728">
              <a:solidFill>
                <a:srgbClr val="000000"/>
              </a:solidFill>
              <a:prstDash val="solid"/>
            </a:ln>
          </c:spPr>
          <c:invertIfNegative val="0"/>
          <c:cat>
            <c:strRef>
              <c:f>Sheet1!$AU$25:$AX$25</c:f>
              <c:strCache>
                <c:ptCount val="4"/>
                <c:pt idx="0">
                  <c:v>Unobserved</c:v>
                </c:pt>
                <c:pt idx="1">
                  <c:v>5 Observations</c:v>
                </c:pt>
                <c:pt idx="2">
                  <c:v>20 Observations</c:v>
                </c:pt>
                <c:pt idx="3">
                  <c:v>Unlimited</c:v>
                </c:pt>
              </c:strCache>
            </c:strRef>
          </c:cat>
          <c:val>
            <c:numRef>
              <c:f>Sheet1!$AS$65:$AS$68</c:f>
              <c:numCache>
                <c:formatCode>General</c:formatCode>
                <c:ptCount val="4"/>
                <c:pt idx="0">
                  <c:v>-1.606974852499985</c:v>
                </c:pt>
                <c:pt idx="1">
                  <c:v>-1.511135344999998</c:v>
                </c:pt>
                <c:pt idx="2">
                  <c:v>-1.35140565</c:v>
                </c:pt>
                <c:pt idx="3">
                  <c:v>-1.383353005</c:v>
                </c:pt>
              </c:numCache>
            </c:numRef>
          </c:val>
        </c:ser>
        <c:ser>
          <c:idx val="3"/>
          <c:order val="2"/>
          <c:tx>
            <c:v>Uniform</c:v>
          </c:tx>
          <c:spPr>
            <a:solidFill>
              <a:srgbClr val="FF0000"/>
            </a:solidFill>
            <a:ln w="19728">
              <a:solidFill>
                <a:srgbClr val="000000"/>
              </a:solidFill>
              <a:prstDash val="solid"/>
            </a:ln>
          </c:spPr>
          <c:invertIfNegative val="0"/>
          <c:cat>
            <c:strRef>
              <c:f>Sheet1!$AU$25:$AX$25</c:f>
              <c:strCache>
                <c:ptCount val="4"/>
                <c:pt idx="0">
                  <c:v>Unobserved</c:v>
                </c:pt>
                <c:pt idx="1">
                  <c:v>5 Observations</c:v>
                </c:pt>
                <c:pt idx="2">
                  <c:v>20 Observations</c:v>
                </c:pt>
                <c:pt idx="3">
                  <c:v>Unlimited</c:v>
                </c:pt>
              </c:strCache>
            </c:strRef>
          </c:cat>
          <c:val>
            <c:numRef>
              <c:f>Sheet1!$AS$71:$AS$74</c:f>
              <c:numCache>
                <c:formatCode>General</c:formatCode>
                <c:ptCount val="4"/>
                <c:pt idx="0">
                  <c:v>-3.4384999999999981</c:v>
                </c:pt>
                <c:pt idx="1">
                  <c:v>-3.5582499999999762</c:v>
                </c:pt>
                <c:pt idx="2">
                  <c:v>-3.4487499999999982</c:v>
                </c:pt>
                <c:pt idx="3">
                  <c:v>-3.3417499999999971</c:v>
                </c:pt>
              </c:numCache>
            </c:numRef>
          </c:val>
        </c:ser>
        <c:ser>
          <c:idx val="5"/>
          <c:order val="3"/>
          <c:tx>
            <c:v>COBRA</c:v>
          </c:tx>
          <c:spPr>
            <a:solidFill>
              <a:srgbClr val="00B050"/>
            </a:solidFill>
            <a:ln w="19728">
              <a:solidFill>
                <a:srgbClr val="000000"/>
              </a:solidFill>
              <a:prstDash val="solid"/>
            </a:ln>
          </c:spPr>
          <c:invertIfNegative val="0"/>
          <c:cat>
            <c:strRef>
              <c:f>Sheet1!$AU$25:$AX$25</c:f>
              <c:strCache>
                <c:ptCount val="4"/>
                <c:pt idx="0">
                  <c:v>Unobserved</c:v>
                </c:pt>
                <c:pt idx="1">
                  <c:v>5 Observations</c:v>
                </c:pt>
                <c:pt idx="2">
                  <c:v>20 Observations</c:v>
                </c:pt>
                <c:pt idx="3">
                  <c:v>Unlimited</c:v>
                </c:pt>
              </c:strCache>
            </c:strRef>
          </c:cat>
          <c:val>
            <c:numRef>
              <c:f>Sheet1!$AS$83:$AS$86</c:f>
              <c:numCache>
                <c:formatCode>General</c:formatCode>
                <c:ptCount val="4"/>
                <c:pt idx="0">
                  <c:v>0.70000000000000095</c:v>
                </c:pt>
                <c:pt idx="1">
                  <c:v>-0.88180677500000004</c:v>
                </c:pt>
                <c:pt idx="2">
                  <c:v>-1.295576775</c:v>
                </c:pt>
                <c:pt idx="3">
                  <c:v>-1.12737745</c:v>
                </c:pt>
              </c:numCache>
            </c:numRef>
          </c:val>
        </c:ser>
        <c:ser>
          <c:idx val="6"/>
          <c:order val="4"/>
          <c:tx>
            <c:v>COBRA-C</c:v>
          </c:tx>
          <c:spPr>
            <a:solidFill>
              <a:srgbClr val="92D050"/>
            </a:solidFill>
            <a:ln w="19728">
              <a:solidFill>
                <a:srgbClr val="000000"/>
              </a:solidFill>
              <a:prstDash val="solid"/>
            </a:ln>
          </c:spPr>
          <c:invertIfNegative val="0"/>
          <c:cat>
            <c:strRef>
              <c:f>Sheet1!$AU$25:$AX$25</c:f>
              <c:strCache>
                <c:ptCount val="4"/>
                <c:pt idx="0">
                  <c:v>Unobserved</c:v>
                </c:pt>
                <c:pt idx="1">
                  <c:v>5 Observations</c:v>
                </c:pt>
                <c:pt idx="2">
                  <c:v>20 Observations</c:v>
                </c:pt>
                <c:pt idx="3">
                  <c:v>Unlimited</c:v>
                </c:pt>
              </c:strCache>
            </c:strRef>
          </c:cat>
          <c:val>
            <c:numRef>
              <c:f>Sheet1!$AS$89:$AS$92</c:f>
              <c:numCache>
                <c:formatCode>General</c:formatCode>
                <c:ptCount val="4"/>
                <c:pt idx="0">
                  <c:v>-0.79765645000000096</c:v>
                </c:pt>
                <c:pt idx="1">
                  <c:v>-0.88180677500000004</c:v>
                </c:pt>
                <c:pt idx="2">
                  <c:v>-0.78410932499999997</c:v>
                </c:pt>
                <c:pt idx="3">
                  <c:v>-1.082724274999989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58505984"/>
        <c:axId val="158515968"/>
      </c:barChart>
      <c:catAx>
        <c:axId val="1585059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high"/>
        <c:spPr>
          <a:ln w="4932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8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158515968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158515968"/>
        <c:scaling>
          <c:orientation val="minMax"/>
        </c:scaling>
        <c:delete val="0"/>
        <c:axPos val="l"/>
        <c:majorGridlines>
          <c:spPr>
            <a:ln w="4932">
              <a:solidFill>
                <a:srgbClr val="000000"/>
              </a:solidFill>
              <a:prstDash val="solid"/>
            </a:ln>
          </c:spPr>
        </c:majorGridlines>
        <c:numFmt formatCode="General" sourceLinked="1"/>
        <c:majorTickMark val="none"/>
        <c:minorTickMark val="none"/>
        <c:tickLblPos val="nextTo"/>
        <c:spPr>
          <a:ln w="4932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476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158505984"/>
        <c:crosses val="autoZero"/>
        <c:crossBetween val="between"/>
      </c:valAx>
      <c:spPr>
        <a:solidFill>
          <a:srgbClr val="FFFFFF"/>
        </a:solidFill>
        <a:ln w="19728">
          <a:solidFill>
            <a:srgbClr val="808080"/>
          </a:solidFill>
          <a:prstDash val="solid"/>
        </a:ln>
      </c:spPr>
    </c:plotArea>
    <c:legend>
      <c:legendPos val="r"/>
      <c:layout/>
      <c:overlay val="0"/>
    </c:legend>
    <c:plotVisOnly val="1"/>
    <c:dispBlanksAs val="gap"/>
    <c:showDLblsOverMax val="0"/>
  </c:chart>
  <c:spPr>
    <a:solidFill>
      <a:srgbClr val="FFFFFF"/>
    </a:solidFill>
    <a:ln w="4932">
      <a:solidFill>
        <a:srgbClr val="000000"/>
      </a:solidFill>
      <a:prstDash val="solid"/>
    </a:ln>
  </c:spPr>
  <c:txPr>
    <a:bodyPr/>
    <a:lstStyle/>
    <a:p>
      <a:pPr>
        <a:defRPr sz="1476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CA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29277566539924"/>
          <c:y val="7.1216617210682495E-2"/>
          <c:w val="0.57414448669201501"/>
          <c:h val="0.86350148367952495"/>
        </c:manualLayout>
      </c:layout>
      <c:barChart>
        <c:barDir val="col"/>
        <c:grouping val="clustered"/>
        <c:varyColors val="0"/>
        <c:ser>
          <c:idx val="0"/>
          <c:order val="0"/>
          <c:tx>
            <c:v>DOBSS</c:v>
          </c:tx>
          <c:spPr>
            <a:solidFill>
              <a:schemeClr val="accent2"/>
            </a:solidFill>
          </c:spPr>
          <c:invertIfNegative val="0"/>
          <c:val>
            <c:numRef>
              <c:f>Sheet1!$B$6</c:f>
              <c:numCache>
                <c:formatCode>General</c:formatCode>
                <c:ptCount val="1"/>
                <c:pt idx="0">
                  <c:v>-2.1937975230000002</c:v>
                </c:pt>
              </c:numCache>
            </c:numRef>
          </c:val>
        </c:ser>
        <c:ser>
          <c:idx val="1"/>
          <c:order val="1"/>
          <c:tx>
            <c:v>MAXIMIN</c:v>
          </c:tx>
          <c:spPr>
            <a:solidFill>
              <a:srgbClr val="FFFF00"/>
            </a:solidFill>
          </c:spPr>
          <c:invertIfNegative val="0"/>
          <c:val>
            <c:numRef>
              <c:f>Sheet1!$B$7</c:f>
              <c:numCache>
                <c:formatCode>General</c:formatCode>
                <c:ptCount val="1"/>
                <c:pt idx="0">
                  <c:v>-1.2968759700000001</c:v>
                </c:pt>
              </c:numCache>
            </c:numRef>
          </c:val>
        </c:ser>
        <c:ser>
          <c:idx val="2"/>
          <c:order val="2"/>
          <c:tx>
            <c:v>UNIFORM</c:v>
          </c:tx>
          <c:spPr>
            <a:solidFill>
              <a:srgbClr val="FF0000"/>
            </a:solidFill>
          </c:spPr>
          <c:invertIfNegative val="0"/>
          <c:val>
            <c:numRef>
              <c:f>Sheet1!$B$8</c:f>
              <c:numCache>
                <c:formatCode>General</c:formatCode>
                <c:ptCount val="1"/>
                <c:pt idx="0">
                  <c:v>-2.2407499999999998</c:v>
                </c:pt>
              </c:numCache>
            </c:numRef>
          </c:val>
        </c:ser>
        <c:ser>
          <c:idx val="3"/>
          <c:order val="3"/>
          <c:tx>
            <c:v>COBRA(0,2.5)</c:v>
          </c:tx>
          <c:invertIfNegative val="0"/>
          <c:val>
            <c:numRef>
              <c:f>Sheet1!$B$9</c:f>
              <c:numCache>
                <c:formatCode>General</c:formatCode>
                <c:ptCount val="1"/>
                <c:pt idx="0">
                  <c:v>-0.97893835900000004</c:v>
                </c:pt>
              </c:numCache>
            </c:numRef>
          </c:val>
        </c:ser>
        <c:ser>
          <c:idx val="4"/>
          <c:order val="4"/>
          <c:tx>
            <c:v>COBRA(.20,2.5)</c:v>
          </c:tx>
          <c:invertIfNegative val="0"/>
          <c:val>
            <c:numRef>
              <c:f>Sheet1!$B$10</c:f>
              <c:numCache>
                <c:formatCode>General</c:formatCode>
                <c:ptCount val="1"/>
                <c:pt idx="0">
                  <c:v>-0.80621750000000003</c:v>
                </c:pt>
              </c:numCache>
            </c:numRef>
          </c:val>
        </c:ser>
        <c:ser>
          <c:idx val="5"/>
          <c:order val="5"/>
          <c:tx>
            <c:v>COBRA(.37,2.5)</c:v>
          </c:tx>
          <c:invertIfNegative val="0"/>
          <c:val>
            <c:numRef>
              <c:f>Sheet1!$B$11</c:f>
              <c:numCache>
                <c:formatCode>General</c:formatCode>
                <c:ptCount val="1"/>
                <c:pt idx="0">
                  <c:v>-0.33153785000000002</c:v>
                </c:pt>
              </c:numCache>
            </c:numRef>
          </c:val>
        </c:ser>
        <c:ser>
          <c:idx val="6"/>
          <c:order val="6"/>
          <c:tx>
            <c:v>COBRA(.60,2.5)</c:v>
          </c:tx>
          <c:invertIfNegative val="0"/>
          <c:val>
            <c:numRef>
              <c:f>Sheet1!$B$12</c:f>
              <c:numCache>
                <c:formatCode>General</c:formatCode>
                <c:ptCount val="1"/>
                <c:pt idx="0">
                  <c:v>-0.82958500000000002</c:v>
                </c:pt>
              </c:numCache>
            </c:numRef>
          </c:val>
        </c:ser>
        <c:ser>
          <c:idx val="7"/>
          <c:order val="7"/>
          <c:tx>
            <c:v>COBRA(.70,2.5)</c:v>
          </c:tx>
          <c:invertIfNegative val="0"/>
          <c:val>
            <c:numRef>
              <c:f>Sheet1!$B$13</c:f>
              <c:numCache>
                <c:formatCode>General</c:formatCode>
                <c:ptCount val="1"/>
                <c:pt idx="0">
                  <c:v>-1.3937949999999999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59017984"/>
        <c:axId val="159027968"/>
      </c:barChart>
      <c:catAx>
        <c:axId val="159017984"/>
        <c:scaling>
          <c:orientation val="minMax"/>
        </c:scaling>
        <c:delete val="0"/>
        <c:axPos val="b"/>
        <c:majorTickMark val="out"/>
        <c:minorTickMark val="none"/>
        <c:tickLblPos val="none"/>
        <c:crossAx val="159027968"/>
        <c:crosses val="autoZero"/>
        <c:auto val="1"/>
        <c:lblAlgn val="ctr"/>
        <c:lblOffset val="100"/>
        <c:tickMarkSkip val="1"/>
        <c:noMultiLvlLbl val="0"/>
      </c:catAx>
      <c:valAx>
        <c:axId val="159027968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Average Reward</a:t>
                </a:r>
              </a:p>
            </c:rich>
          </c:tx>
          <c:layout>
            <c:manualLayout>
              <c:xMode val="edge"/>
              <c:yMode val="edge"/>
              <c:x val="1.5209125475285201E-2"/>
              <c:y val="0.16023738872403601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 rot="0" vert="horz"/>
          <a:lstStyle/>
          <a:p>
            <a:pPr>
              <a:defRPr/>
            </a:pPr>
            <a:endParaRPr lang="en-US"/>
          </a:p>
        </c:txPr>
        <c:crossAx val="15901798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1863117870722404"/>
          <c:y val="9.4955489614243299E-2"/>
          <c:w val="0.27629911280101399"/>
          <c:h val="0.81008902077151301"/>
        </c:manualLayout>
      </c:layout>
      <c:overlay val="0"/>
    </c:legend>
    <c:plotVisOnly val="1"/>
    <c:dispBlanksAs val="gap"/>
    <c:showDLblsOverMax val="0"/>
  </c:chart>
  <c:spPr>
    <a:solidFill>
      <a:schemeClr val="bg1"/>
    </a:solidFill>
  </c:spPr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5.w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54.png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6.w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90.w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92.w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96.w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97.w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98.wmf"/></Relationships>
</file>

<file path=ppt/drawings/_rels/vmlDrawing17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wmf"/><Relationship Id="rId1" Type="http://schemas.openxmlformats.org/officeDocument/2006/relationships/image" Target="../media/image100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8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8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9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50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51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52.png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53.png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52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56373" cy="508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4668" tIns="42333" rIns="84668" bIns="42333" numCol="1" anchor="t" anchorCtr="0" compatLnSpc="1">
            <a:prstTxWarp prst="textNoShape">
              <a:avLst/>
            </a:prstTxWarp>
          </a:bodyPr>
          <a:lstStyle>
            <a:lvl1pPr defTabSz="847785">
              <a:defRPr sz="1100"/>
            </a:lvl1pPr>
          </a:lstStyle>
          <a:p>
            <a:endParaRPr lang="en-US"/>
          </a:p>
        </p:txBody>
      </p:sp>
      <p:sp>
        <p:nvSpPr>
          <p:cNvPr id="8192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58827" y="0"/>
            <a:ext cx="3156373" cy="508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4668" tIns="42333" rIns="84668" bIns="42333" numCol="1" anchor="t" anchorCtr="0" compatLnSpc="1">
            <a:prstTxWarp prst="textNoShape">
              <a:avLst/>
            </a:prstTxWarp>
          </a:bodyPr>
          <a:lstStyle>
            <a:lvl1pPr algn="r" defTabSz="847785">
              <a:defRPr sz="1100"/>
            </a:lvl1pPr>
          </a:lstStyle>
          <a:p>
            <a:endParaRPr lang="en-US"/>
          </a:p>
        </p:txBody>
      </p:sp>
      <p:sp>
        <p:nvSpPr>
          <p:cNvPr id="8192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20807"/>
            <a:ext cx="3156373" cy="5104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4668" tIns="42333" rIns="84668" bIns="42333" numCol="1" anchor="b" anchorCtr="0" compatLnSpc="1">
            <a:prstTxWarp prst="textNoShape">
              <a:avLst/>
            </a:prstTxWarp>
          </a:bodyPr>
          <a:lstStyle>
            <a:lvl1pPr defTabSz="847785">
              <a:defRPr sz="1100"/>
            </a:lvl1pPr>
          </a:lstStyle>
          <a:p>
            <a:endParaRPr lang="en-US"/>
          </a:p>
        </p:txBody>
      </p:sp>
      <p:sp>
        <p:nvSpPr>
          <p:cNvPr id="8192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58827" y="9120807"/>
            <a:ext cx="3156373" cy="5104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4668" tIns="42333" rIns="84668" bIns="42333" numCol="1" anchor="b" anchorCtr="0" compatLnSpc="1">
            <a:prstTxWarp prst="textNoShape">
              <a:avLst/>
            </a:prstTxWarp>
          </a:bodyPr>
          <a:lstStyle>
            <a:lvl1pPr algn="r" defTabSz="847785">
              <a:defRPr sz="1100"/>
            </a:lvl1pPr>
          </a:lstStyle>
          <a:p>
            <a:fld id="{6E119934-5B2B-4ED7-B8CB-5AB163E260A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110353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AutoShape 1"/>
          <p:cNvSpPr>
            <a:spLocks noChangeArrowheads="1"/>
          </p:cNvSpPr>
          <p:nvPr/>
        </p:nvSpPr>
        <p:spPr bwMode="auto">
          <a:xfrm>
            <a:off x="1" y="1"/>
            <a:ext cx="7313507" cy="9599532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 w="9360">
            <a:noFill/>
            <a:round/>
            <a:headEnd/>
            <a:tailEnd/>
          </a:ln>
        </p:spPr>
        <p:txBody>
          <a:bodyPr wrap="none" lIns="96698" tIns="48349" rIns="96698" bIns="48349" anchor="ctr"/>
          <a:lstStyle/>
          <a:p>
            <a:endParaRPr lang="en-US"/>
          </a:p>
        </p:txBody>
      </p:sp>
      <p:sp>
        <p:nvSpPr>
          <p:cNvPr id="205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466850" y="960438"/>
            <a:ext cx="4383088" cy="328612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sp>
      <p:sp>
        <p:nvSpPr>
          <p:cNvPr id="2051" name="Rectangle 3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15907" y="4568744"/>
            <a:ext cx="5086773" cy="3646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71179228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058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1pPr>
    <a:lvl2pPr marL="742719" indent="-285662" algn="l" defTabSz="457058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2pPr>
    <a:lvl3pPr marL="1142643" indent="-228529" algn="l" defTabSz="457058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3pPr>
    <a:lvl4pPr marL="1599702" indent="-228529" algn="l" defTabSz="457058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4pPr>
    <a:lvl5pPr marL="2056760" indent="-228529" algn="l" defTabSz="457058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5pPr>
    <a:lvl6pPr marL="2285289" algn="l" defTabSz="91411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347" algn="l" defTabSz="91411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405" algn="l" defTabSz="91411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462" algn="l" defTabSz="91411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0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1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0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4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6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8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318467" name="Rectangle 3"/>
          <p:cNvSpPr txBox="1"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754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3075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smtClean="0"/>
              <a:t>Game model: players, targets/strategies, payoffs</a:t>
            </a:r>
          </a:p>
          <a:p>
            <a:r>
              <a:rPr lang="en-US" smtClean="0"/>
              <a:t>Best response (fix defender strategy at 1)</a:t>
            </a:r>
          </a:p>
          <a:p>
            <a:r>
              <a:rPr lang="en-US" smtClean="0"/>
              <a:t>Nash equilibrium</a:t>
            </a:r>
          </a:p>
          <a:p>
            <a:r>
              <a:rPr lang="en-US" smtClean="0"/>
              <a:t>Stackelberg equilibrium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802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3280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smtClean="0"/>
              <a:t>Game model: players, targets/strategies, payoffs</a:t>
            </a:r>
          </a:p>
          <a:p>
            <a:r>
              <a:rPr lang="en-US" smtClean="0"/>
              <a:t>Best response (fix defender strategy at 1)</a:t>
            </a:r>
          </a:p>
          <a:p>
            <a:r>
              <a:rPr lang="en-US" smtClean="0"/>
              <a:t>Nash equilibrium</a:t>
            </a:r>
          </a:p>
          <a:p>
            <a:r>
              <a:rPr lang="en-US" smtClean="0"/>
              <a:t>Stackelberg equilibrium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850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3485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smtClean="0"/>
              <a:t>Game model: players, targets/strategies, payoffs</a:t>
            </a:r>
          </a:p>
          <a:p>
            <a:r>
              <a:rPr lang="en-US" smtClean="0"/>
              <a:t>Best response (fix defender strategy at 1)</a:t>
            </a:r>
          </a:p>
          <a:p>
            <a:r>
              <a:rPr lang="en-US" smtClean="0"/>
              <a:t>Nash equilibrium</a:t>
            </a:r>
          </a:p>
          <a:p>
            <a:r>
              <a:rPr lang="en-US" smtClean="0"/>
              <a:t>Stackelberg equilibrium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898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3689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smtClean="0"/>
              <a:t>Game model: players, targets/strategies, payoffs</a:t>
            </a:r>
          </a:p>
          <a:p>
            <a:r>
              <a:rPr lang="en-US" smtClean="0"/>
              <a:t>Best response (fix defender strategy at 1)</a:t>
            </a:r>
          </a:p>
          <a:p>
            <a:r>
              <a:rPr lang="en-US" smtClean="0"/>
              <a:t>Nash equilibrium</a:t>
            </a:r>
          </a:p>
          <a:p>
            <a:r>
              <a:rPr lang="en-US" smtClean="0"/>
              <a:t>Stackelberg equilibrium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946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3894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smtClean="0"/>
              <a:t>Game model: players, targets/strategies, payoffs</a:t>
            </a:r>
          </a:p>
          <a:p>
            <a:r>
              <a:rPr lang="en-US" smtClean="0"/>
              <a:t>Best response (fix defender strategy at 1)</a:t>
            </a:r>
          </a:p>
          <a:p>
            <a:r>
              <a:rPr lang="en-US" smtClean="0"/>
              <a:t>Nash equilibrium</a:t>
            </a:r>
          </a:p>
          <a:p>
            <a:r>
              <a:rPr lang="en-US" smtClean="0"/>
              <a:t>Stackelberg equilibrium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994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4099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smtClean="0"/>
              <a:t>Game model: players, targets/strategies, payoffs</a:t>
            </a:r>
          </a:p>
          <a:p>
            <a:r>
              <a:rPr lang="en-US" smtClean="0"/>
              <a:t>Best response (fix defender strategy at 1)</a:t>
            </a:r>
          </a:p>
          <a:p>
            <a:r>
              <a:rPr lang="en-US" smtClean="0"/>
              <a:t>Nash equilibrium</a:t>
            </a:r>
          </a:p>
          <a:p>
            <a:r>
              <a:rPr lang="en-US" smtClean="0"/>
              <a:t>Stackelberg equilibrium</a:t>
            </a: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042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4304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smtClean="0"/>
              <a:t>Game model: players, targets/strategies, payoffs</a:t>
            </a:r>
          </a:p>
          <a:p>
            <a:r>
              <a:rPr lang="en-US" smtClean="0"/>
              <a:t>Best response (fix defender strategy at 1)</a:t>
            </a:r>
          </a:p>
          <a:p>
            <a:r>
              <a:rPr lang="en-US" smtClean="0"/>
              <a:t>Nash equilibrium</a:t>
            </a:r>
          </a:p>
          <a:p>
            <a:r>
              <a:rPr lang="en-US" smtClean="0"/>
              <a:t>Stackelberg equilibrium</a:t>
            </a: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smtClean="0"/>
              <a:t>Breaking ties in favor of the defender (Strong </a:t>
            </a:r>
            <a:r>
              <a:rPr lang="en-CA" dirty="0" err="1" smtClean="0"/>
              <a:t>Stackelberg</a:t>
            </a:r>
            <a:r>
              <a:rPr lang="en-CA" dirty="0" smtClean="0"/>
              <a:t> Equilibrium)</a:t>
            </a:r>
          </a:p>
          <a:p>
            <a:r>
              <a:rPr lang="en-CA" dirty="0" smtClean="0"/>
              <a:t>Weak may not exist</a:t>
            </a:r>
          </a:p>
          <a:p>
            <a:r>
              <a:rPr lang="en-CA" dirty="0" smtClean="0"/>
              <a:t>Can often induce strong (</a:t>
            </a:r>
            <a:r>
              <a:rPr lang="en-CA" dirty="0" err="1" smtClean="0"/>
              <a:t>vonstengel</a:t>
            </a:r>
            <a:r>
              <a:rPr lang="en-CA" dirty="0" smtClean="0"/>
              <a:t> </a:t>
            </a:r>
            <a:r>
              <a:rPr lang="en-CA" dirty="0" err="1" smtClean="0"/>
              <a:t>zamir</a:t>
            </a:r>
            <a:r>
              <a:rPr lang="en-CA" dirty="0" smtClean="0"/>
              <a:t>)</a:t>
            </a:r>
          </a:p>
          <a:p>
            <a:r>
              <a:rPr lang="en-CA" dirty="0" smtClean="0"/>
              <a:t>More robust concepts: </a:t>
            </a:r>
            <a:r>
              <a:rPr lang="en-CA" dirty="0" err="1" smtClean="0"/>
              <a:t>eg</a:t>
            </a:r>
            <a:r>
              <a:rPr lang="en-CA" dirty="0" smtClean="0"/>
              <a:t> </a:t>
            </a:r>
            <a:r>
              <a:rPr lang="en-CA" dirty="0" err="1" smtClean="0"/>
              <a:t>quantal</a:t>
            </a:r>
            <a:r>
              <a:rPr lang="en-CA" dirty="0" smtClean="0"/>
              <a:t> response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94399124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smtClean="0"/>
              <a:t>Contrast: Nash PPAD-complete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4054127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058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  <a:defRPr/>
            </a:pPr>
            <a:r>
              <a:rPr lang="en-CA" baseline="0" dirty="0" smtClean="0"/>
              <a:t>Correlated LP</a:t>
            </a:r>
            <a:endParaRPr lang="en-CA" dirty="0" smtClean="0"/>
          </a:p>
          <a:p>
            <a:endParaRPr lang="en-CA" dirty="0" smtClean="0"/>
          </a:p>
          <a:p>
            <a:endParaRPr lang="en-CA" dirty="0" smtClean="0"/>
          </a:p>
          <a:p>
            <a:pPr marL="0" marR="0" indent="0" algn="l" defTabSz="457058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  <a:defRPr/>
            </a:pPr>
            <a:r>
              <a:rPr lang="en-CA" dirty="0" smtClean="0"/>
              <a:t>Rel. Von Stengel</a:t>
            </a:r>
            <a:r>
              <a:rPr lang="en-CA" baseline="0" dirty="0" smtClean="0"/>
              <a:t> &amp; </a:t>
            </a:r>
            <a:r>
              <a:rPr lang="en-CA" baseline="0" dirty="0" err="1" smtClean="0"/>
              <a:t>Zamir</a:t>
            </a:r>
            <a:r>
              <a:rPr lang="en-CA" baseline="0" dirty="0" smtClean="0"/>
              <a:t>: advantage of commitment</a:t>
            </a:r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9172137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Times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Not in this talk: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stackelberg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eq</a:t>
            </a:r>
            <a:r>
              <a:rPr lang="en-US" baseline="0" dirty="0" smtClean="0"/>
              <a:t> of extensive form; of stochastic games</a:t>
            </a:r>
            <a:endParaRPr lang="en-US" dirty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7171" name="Notes Placeholder 2"/>
          <p:cNvSpPr txBox="1"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  <a:p>
            <a:pPr eaLnBrk="1" hangingPunct="1"/>
            <a:r>
              <a:rPr lang="en-US" dirty="0" smtClean="0"/>
              <a:t>Notice that if</a:t>
            </a:r>
            <a:r>
              <a:rPr lang="en-US" baseline="0" dirty="0" smtClean="0"/>
              <a:t> the attacker is attacking flights in tour 2, whether flights in tour 1 or tour 4 are protected or not have no influence on the payoffs. This key insight is what allows us to generate a more compact representation, providing us speedups</a:t>
            </a:r>
            <a:endParaRPr lang="en-US" dirty="0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smtClean="0"/>
              <a:t>ERASER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11101719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smtClean="0"/>
              <a:t>ORIGAMI</a:t>
            </a:r>
          </a:p>
          <a:p>
            <a:endParaRPr lang="en-CA" dirty="0" smtClean="0"/>
          </a:p>
          <a:p>
            <a:r>
              <a:rPr lang="en-CA" dirty="0" smtClean="0"/>
              <a:t>Intuition: start with 0 coverage, </a:t>
            </a:r>
            <a:r>
              <a:rPr lang="en-CA" dirty="0" err="1" smtClean="0"/>
              <a:t>inc</a:t>
            </a:r>
            <a:endParaRPr lang="en-CA" dirty="0" smtClean="0"/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65770699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smtClean="0"/>
              <a:t>Example is zero-sum; but works under a more general setting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42235622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aseline="0" dirty="0" smtClean="0"/>
              <a:t>Find payoff </a:t>
            </a:r>
            <a:r>
              <a:rPr lang="en-US" baseline="0" dirty="0" err="1" smtClean="0"/>
              <a:t>maximizng</a:t>
            </a:r>
            <a:r>
              <a:rPr lang="en-US" baseline="0" dirty="0" smtClean="0"/>
              <a:t> defender strategy  that would cause adversary to attack target 1? 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Blue</a:t>
            </a:r>
            <a:r>
              <a:rPr lang="en-US" baseline="0" dirty="0" smtClean="0"/>
              <a:t> nodes are simple linear relaxation of the constraint to get an upper-bound. It does not work very well. Second blue node is an upper bound on the rest of the children nodes.</a:t>
            </a:r>
          </a:p>
          <a:p>
            <a:r>
              <a:rPr lang="en-US" baseline="0" dirty="0" smtClean="0"/>
              <a:t>The black node if solved optimally would come up with an answer of one of the orange nodes; but it is not solved optimally so we get an upper bound of course.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lIns="96661" tIns="48331" rIns="96661" bIns="48331"/>
          <a:lstStyle/>
          <a:p>
            <a:fld id="{8825EBAF-E704-874F-89EE-A2E61B647813}" type="slidenum">
              <a:rPr lang="en-US" smtClean="0">
                <a:solidFill>
                  <a:prstClr val="black"/>
                </a:solidFill>
              </a:rPr>
              <a:pPr/>
              <a:t>48</a:t>
            </a:fld>
            <a:endParaRPr 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714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7171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 smtClean="0">
                <a:ea typeface="ＭＳ Ｐゴシック" pitchFamily="34" charset="-128"/>
              </a:rPr>
              <a:t>Each {target3, target7} is a single schedule</a:t>
            </a:r>
            <a:r>
              <a:rPr lang="en-US" baseline="0" dirty="0" smtClean="0">
                <a:ea typeface="ＭＳ Ｐゴシック" pitchFamily="34" charset="-128"/>
              </a:rPr>
              <a:t> for one FAM</a:t>
            </a:r>
          </a:p>
          <a:p>
            <a:r>
              <a:rPr lang="en-US" baseline="0" dirty="0" smtClean="0">
                <a:ea typeface="ＭＳ Ｐゴシック" pitchFamily="34" charset="-128"/>
              </a:rPr>
              <a:t>A min cost network flow given the current state of master gives us the joint schedule, e.g. {target3,target7}{target1,target5}, to add to the master problem.</a:t>
            </a:r>
            <a:endParaRPr lang="en-US" dirty="0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lIns="96661" tIns="48331" rIns="96661" bIns="48331"/>
          <a:lstStyle/>
          <a:p>
            <a:fld id="{A13E865D-44D0-4BDA-A120-478D7B8E9751}" type="slidenum">
              <a:rPr lang="en-US" smtClean="0"/>
              <a:pPr/>
              <a:t>74</a:t>
            </a:fld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lIns="96661" tIns="48331" rIns="96661" bIns="48331"/>
          <a:lstStyle/>
          <a:p>
            <a:fld id="{A13E865D-44D0-4BDA-A120-478D7B8E9751}" type="slidenum">
              <a:rPr lang="en-US" smtClean="0"/>
              <a:pPr/>
              <a:t>75</a:t>
            </a:fld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lIns="96661" tIns="48331" rIns="96661" bIns="48331"/>
          <a:lstStyle/>
          <a:p>
            <a:fld id="{A13E865D-44D0-4BDA-A120-478D7B8E9751}" type="slidenum">
              <a:rPr lang="en-US" smtClean="0"/>
              <a:pPr/>
              <a:t>78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 smtClean="0"/>
              <a:t>Not looking for Nash equilibrium of simultaneous move game</a:t>
            </a: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lIns="96661" tIns="48331" rIns="96661" bIns="48331"/>
          <a:lstStyle/>
          <a:p>
            <a:fld id="{A13E865D-44D0-4BDA-A120-478D7B8E9751}" type="slidenum">
              <a:rPr lang="en-US" smtClean="0"/>
              <a:pPr/>
              <a:t>79</a:t>
            </a:fld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Times" pitchFamily="18" charset="0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lIns="96661" tIns="48331" rIns="96661" bIns="48331"/>
          <a:lstStyle/>
          <a:p>
            <a:fld id="{A13E865D-44D0-4BDA-A120-478D7B8E9751}" type="slidenum">
              <a:rPr lang="en-US" smtClean="0"/>
              <a:pPr/>
              <a:t>81</a:t>
            </a:fld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Times" pitchFamily="18" charset="0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lIns="96661" tIns="48331" rIns="96661" bIns="48331"/>
          <a:lstStyle/>
          <a:p>
            <a:fld id="{A13E865D-44D0-4BDA-A120-478D7B8E9751}" type="slidenum">
              <a:rPr lang="en-US" smtClean="0"/>
              <a:pPr/>
              <a:t>105</a:t>
            </a:fld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lIns="96661" tIns="48331" rIns="96661" bIns="48331"/>
          <a:lstStyle/>
          <a:p>
            <a:fld id="{A13E865D-44D0-4BDA-A120-478D7B8E9751}" type="slidenum">
              <a:rPr lang="en-US" smtClean="0"/>
              <a:pPr/>
              <a:t>106</a:t>
            </a:fld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lIns="96661" tIns="48331" rIns="96661" bIns="48331"/>
          <a:lstStyle/>
          <a:p>
            <a:fld id="{A13E865D-44D0-4BDA-A120-478D7B8E9751}" type="slidenum">
              <a:rPr lang="en-US" smtClean="0"/>
              <a:pPr/>
              <a:t>107</a:t>
            </a:fld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lIns="96661" tIns="48331" rIns="96661" bIns="48331"/>
          <a:lstStyle/>
          <a:p>
            <a:fld id="{A13E865D-44D0-4BDA-A120-478D7B8E9751}" type="slidenum">
              <a:rPr lang="en-US" smtClean="0"/>
              <a:pPr/>
              <a:t>108</a:t>
            </a:fld>
            <a:endParaRPr 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lIns="96661" tIns="48331" rIns="96661" bIns="48331"/>
          <a:lstStyle/>
          <a:p>
            <a:fld id="{A13E865D-44D0-4BDA-A120-478D7B8E9751}" type="slidenum">
              <a:rPr lang="en-US" smtClean="0"/>
              <a:pPr/>
              <a:t>109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20483" name="Rectangle 3"/>
          <p:cNvSpPr txBox="1"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baseline="0" dirty="0" smtClean="0">
              <a:latin typeface="Times" pitchFamily="18" charset="0"/>
            </a:endParaRPr>
          </a:p>
          <a:p>
            <a:endParaRPr lang="en-US" dirty="0" smtClean="0">
              <a:latin typeface="Times" pitchFamily="18" charset="0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lIns="96661" tIns="48331" rIns="96661" bIns="48331"/>
          <a:lstStyle/>
          <a:p>
            <a:fld id="{A13E865D-44D0-4BDA-A120-478D7B8E9751}" type="slidenum">
              <a:rPr lang="en-US" smtClean="0"/>
              <a:pPr/>
              <a:t>110</a:t>
            </a:fld>
            <a:endParaRPr 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lIns="96661" tIns="48331" rIns="96661" bIns="48331"/>
          <a:lstStyle/>
          <a:p>
            <a:fld id="{A13E865D-44D0-4BDA-A120-478D7B8E9751}" type="slidenum">
              <a:rPr lang="en-US" smtClean="0"/>
              <a:pPr/>
              <a:t>111</a:t>
            </a:fld>
            <a:endParaRPr 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lIns="96661" tIns="48331" rIns="96661" bIns="48331"/>
          <a:lstStyle/>
          <a:p>
            <a:fld id="{A13E865D-44D0-4BDA-A120-478D7B8E9751}" type="slidenum">
              <a:rPr lang="en-US" smtClean="0"/>
              <a:pPr/>
              <a:t>112</a:t>
            </a:fld>
            <a:endParaRPr 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lIns="96661" tIns="48331" rIns="96661" bIns="48331"/>
          <a:lstStyle/>
          <a:p>
            <a:fld id="{A13E865D-44D0-4BDA-A120-478D7B8E9751}" type="slidenum">
              <a:rPr lang="en-US" smtClean="0"/>
              <a:pPr/>
              <a:t>113</a:t>
            </a:fld>
            <a:endParaRPr lang="en-U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lIns="96661" tIns="48331" rIns="96661" bIns="48331"/>
          <a:lstStyle/>
          <a:p>
            <a:fld id="{A13E865D-44D0-4BDA-A120-478D7B8E9751}" type="slidenum">
              <a:rPr lang="en-US" smtClean="0"/>
              <a:pPr/>
              <a:t>114</a:t>
            </a:fld>
            <a:endParaRPr lang="en-US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lIns="96661" tIns="48331" rIns="96661" bIns="48331"/>
          <a:lstStyle/>
          <a:p>
            <a:fld id="{A13E865D-44D0-4BDA-A120-478D7B8E9751}" type="slidenum">
              <a:rPr lang="en-US" smtClean="0"/>
              <a:pPr/>
              <a:t>115</a:t>
            </a:fld>
            <a:endParaRPr lang="en-US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lIns="96661" tIns="48331" rIns="96661" bIns="48331"/>
          <a:lstStyle/>
          <a:p>
            <a:fld id="{A13E865D-44D0-4BDA-A120-478D7B8E9751}" type="slidenum">
              <a:rPr lang="en-US" smtClean="0"/>
              <a:pPr/>
              <a:t>116</a:t>
            </a:fld>
            <a:endParaRPr lang="en-US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lIns="96661" tIns="48331" rIns="96661" bIns="48331"/>
          <a:lstStyle/>
          <a:p>
            <a:fld id="{A13E865D-44D0-4BDA-A120-478D7B8E9751}" type="slidenum">
              <a:rPr lang="en-US" smtClean="0"/>
              <a:pPr/>
              <a:t>117</a:t>
            </a:fld>
            <a:endParaRPr lang="en-US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lIns="96661" tIns="48331" rIns="96661" bIns="48331"/>
          <a:lstStyle/>
          <a:p>
            <a:fld id="{A13E865D-44D0-4BDA-A120-478D7B8E9751}" type="slidenum">
              <a:rPr lang="en-US" smtClean="0"/>
              <a:pPr/>
              <a:t>118</a:t>
            </a:fld>
            <a:endParaRPr lang="en-US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00317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Acronyms….</a:t>
            </a:r>
            <a:endParaRPr lang="en-US" dirty="0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84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784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>
              <a:ea typeface="ＭＳ Ｐゴシック" pitchFamily="34" charset="-128"/>
            </a:endParaRPr>
          </a:p>
        </p:txBody>
      </p:sp>
      <p:sp>
        <p:nvSpPr>
          <p:cNvPr id="9220" name="Slide Number Placeholder 3"/>
          <p:cNvSpPr txBox="1">
            <a:spLocks noGrp="1"/>
          </p:cNvSpPr>
          <p:nvPr/>
        </p:nvSpPr>
        <p:spPr bwMode="auto">
          <a:xfrm>
            <a:off x="4143587" y="9119474"/>
            <a:ext cx="3169920" cy="48006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6661" tIns="48331" rIns="96661" bIns="48331" anchor="b"/>
          <a:lstStyle/>
          <a:p>
            <a:pPr algn="r">
              <a:defRPr/>
            </a:pPr>
            <a:fld id="{EB7B7F64-00AD-4833-AD03-FDEB7E14B348}" type="slidenum">
              <a:rPr lang="en-US" sz="1300">
                <a:solidFill>
                  <a:prstClr val="black"/>
                </a:solidFill>
                <a:latin typeface="Calibri"/>
                <a:ea typeface="ＭＳ Ｐゴシック" charset="-128"/>
                <a:cs typeface="ＭＳ Ｐゴシック" charset="-128"/>
              </a:rPr>
              <a:pPr algn="r">
                <a:defRPr/>
              </a:pPr>
              <a:t>125</a:t>
            </a:fld>
            <a:endParaRPr lang="en-US" sz="1300">
              <a:solidFill>
                <a:prstClr val="black"/>
              </a:solidFill>
              <a:latin typeface="Calibri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0443068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\alpha&lt;=1 represents how risk-averse are human towards gain, when \alpha=1, the value function is a linear function in the gain region, as \alpha becomes smaller, the value function in the gain region becomes more concave, meaning that humans become more risk-averse.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\beta&lt;=1 is similar to \alpha, but it is used for the loss part. It represents how 'risk-seeking' human are towards loss. When \beta=1, the value function in the loss part is linear,  as \beta become smaller, the function becomes more 'convex', indicating that human become more 'risk-seeking'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\lambda&gt;1, indicating that people cares more about loss than they do about gain. </a:t>
            </a:r>
            <a:br>
              <a:rPr lang="en-US" dirty="0" smtClean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3358290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300" dirty="0">
                <a:latin typeface="Arial" pitchFamily="34" charset="0"/>
                <a:cs typeface="Arial" pitchFamily="34" charset="0"/>
              </a:rPr>
              <a:t>x</a:t>
            </a:r>
            <a:r>
              <a:rPr lang="en-US" sz="1100" dirty="0">
                <a:latin typeface="Arial" pitchFamily="34" charset="0"/>
                <a:cs typeface="Arial" pitchFamily="34" charset="0"/>
              </a:rPr>
              <a:t>i</a:t>
            </a:r>
            <a:r>
              <a:rPr lang="en-US" sz="1300" dirty="0">
                <a:latin typeface="Arial" pitchFamily="34" charset="0"/>
                <a:cs typeface="Arial" pitchFamily="34" charset="0"/>
              </a:rPr>
              <a:t>, resource assigned to target </a:t>
            </a:r>
            <a:r>
              <a:rPr lang="en-US" sz="1300" dirty="0" err="1">
                <a:latin typeface="Arial" pitchFamily="34" charset="0"/>
                <a:cs typeface="Arial" pitchFamily="34" charset="0"/>
              </a:rPr>
              <a:t>i</a:t>
            </a:r>
            <a:r>
              <a:rPr lang="en-US" sz="1300" dirty="0">
                <a:latin typeface="Arial" pitchFamily="34" charset="0"/>
                <a:cs typeface="Arial" pitchFamily="34" charset="0"/>
              </a:rPr>
              <a:t> </a:t>
            </a:r>
          </a:p>
          <a:p>
            <a:r>
              <a:rPr lang="en-US" sz="1300" dirty="0">
                <a:latin typeface="Arial" pitchFamily="34" charset="0"/>
                <a:cs typeface="Arial" pitchFamily="34" charset="0"/>
              </a:rPr>
              <a:t>c</a:t>
            </a:r>
            <a:r>
              <a:rPr lang="en-US" sz="1100" dirty="0">
                <a:latin typeface="Arial" pitchFamily="34" charset="0"/>
                <a:cs typeface="Arial" pitchFamily="34" charset="0"/>
              </a:rPr>
              <a:t>k</a:t>
            </a:r>
            <a:r>
              <a:rPr lang="en-US" sz="1300" dirty="0">
                <a:latin typeface="Arial" pitchFamily="34" charset="0"/>
                <a:cs typeface="Arial" pitchFamily="34" charset="0"/>
              </a:rPr>
              <a:t>, the endpoint of segment k </a:t>
            </a:r>
            <a:r>
              <a:rPr lang="en-US" sz="1100" dirty="0">
                <a:latin typeface="Arial" pitchFamily="34" charset="0"/>
                <a:cs typeface="Arial" pitchFamily="34" charset="0"/>
              </a:rPr>
              <a:t>(0=C</a:t>
            </a:r>
            <a:r>
              <a:rPr lang="en-US" sz="800" dirty="0">
                <a:latin typeface="Arial" pitchFamily="34" charset="0"/>
                <a:cs typeface="Arial" pitchFamily="34" charset="0"/>
              </a:rPr>
              <a:t>0</a:t>
            </a:r>
            <a:r>
              <a:rPr lang="en-US" sz="1100" dirty="0">
                <a:latin typeface="Arial" pitchFamily="34" charset="0"/>
                <a:cs typeface="Arial" pitchFamily="34" charset="0"/>
              </a:rPr>
              <a:t>&lt;C</a:t>
            </a:r>
            <a:r>
              <a:rPr lang="en-US" sz="800" dirty="0">
                <a:latin typeface="Arial" pitchFamily="34" charset="0"/>
                <a:cs typeface="Arial" pitchFamily="34" charset="0"/>
              </a:rPr>
              <a:t>1</a:t>
            </a:r>
            <a:r>
              <a:rPr lang="en-US" sz="1100" dirty="0">
                <a:latin typeface="Arial" pitchFamily="34" charset="0"/>
                <a:cs typeface="Arial" pitchFamily="34" charset="0"/>
              </a:rPr>
              <a:t>…&lt;C</a:t>
            </a:r>
            <a:r>
              <a:rPr lang="en-US" sz="800" dirty="0">
                <a:latin typeface="Arial" pitchFamily="34" charset="0"/>
                <a:cs typeface="Arial" pitchFamily="34" charset="0"/>
              </a:rPr>
              <a:t>5</a:t>
            </a:r>
            <a:r>
              <a:rPr lang="en-US" sz="1100" dirty="0">
                <a:latin typeface="Arial" pitchFamily="34" charset="0"/>
                <a:cs typeface="Arial" pitchFamily="34" charset="0"/>
              </a:rPr>
              <a:t>=1)</a:t>
            </a:r>
          </a:p>
          <a:p>
            <a:r>
              <a:rPr lang="en-US" sz="1300" dirty="0" err="1">
                <a:latin typeface="Arial" pitchFamily="34" charset="0"/>
                <a:cs typeface="Arial" pitchFamily="34" charset="0"/>
              </a:rPr>
              <a:t>z</a:t>
            </a:r>
            <a:r>
              <a:rPr lang="en-US" sz="1100" dirty="0" err="1">
                <a:latin typeface="Arial" pitchFamily="34" charset="0"/>
                <a:cs typeface="Arial" pitchFamily="34" charset="0"/>
              </a:rPr>
              <a:t>ik</a:t>
            </a:r>
            <a:r>
              <a:rPr lang="en-US" sz="1300" dirty="0">
                <a:latin typeface="Arial" pitchFamily="34" charset="0"/>
                <a:cs typeface="Arial" pitchFamily="34" charset="0"/>
              </a:rPr>
              <a:t>, indicates whether segment k is complete</a:t>
            </a:r>
          </a:p>
          <a:p>
            <a:r>
              <a:rPr lang="en-US" sz="1300" dirty="0">
                <a:latin typeface="Arial" pitchFamily="34" charset="0"/>
                <a:cs typeface="Arial" pitchFamily="34" charset="0"/>
              </a:rPr>
              <a:t>q</a:t>
            </a:r>
            <a:r>
              <a:rPr lang="en-US" sz="1100" dirty="0">
                <a:latin typeface="Arial" pitchFamily="34" charset="0"/>
                <a:cs typeface="Arial" pitchFamily="34" charset="0"/>
              </a:rPr>
              <a:t>j</a:t>
            </a:r>
            <a:r>
              <a:rPr lang="en-US" sz="1300" dirty="0">
                <a:latin typeface="Arial" pitchFamily="34" charset="0"/>
                <a:cs typeface="Arial" pitchFamily="34" charset="0"/>
              </a:rPr>
              <a:t>, adversary’s optimal PT pure strategy 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</a:p>
          <a:p>
            <a:r>
              <a:rPr lang="en-US" sz="1300" dirty="0">
                <a:latin typeface="Arial" pitchFamily="34" charset="0"/>
                <a:cs typeface="Arial" pitchFamily="34" charset="0"/>
              </a:rPr>
              <a:t>C’</a:t>
            </a:r>
            <a:r>
              <a:rPr lang="en-US" sz="11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100" dirty="0" err="1">
                <a:latin typeface="Arial" pitchFamily="34" charset="0"/>
                <a:cs typeface="Arial" pitchFamily="34" charset="0"/>
              </a:rPr>
              <a:t>ij</a:t>
            </a:r>
            <a:r>
              <a:rPr lang="en-US" dirty="0">
                <a:latin typeface="Arial" pitchFamily="34" charset="0"/>
                <a:cs typeface="Arial" pitchFamily="34" charset="0"/>
              </a:rPr>
              <a:t> = </a:t>
            </a:r>
            <a:r>
              <a:rPr lang="en-US" sz="1300" dirty="0">
                <a:latin typeface="Arial" pitchFamily="34" charset="0"/>
                <a:cs typeface="Arial" pitchFamily="34" charset="0"/>
              </a:rPr>
              <a:t>V(</a:t>
            </a:r>
            <a:r>
              <a:rPr lang="en-US" sz="1300" dirty="0" err="1">
                <a:latin typeface="Arial" pitchFamily="34" charset="0"/>
                <a:cs typeface="Arial" pitchFamily="34" charset="0"/>
              </a:rPr>
              <a:t>C</a:t>
            </a:r>
            <a:r>
              <a:rPr lang="en-US" sz="1100" dirty="0" err="1">
                <a:latin typeface="Arial" pitchFamily="34" charset="0"/>
                <a:cs typeface="Arial" pitchFamily="34" charset="0"/>
              </a:rPr>
              <a:t>ij</a:t>
            </a:r>
            <a:r>
              <a:rPr lang="en-US" sz="1300" dirty="0">
                <a:latin typeface="Arial" pitchFamily="34" charset="0"/>
                <a:cs typeface="Arial" pitchFamily="34" charset="0"/>
              </a:rPr>
              <a:t>)</a:t>
            </a:r>
          </a:p>
          <a:p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lIns="96661" tIns="48331" rIns="96661" bIns="48331"/>
          <a:lstStyle/>
          <a:p>
            <a:fld id="{1BCC6CC0-C5A8-4EC7-952F-9F1CFC5AA404}" type="datetime1">
              <a:rPr lang="en-US" smtClean="0">
                <a:solidFill>
                  <a:prstClr val="black"/>
                </a:solidFill>
              </a:rPr>
              <a:pPr/>
              <a:t>6/10/2012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lIns="96661" tIns="48331" rIns="96661" bIns="48331"/>
          <a:lstStyle/>
          <a:p>
            <a:r>
              <a:rPr lang="en-US" smtClean="0">
                <a:solidFill>
                  <a:prstClr val="black"/>
                </a:solidFill>
              </a:rPr>
              <a:t>Rong Yang</a:t>
            </a:r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1">
              <a:buFont typeface="Wingdings" pitchFamily="2" charset="2"/>
              <a:buChar char="Ø"/>
            </a:pPr>
            <a:r>
              <a:rPr lang="en-US" sz="1900" dirty="0">
                <a:latin typeface="Arial" pitchFamily="34" charset="0"/>
                <a:cs typeface="Arial" pitchFamily="34" charset="0"/>
              </a:rPr>
              <a:t>qj :  the probability that adversary takes pure strategy j</a:t>
            </a:r>
          </a:p>
          <a:p>
            <a:pPr lvl="1">
              <a:buFont typeface="Wingdings" pitchFamily="2" charset="2"/>
              <a:buChar char="Ø"/>
            </a:pPr>
            <a:r>
              <a:rPr lang="en-US" sz="1900" i="1" dirty="0">
                <a:latin typeface="Arial" pitchFamily="34" charset="0"/>
                <a:cs typeface="Arial" pitchFamily="34" charset="0"/>
              </a:rPr>
              <a:t>U(</a:t>
            </a:r>
            <a:r>
              <a:rPr lang="en-US" sz="1900" i="1" dirty="0" err="1">
                <a:latin typeface="Arial" pitchFamily="34" charset="0"/>
                <a:cs typeface="Arial" pitchFamily="34" charset="0"/>
              </a:rPr>
              <a:t>j,x</a:t>
            </a:r>
            <a:r>
              <a:rPr lang="en-US" sz="1900" i="1" dirty="0">
                <a:latin typeface="Arial" pitchFamily="34" charset="0"/>
                <a:cs typeface="Arial" pitchFamily="34" charset="0"/>
              </a:rPr>
              <a:t>)</a:t>
            </a:r>
            <a:r>
              <a:rPr lang="en-US" sz="1900" dirty="0">
                <a:latin typeface="Arial" pitchFamily="34" charset="0"/>
                <a:cs typeface="Arial" pitchFamily="34" charset="0"/>
              </a:rPr>
              <a:t>:  adversary’s expected utility by taking pure strategy j, given defender’s mixed-strategy </a:t>
            </a:r>
            <a:r>
              <a:rPr lang="en-US" sz="1900" i="1" dirty="0">
                <a:latin typeface="Arial" pitchFamily="34" charset="0"/>
                <a:cs typeface="Arial" pitchFamily="34" charset="0"/>
              </a:rPr>
              <a:t>x</a:t>
            </a:r>
          </a:p>
          <a:p>
            <a:pPr lvl="1">
              <a:buFont typeface="Wingdings" pitchFamily="2" charset="2"/>
              <a:buChar char="Ø"/>
            </a:pPr>
            <a:r>
              <a:rPr lang="en-US" sz="1900" dirty="0">
                <a:latin typeface="Arial" pitchFamily="34" charset="0"/>
                <a:cs typeface="Arial" pitchFamily="34" charset="0"/>
              </a:rPr>
              <a:t>λ: captures the rational level of the follower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lIns="96661" tIns="48331" rIns="96661" bIns="48331"/>
          <a:lstStyle/>
          <a:p>
            <a:fld id="{19A2A9CA-0E2A-4EB5-A09B-EBEE5472D11E}" type="datetime1">
              <a:rPr lang="en-US" smtClean="0">
                <a:solidFill>
                  <a:prstClr val="black"/>
                </a:solidFill>
              </a:rPr>
              <a:pPr/>
              <a:t>6/10/2012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lIns="96661" tIns="48331" rIns="96661" bIns="48331"/>
          <a:lstStyle/>
          <a:p>
            <a:r>
              <a:rPr lang="en-US" smtClean="0">
                <a:solidFill>
                  <a:prstClr val="black"/>
                </a:solidFill>
              </a:rPr>
              <a:t>Rong Yang</a:t>
            </a:r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baseline="0" dirty="0" smtClean="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t>We can now answer the original question posed in this paper:</a:t>
            </a:r>
          </a:p>
          <a:p>
            <a:r>
              <a:rPr lang="en-US" sz="1200" kern="1200" baseline="0" dirty="0" smtClean="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t>when there is uncertainty over the type of game played, should the</a:t>
            </a:r>
          </a:p>
          <a:p>
            <a:r>
              <a:rPr lang="en-US" sz="1200" kern="1200" baseline="0" dirty="0" smtClean="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t>defender choose an SSE strategy or a mixed strategy Nash equilibrium</a:t>
            </a:r>
          </a:p>
          <a:p>
            <a:r>
              <a:rPr lang="en-US" sz="1200" kern="1200" baseline="0" dirty="0" smtClean="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t>or some combination of the two? For domains that satisfy</a:t>
            </a:r>
          </a:p>
          <a:p>
            <a:r>
              <a:rPr lang="en-US" sz="1200" kern="1200" baseline="0" dirty="0" smtClean="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t>the SSAS property, we have proven that any of the defender’s SSE</a:t>
            </a:r>
          </a:p>
          <a:p>
            <a:r>
              <a:rPr lang="en-US" sz="1200" kern="1200" baseline="0" dirty="0" smtClean="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t>strategies is also an NE strategy.</a:t>
            </a:r>
          </a:p>
          <a:p>
            <a:endParaRPr lang="en-US" sz="1200" kern="1200" baseline="0" dirty="0" smtClean="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  <a:p>
            <a:r>
              <a:rPr lang="en-US" sz="1200" kern="1200" baseline="0" dirty="0" smtClean="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t>Among our motivating domains, the LAX domain satisfies the</a:t>
            </a:r>
          </a:p>
          <a:p>
            <a:r>
              <a:rPr lang="en-US" sz="1200" kern="1200" baseline="0" dirty="0" smtClean="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t>SSAS property since all schedules are of size 1. Other patrolling</a:t>
            </a:r>
          </a:p>
          <a:p>
            <a:r>
              <a:rPr lang="en-US" sz="1200" kern="1200" baseline="0" dirty="0" smtClean="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t>domains, such as patrolling a port, also satisfy the SSAS property.</a:t>
            </a:r>
          </a:p>
          <a:p>
            <a:r>
              <a:rPr lang="en-US" sz="1200" kern="1200" baseline="0" dirty="0" smtClean="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t>In such domains, the defender could thus commit to an SSE strategy,</a:t>
            </a:r>
          </a:p>
          <a:p>
            <a:r>
              <a:rPr lang="en-US" sz="1200" kern="1200" baseline="0" dirty="0" smtClean="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t>which is also now known to be an NE strategy. The defender</a:t>
            </a:r>
          </a:p>
          <a:p>
            <a:r>
              <a:rPr lang="en-US" sz="1200" kern="1200" baseline="0" dirty="0" smtClean="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t>retains the ability to commit, but is still playing a best-response to</a:t>
            </a:r>
          </a:p>
          <a:p>
            <a:r>
              <a:rPr lang="en-US" sz="1200" kern="1200" baseline="0" dirty="0" smtClean="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t>an attacker in a simultaneous-move setting (assuming the attacker</a:t>
            </a:r>
          </a:p>
          <a:p>
            <a:r>
              <a:rPr lang="en-US" sz="1200" kern="1200" baseline="0" dirty="0" smtClean="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t>plays an equilibrium strategy – it does not matter which one, due</a:t>
            </a:r>
          </a:p>
          <a:p>
            <a:r>
              <a:rPr lang="en-US" sz="1200" kern="1200" baseline="0" dirty="0" smtClean="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t>to the interchange property shown above).</a:t>
            </a:r>
            <a:endParaRPr lang="en-US" dirty="0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These</a:t>
            </a:r>
            <a:r>
              <a:rPr lang="en-US" baseline="0" dirty="0" smtClean="0"/>
              <a:t> are security experts who are using these systems voluntarily without us forcing them to use these systems. They must find the systems of some use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1681710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r>
              <a:rPr lang="en-US" dirty="0" err="1" smtClean="0">
                <a:ea typeface="ＭＳ Ｐゴシック" pitchFamily="-112" charset="-128"/>
                <a:cs typeface="ＭＳ Ｐゴシック" pitchFamily="-112" charset="-128"/>
              </a:rPr>
              <a:t>Prev</a:t>
            </a:r>
            <a:r>
              <a:rPr lang="en-US" dirty="0" smtClean="0">
                <a:ea typeface="ＭＳ Ｐゴシック" pitchFamily="-112" charset="-128"/>
                <a:cs typeface="ＭＳ Ｐゴシック" pitchFamily="-112" charset="-128"/>
              </a:rPr>
              <a:t> algorithm based on linear programming</a:t>
            </a:r>
            <a:endParaRPr lang="en-US" dirty="0"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20484" name="Slide Number Placeholder 3"/>
          <p:cNvSpPr>
            <a:spLocks noGrp="1"/>
          </p:cNvSpPr>
          <p:nvPr>
            <p:ph type="sldNum" sz="quarter" idx="5"/>
          </p:nvPr>
        </p:nvSpPr>
        <p:spPr bwMode="auto">
          <a:xfrm>
            <a:off x="4143587" y="9119473"/>
            <a:ext cx="3169920" cy="480061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6698" tIns="48349" rIns="96698" bIns="48349"/>
          <a:lstStyle/>
          <a:p>
            <a:fld id="{0C509476-1122-724B-9A41-C5B79CE8AC88}" type="slidenum">
              <a:rPr lang="en-US">
                <a:solidFill>
                  <a:prstClr val="black"/>
                </a:solidFill>
              </a:rPr>
              <a:pPr/>
              <a:t>146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0946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  <a:ln/>
        </p:spPr>
        <p:txBody>
          <a:bodyPr lIns="96661" tIns="48331" rIns="96661" bIns="48331"/>
          <a:lstStyle/>
          <a:p>
            <a:fld id="{8BD1B50C-AE8B-4B0C-B7FE-2362868BAA58}" type="slidenum">
              <a:rPr lang="en-US"/>
              <a:pPr/>
              <a:t>12</a:t>
            </a:fld>
            <a:endParaRPr lang="en-US"/>
          </a:p>
        </p:txBody>
      </p:sp>
      <p:sp>
        <p:nvSpPr>
          <p:cNvPr id="149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9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094666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318467" name="Rectangle 3"/>
          <p:cNvSpPr txBox="1"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19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  <a:defRPr/>
            </a:pPr>
            <a:endParaRPr lang="en-US" dirty="0" smtClean="0"/>
          </a:p>
        </p:txBody>
      </p:sp>
      <p:sp>
        <p:nvSpPr>
          <p:cNvPr id="9220" name="Slide Number Placeholder 3"/>
          <p:cNvSpPr>
            <a:spLocks noGrp="1"/>
          </p:cNvSpPr>
          <p:nvPr>
            <p:ph type="sldNum" sz="quarter" idx="5"/>
          </p:nvPr>
        </p:nvSpPr>
        <p:spPr bwMode="auto">
          <a:xfrm>
            <a:off x="4143587" y="9119474"/>
            <a:ext cx="3169920" cy="48006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wrap="square" lIns="96661" tIns="48331" rIns="96661" bIns="48331" numCol="1" anchorCtr="0" compatLnSpc="1">
            <a:prstTxWarp prst="textNoShape">
              <a:avLst/>
            </a:prstTxWarp>
          </a:bodyPr>
          <a:lstStyle/>
          <a:p>
            <a:pPr defTabSz="481629">
              <a:defRPr/>
            </a:pPr>
            <a:fld id="{CD8AD79B-97D5-6749-9B7E-0D4319BB3811}" type="slidenum">
              <a:rPr lang="en-US" smtClean="0">
                <a:ea typeface="ＭＳ Ｐゴシック" charset="-128"/>
                <a:cs typeface="ＭＳ Ｐゴシック" charset="-128"/>
              </a:rPr>
              <a:pPr defTabSz="481629">
                <a:defRPr/>
              </a:pPr>
              <a:t>14</a:t>
            </a:fld>
            <a:endParaRPr lang="en-US" smtClean="0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lIns="96661" tIns="48331" rIns="96661" bIns="48331"/>
          <a:lstStyle/>
          <a:p>
            <a:fld id="{A13E865D-44D0-4BDA-A120-478D7B8E9751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Deployed applications =</a:t>
            </a:r>
            <a:r>
              <a:rPr lang="en-US" baseline="0" dirty="0" smtClean="0"/>
              <a:t> Problem Space</a:t>
            </a:r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hyperlink" Target="http://teamcore.usc.edu/images/teamcore-logo-big.bmp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4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20716" y="731839"/>
            <a:ext cx="8569325" cy="1620837"/>
          </a:xfrm>
        </p:spPr>
        <p:txBody>
          <a:bodyPr/>
          <a:lstStyle>
            <a:lvl1pPr algn="l">
              <a:buSzPct val="100000"/>
              <a:buFont typeface="Times New Roman" pitchFamily="18" charset="0"/>
              <a:buNone/>
              <a:defRPr>
                <a:latin typeface="Times New Roman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1744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077913" y="3475040"/>
            <a:ext cx="7056438" cy="1931987"/>
          </a:xfrm>
        </p:spPr>
        <p:txBody>
          <a:bodyPr/>
          <a:lstStyle>
            <a:lvl1pPr marL="342794" indent="-342794">
              <a:spcBef>
                <a:spcPct val="20000"/>
              </a:spcBef>
              <a:spcAft>
                <a:spcPct val="0"/>
              </a:spcAft>
              <a:buFont typeface="Times New Roman" pitchFamily="18" charset="0"/>
              <a:buBlip>
                <a:blip r:embed="rId2"/>
              </a:buBlip>
              <a:defRPr>
                <a:latin typeface="Times New Roman" pitchFamily="18" charset="0"/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317444" name="Rectangle 4"/>
          <p:cNvSpPr>
            <a:spLocks noChangeArrowheads="1"/>
          </p:cNvSpPr>
          <p:nvPr userDrawn="1"/>
        </p:nvSpPr>
        <p:spPr bwMode="auto">
          <a:xfrm>
            <a:off x="533400" y="1951041"/>
            <a:ext cx="9547225" cy="85725"/>
          </a:xfrm>
          <a:prstGeom prst="rect">
            <a:avLst/>
          </a:prstGeom>
          <a:solidFill>
            <a:srgbClr val="CC0000"/>
          </a:solidFill>
          <a:ln w="12700">
            <a:solidFill>
              <a:srgbClr val="990000"/>
            </a:solidFill>
            <a:miter lim="800000"/>
            <a:headEnd/>
            <a:tailEnd/>
          </a:ln>
          <a:effectLst/>
        </p:spPr>
        <p:txBody>
          <a:bodyPr wrap="none" lIns="91410" tIns="45706" rIns="91410" bIns="45706" anchor="ctr"/>
          <a:lstStyle/>
          <a:p>
            <a:endParaRPr lang="en-US"/>
          </a:p>
        </p:txBody>
      </p:sp>
      <p:pic>
        <p:nvPicPr>
          <p:cNvPr id="676866" name="Picture 2" descr="teamcore logo">
            <a:hlinkClick r:id="rId3"/>
          </p:cNvPr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11912" y="5837239"/>
            <a:ext cx="3668713" cy="172243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29500" y="3"/>
            <a:ext cx="2400300" cy="7315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3"/>
            <a:ext cx="7048500" cy="7315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0"/>
            <a:ext cx="7086600" cy="838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304800" y="1295401"/>
            <a:ext cx="9525000" cy="60198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0"/>
            <a:ext cx="7086600" cy="838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04800" y="1295401"/>
            <a:ext cx="4686300" cy="6019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143500" y="1295401"/>
            <a:ext cx="4686300" cy="2933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143500" y="4381501"/>
            <a:ext cx="4686300" cy="2933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0"/>
            <a:ext cx="7086600" cy="838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295401"/>
            <a:ext cx="4686300" cy="6019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143500" y="1295401"/>
            <a:ext cx="4686300" cy="2933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143500" y="4381501"/>
            <a:ext cx="4686300" cy="2933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0"/>
            <a:ext cx="7086600" cy="838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04800" y="1295401"/>
            <a:ext cx="4686300" cy="6019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0" y="1295401"/>
            <a:ext cx="4686300" cy="6019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0"/>
            <a:ext cx="7086600" cy="838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304800" y="1295401"/>
            <a:ext cx="9525000" cy="60198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5650" y="2347913"/>
            <a:ext cx="8569325" cy="16208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12888" y="4283075"/>
            <a:ext cx="7056438" cy="1931987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1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1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2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2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3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4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4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3A9C4-BA25-46A2-AA4A-3FB01C44F844}" type="datetimeFigureOut">
              <a:rPr lang="en-US" smtClean="0"/>
              <a:pPr/>
              <a:t>6/10/2012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365FC-4F21-42E1-AB5D-A201BEFFB1B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3A9C4-BA25-46A2-AA4A-3FB01C44F844}" type="datetimeFigureOut">
              <a:rPr lang="en-US" smtClean="0"/>
              <a:pPr/>
              <a:t>6/10/2012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365FC-4F21-42E1-AB5D-A201BEFFB1B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6925" y="4857753"/>
            <a:ext cx="8567738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6925" y="3203575"/>
            <a:ext cx="8567738" cy="1654175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05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115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 marL="137117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2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28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34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40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46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3A9C4-BA25-46A2-AA4A-3FB01C44F844}" type="datetimeFigureOut">
              <a:rPr lang="en-US" smtClean="0"/>
              <a:pPr/>
              <a:t>6/10/2012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365FC-4F21-42E1-AB5D-A201BEFFB1B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9913" y="0"/>
            <a:ext cx="7086600" cy="838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4825" y="1763713"/>
            <a:ext cx="4459288" cy="49895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16516" y="1763713"/>
            <a:ext cx="4460875" cy="49895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3A9C4-BA25-46A2-AA4A-3FB01C44F844}" type="datetimeFigureOut">
              <a:rPr lang="en-US" smtClean="0"/>
              <a:pPr/>
              <a:t>6/10/2012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365FC-4F21-42E1-AB5D-A201BEFFB1B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4825" y="1692275"/>
            <a:ext cx="4452938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8" indent="0">
              <a:buNone/>
              <a:defRPr sz="2000" b="1"/>
            </a:lvl2pPr>
            <a:lvl3pPr marL="914115" indent="0">
              <a:buNone/>
              <a:defRPr sz="1800" b="1"/>
            </a:lvl3pPr>
            <a:lvl4pPr marL="1371173" indent="0">
              <a:buNone/>
              <a:defRPr sz="1700" b="1"/>
            </a:lvl4pPr>
            <a:lvl5pPr marL="1828231" indent="0">
              <a:buNone/>
              <a:defRPr sz="1700" b="1"/>
            </a:lvl5pPr>
            <a:lvl6pPr marL="2285289" indent="0">
              <a:buNone/>
              <a:defRPr sz="1700" b="1"/>
            </a:lvl6pPr>
            <a:lvl7pPr marL="2742347" indent="0">
              <a:buNone/>
              <a:defRPr sz="1700" b="1"/>
            </a:lvl7pPr>
            <a:lvl8pPr marL="3199405" indent="0">
              <a:buNone/>
              <a:defRPr sz="1700" b="1"/>
            </a:lvl8pPr>
            <a:lvl9pPr marL="3656462" indent="0">
              <a:buNone/>
              <a:defRPr sz="17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4825" y="2397125"/>
            <a:ext cx="4452938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21277" y="1692275"/>
            <a:ext cx="4456113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8" indent="0">
              <a:buNone/>
              <a:defRPr sz="2000" b="1"/>
            </a:lvl2pPr>
            <a:lvl3pPr marL="914115" indent="0">
              <a:buNone/>
              <a:defRPr sz="1800" b="1"/>
            </a:lvl3pPr>
            <a:lvl4pPr marL="1371173" indent="0">
              <a:buNone/>
              <a:defRPr sz="1700" b="1"/>
            </a:lvl4pPr>
            <a:lvl5pPr marL="1828231" indent="0">
              <a:buNone/>
              <a:defRPr sz="1700" b="1"/>
            </a:lvl5pPr>
            <a:lvl6pPr marL="2285289" indent="0">
              <a:buNone/>
              <a:defRPr sz="1700" b="1"/>
            </a:lvl6pPr>
            <a:lvl7pPr marL="2742347" indent="0">
              <a:buNone/>
              <a:defRPr sz="1700" b="1"/>
            </a:lvl7pPr>
            <a:lvl8pPr marL="3199405" indent="0">
              <a:buNone/>
              <a:defRPr sz="1700" b="1"/>
            </a:lvl8pPr>
            <a:lvl9pPr marL="3656462" indent="0">
              <a:buNone/>
              <a:defRPr sz="17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21277" y="2397125"/>
            <a:ext cx="4456113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3A9C4-BA25-46A2-AA4A-3FB01C44F844}" type="datetimeFigureOut">
              <a:rPr lang="en-US" smtClean="0"/>
              <a:pPr/>
              <a:t>6/10/2012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365FC-4F21-42E1-AB5D-A201BEFFB1B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3A9C4-BA25-46A2-AA4A-3FB01C44F844}" type="datetimeFigureOut">
              <a:rPr lang="en-US" smtClean="0"/>
              <a:pPr/>
              <a:t>6/10/2012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365FC-4F21-42E1-AB5D-A201BEFFB1B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3A9C4-BA25-46A2-AA4A-3FB01C44F844}" type="datetimeFigureOut">
              <a:rPr lang="en-US" smtClean="0"/>
              <a:pPr/>
              <a:t>6/10/2012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365FC-4F21-42E1-AB5D-A201BEFFB1B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5" y="301625"/>
            <a:ext cx="3316288" cy="1279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41766" y="301628"/>
            <a:ext cx="5635625" cy="645159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4825" y="1581153"/>
            <a:ext cx="3316288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57058" indent="0">
              <a:buNone/>
              <a:defRPr sz="1200"/>
            </a:lvl2pPr>
            <a:lvl3pPr marL="914115" indent="0">
              <a:buNone/>
              <a:defRPr sz="1000"/>
            </a:lvl3pPr>
            <a:lvl4pPr marL="1371173" indent="0">
              <a:buNone/>
              <a:defRPr sz="900"/>
            </a:lvl4pPr>
            <a:lvl5pPr marL="1828231" indent="0">
              <a:buNone/>
              <a:defRPr sz="900"/>
            </a:lvl5pPr>
            <a:lvl6pPr marL="2285289" indent="0">
              <a:buNone/>
              <a:defRPr sz="900"/>
            </a:lvl6pPr>
            <a:lvl7pPr marL="2742347" indent="0">
              <a:buNone/>
              <a:defRPr sz="900"/>
            </a:lvl7pPr>
            <a:lvl8pPr marL="3199405" indent="0">
              <a:buNone/>
              <a:defRPr sz="900"/>
            </a:lvl8pPr>
            <a:lvl9pPr marL="3656462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3A9C4-BA25-46A2-AA4A-3FB01C44F844}" type="datetimeFigureOut">
              <a:rPr lang="en-US" smtClean="0"/>
              <a:pPr/>
              <a:t>6/10/2012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365FC-4F21-42E1-AB5D-A201BEFFB1B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6441" y="5291140"/>
            <a:ext cx="6048375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76441" y="674688"/>
            <a:ext cx="6048375" cy="4537075"/>
          </a:xfrm>
        </p:spPr>
        <p:txBody>
          <a:bodyPr/>
          <a:lstStyle>
            <a:lvl1pPr marL="0" indent="0">
              <a:buNone/>
              <a:defRPr sz="3200"/>
            </a:lvl1pPr>
            <a:lvl2pPr marL="457058" indent="0">
              <a:buNone/>
              <a:defRPr sz="2800"/>
            </a:lvl2pPr>
            <a:lvl3pPr marL="914115" indent="0">
              <a:buNone/>
              <a:defRPr sz="2400"/>
            </a:lvl3pPr>
            <a:lvl4pPr marL="1371173" indent="0">
              <a:buNone/>
              <a:defRPr sz="2000"/>
            </a:lvl4pPr>
            <a:lvl5pPr marL="1828231" indent="0">
              <a:buNone/>
              <a:defRPr sz="2000"/>
            </a:lvl5pPr>
            <a:lvl6pPr marL="2285289" indent="0">
              <a:buNone/>
              <a:defRPr sz="2000"/>
            </a:lvl6pPr>
            <a:lvl7pPr marL="2742347" indent="0">
              <a:buNone/>
              <a:defRPr sz="2000"/>
            </a:lvl7pPr>
            <a:lvl8pPr marL="3199405" indent="0">
              <a:buNone/>
              <a:defRPr sz="2000"/>
            </a:lvl8pPr>
            <a:lvl9pPr marL="3656462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6441" y="5916613"/>
            <a:ext cx="6048375" cy="887412"/>
          </a:xfrm>
        </p:spPr>
        <p:txBody>
          <a:bodyPr/>
          <a:lstStyle>
            <a:lvl1pPr marL="0" indent="0">
              <a:buNone/>
              <a:defRPr sz="1400"/>
            </a:lvl1pPr>
            <a:lvl2pPr marL="457058" indent="0">
              <a:buNone/>
              <a:defRPr sz="1200"/>
            </a:lvl2pPr>
            <a:lvl3pPr marL="914115" indent="0">
              <a:buNone/>
              <a:defRPr sz="1000"/>
            </a:lvl3pPr>
            <a:lvl4pPr marL="1371173" indent="0">
              <a:buNone/>
              <a:defRPr sz="900"/>
            </a:lvl4pPr>
            <a:lvl5pPr marL="1828231" indent="0">
              <a:buNone/>
              <a:defRPr sz="900"/>
            </a:lvl5pPr>
            <a:lvl6pPr marL="2285289" indent="0">
              <a:buNone/>
              <a:defRPr sz="900"/>
            </a:lvl6pPr>
            <a:lvl7pPr marL="2742347" indent="0">
              <a:buNone/>
              <a:defRPr sz="900"/>
            </a:lvl7pPr>
            <a:lvl8pPr marL="3199405" indent="0">
              <a:buNone/>
              <a:defRPr sz="900"/>
            </a:lvl8pPr>
            <a:lvl9pPr marL="3656462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3A9C4-BA25-46A2-AA4A-3FB01C44F844}" type="datetimeFigureOut">
              <a:rPr lang="en-US" smtClean="0"/>
              <a:pPr/>
              <a:t>6/10/2012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365FC-4F21-42E1-AB5D-A201BEFFB1B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3A9C4-BA25-46A2-AA4A-3FB01C44F844}" type="datetimeFigureOut">
              <a:rPr lang="en-US" smtClean="0"/>
              <a:pPr/>
              <a:t>6/10/2012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365FC-4F21-42E1-AB5D-A201BEFFB1B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10438" y="303213"/>
            <a:ext cx="2266950" cy="64500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4827" y="303213"/>
            <a:ext cx="6653213" cy="64500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3A9C4-BA25-46A2-AA4A-3FB01C44F844}" type="datetimeFigureOut">
              <a:rPr lang="en-US" smtClean="0"/>
              <a:pPr/>
              <a:t>6/10/2012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365FC-4F21-42E1-AB5D-A201BEFFB1B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 userDrawn="1"/>
        </p:nvSpPr>
        <p:spPr bwMode="auto">
          <a:xfrm>
            <a:off x="147010" y="134745"/>
            <a:ext cx="626539" cy="629973"/>
          </a:xfrm>
          <a:prstGeom prst="rect">
            <a:avLst/>
          </a:prstGeom>
          <a:solidFill>
            <a:srgbClr val="CC0000"/>
          </a:solidFill>
          <a:ln w="12700">
            <a:solidFill>
              <a:srgbClr val="CC0000"/>
            </a:solidFill>
            <a:miter lim="800000"/>
            <a:headEnd/>
            <a:tailEnd/>
          </a:ln>
        </p:spPr>
        <p:txBody>
          <a:bodyPr wrap="none" lIns="91410" tIns="45706" rIns="91410" bIns="45706" anchor="ctr"/>
          <a:lstStyle/>
          <a:p>
            <a:pPr defTabSz="50392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000000"/>
              </a:solidFill>
              <a:latin typeface="Times New Roman"/>
              <a:ea typeface="ＭＳ Ｐゴシック" pitchFamily="34" charset="-128"/>
            </a:endParaRPr>
          </a:p>
        </p:txBody>
      </p:sp>
      <p:sp>
        <p:nvSpPr>
          <p:cNvPr id="5" name="Rectangle 4"/>
          <p:cNvSpPr>
            <a:spLocks noChangeArrowheads="1"/>
          </p:cNvSpPr>
          <p:nvPr userDrawn="1"/>
        </p:nvSpPr>
        <p:spPr bwMode="auto">
          <a:xfrm>
            <a:off x="533784" y="3398354"/>
            <a:ext cx="9546841" cy="76997"/>
          </a:xfrm>
          <a:prstGeom prst="rect">
            <a:avLst/>
          </a:prstGeom>
          <a:solidFill>
            <a:srgbClr val="FFFF00"/>
          </a:solidFill>
          <a:ln w="12700">
            <a:solidFill>
              <a:srgbClr val="FFFF00"/>
            </a:solidFill>
            <a:miter lim="800000"/>
            <a:headEnd/>
            <a:tailEnd/>
          </a:ln>
        </p:spPr>
        <p:txBody>
          <a:bodyPr wrap="none" lIns="91410" tIns="45706" rIns="91410" bIns="45706" anchor="ctr"/>
          <a:lstStyle/>
          <a:p>
            <a:pPr defTabSz="50392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000000"/>
              </a:solidFill>
              <a:latin typeface="Times New Roman"/>
              <a:ea typeface="ＭＳ Ｐゴシック" pitchFamily="34" charset="-128"/>
            </a:endParaRPr>
          </a:p>
        </p:txBody>
      </p:sp>
      <p:pic>
        <p:nvPicPr>
          <p:cNvPr id="6" name="Picture 5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7782733" y="6371477"/>
            <a:ext cx="1753609" cy="7857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4"/>
          <p:cNvSpPr>
            <a:spLocks noChangeArrowheads="1"/>
          </p:cNvSpPr>
          <p:nvPr userDrawn="1"/>
        </p:nvSpPr>
        <p:spPr bwMode="auto">
          <a:xfrm>
            <a:off x="533784" y="3475351"/>
            <a:ext cx="9546841" cy="85747"/>
          </a:xfrm>
          <a:prstGeom prst="rect">
            <a:avLst/>
          </a:prstGeom>
          <a:solidFill>
            <a:srgbClr val="CC0000"/>
          </a:solidFill>
          <a:ln w="12700">
            <a:solidFill>
              <a:srgbClr val="CC0000"/>
            </a:solidFill>
            <a:miter lim="800000"/>
            <a:headEnd/>
            <a:tailEnd/>
          </a:ln>
        </p:spPr>
        <p:txBody>
          <a:bodyPr wrap="none" lIns="91410" tIns="45706" rIns="91410" bIns="45706" anchor="ctr"/>
          <a:lstStyle/>
          <a:p>
            <a:pPr defTabSz="50392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000000"/>
              </a:solidFill>
              <a:latin typeface="Times New Roman"/>
              <a:ea typeface="ＭＳ Ｐゴシック" pitchFamily="34" charset="-128"/>
            </a:endParaRPr>
          </a:p>
        </p:txBody>
      </p:sp>
      <p:sp>
        <p:nvSpPr>
          <p:cNvPr id="8" name="Rectangle 4"/>
          <p:cNvSpPr>
            <a:spLocks noChangeArrowheads="1"/>
          </p:cNvSpPr>
          <p:nvPr userDrawn="1"/>
        </p:nvSpPr>
        <p:spPr bwMode="auto">
          <a:xfrm>
            <a:off x="9459337" y="197743"/>
            <a:ext cx="392024" cy="351734"/>
          </a:xfrm>
          <a:prstGeom prst="rect">
            <a:avLst/>
          </a:prstGeom>
          <a:solidFill>
            <a:srgbClr val="FFCC00"/>
          </a:solidFill>
          <a:ln w="12700">
            <a:solidFill>
              <a:srgbClr val="FFCC00"/>
            </a:solidFill>
            <a:miter lim="800000"/>
            <a:headEnd/>
            <a:tailEnd/>
          </a:ln>
        </p:spPr>
        <p:txBody>
          <a:bodyPr wrap="none" lIns="91410" tIns="45706" rIns="91410" bIns="45706" anchor="ctr"/>
          <a:lstStyle/>
          <a:p>
            <a:pPr defTabSz="50392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000000"/>
              </a:solidFill>
              <a:latin typeface="Times New Roman"/>
              <a:ea typeface="ＭＳ Ｐゴシック" pitchFamily="34" charset="-128"/>
            </a:endParaRPr>
          </a:p>
        </p:txBody>
      </p:sp>
      <p:sp>
        <p:nvSpPr>
          <p:cNvPr id="121859" name="Rectangle 1"/>
          <p:cNvSpPr>
            <a:spLocks noGrp="1" noChangeArrowheads="1"/>
          </p:cNvSpPr>
          <p:nvPr>
            <p:ph type="ctrTitle"/>
          </p:nvPr>
        </p:nvSpPr>
        <p:spPr>
          <a:xfrm>
            <a:off x="755650" y="2308524"/>
            <a:ext cx="8569325" cy="559790"/>
          </a:xfrm>
        </p:spPr>
        <p:txBody>
          <a:bodyPr anchor="ctr"/>
          <a:lstStyle>
            <a:lvl1pPr>
              <a:defRPr smtClean="0"/>
            </a:lvl1pPr>
          </a:lstStyle>
          <a:p>
            <a:r>
              <a:rPr lang="en-US" altLang="zh-TW" smtClean="0"/>
              <a:t>Click to edit Master title style</a:t>
            </a:r>
          </a:p>
        </p:txBody>
      </p:sp>
      <p:sp>
        <p:nvSpPr>
          <p:cNvPr id="121860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773113" y="4283075"/>
            <a:ext cx="6858000" cy="279895"/>
          </a:xfrm>
        </p:spPr>
        <p:txBody>
          <a:bodyPr>
            <a:spAutoFit/>
          </a:bodyPr>
          <a:lstStyle>
            <a:lvl1pPr marL="106330" indent="0">
              <a:buFont typeface="Wingdings" pitchFamily="2" charset="2"/>
              <a:buNone/>
              <a:defRPr sz="2000" b="1" smtClean="0"/>
            </a:lvl1pPr>
          </a:lstStyle>
          <a:p>
            <a:r>
              <a:rPr lang="en-US" altLang="zh-TW" smtClean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118321115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 userDrawn="1"/>
        </p:nvSpPr>
        <p:spPr bwMode="auto">
          <a:xfrm>
            <a:off x="75256" y="71748"/>
            <a:ext cx="393774" cy="355234"/>
          </a:xfrm>
          <a:prstGeom prst="rect">
            <a:avLst/>
          </a:prstGeom>
          <a:solidFill>
            <a:srgbClr val="CC0000"/>
          </a:solidFill>
          <a:ln w="12700">
            <a:solidFill>
              <a:srgbClr val="CC0000"/>
            </a:solidFill>
            <a:miter lim="800000"/>
            <a:headEnd/>
            <a:tailEnd/>
          </a:ln>
        </p:spPr>
        <p:txBody>
          <a:bodyPr wrap="none" lIns="91410" tIns="45706" rIns="91410" bIns="45706" anchor="ctr"/>
          <a:lstStyle/>
          <a:p>
            <a:pPr defTabSz="50392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000000"/>
              </a:solidFill>
              <a:latin typeface="Times New Roman"/>
              <a:ea typeface="ＭＳ Ｐゴシック" pitchFamily="34" charset="-128"/>
            </a:endParaRPr>
          </a:p>
        </p:txBody>
      </p:sp>
      <p:sp>
        <p:nvSpPr>
          <p:cNvPr id="5" name="Rectangle 4"/>
          <p:cNvSpPr>
            <a:spLocks noChangeArrowheads="1"/>
          </p:cNvSpPr>
          <p:nvPr userDrawn="1"/>
        </p:nvSpPr>
        <p:spPr bwMode="auto">
          <a:xfrm>
            <a:off x="9307077" y="960709"/>
            <a:ext cx="393775" cy="355234"/>
          </a:xfrm>
          <a:prstGeom prst="rect">
            <a:avLst/>
          </a:prstGeom>
          <a:solidFill>
            <a:srgbClr val="FFCC00"/>
          </a:solidFill>
          <a:ln w="12700">
            <a:solidFill>
              <a:srgbClr val="FFCC00"/>
            </a:solidFill>
            <a:miter lim="800000"/>
            <a:headEnd/>
            <a:tailEnd/>
          </a:ln>
        </p:spPr>
        <p:txBody>
          <a:bodyPr wrap="none" lIns="91410" tIns="45706" rIns="91410" bIns="45706" anchor="ctr"/>
          <a:lstStyle/>
          <a:p>
            <a:pPr defTabSz="50392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000000"/>
              </a:solidFill>
              <a:latin typeface="Times New Roman"/>
              <a:ea typeface="ＭＳ Ｐゴシック" pitchFamily="34" charset="-128"/>
            </a:endParaRPr>
          </a:p>
        </p:txBody>
      </p:sp>
      <p:pic>
        <p:nvPicPr>
          <p:cNvPr id="6" name="Picture 8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5801611" y="6828206"/>
            <a:ext cx="1067566" cy="4777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Line 9"/>
          <p:cNvSpPr>
            <a:spLocks noChangeShapeType="1"/>
          </p:cNvSpPr>
          <p:nvPr userDrawn="1"/>
        </p:nvSpPr>
        <p:spPr bwMode="auto">
          <a:xfrm>
            <a:off x="544285" y="1188199"/>
            <a:ext cx="8992058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lIns="91410" tIns="45706" rIns="91410" bIns="45706"/>
          <a:lstStyle/>
          <a:p>
            <a:pPr defTabSz="50392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000000"/>
              </a:solidFill>
              <a:ea typeface="ＭＳ Ｐゴシック" pitchFamily="34" charset="-128"/>
              <a:cs typeface="Arial" pitchFamily="34" charset="0"/>
            </a:endParaRPr>
          </a:p>
        </p:txBody>
      </p:sp>
      <p:sp>
        <p:nvSpPr>
          <p:cNvPr id="8" name="Text Box 12"/>
          <p:cNvSpPr txBox="1">
            <a:spLocks noChangeArrowheads="1"/>
          </p:cNvSpPr>
          <p:nvPr userDrawn="1"/>
        </p:nvSpPr>
        <p:spPr bwMode="auto">
          <a:xfrm>
            <a:off x="3134445" y="6980451"/>
            <a:ext cx="2560408" cy="397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410" tIns="45706" rIns="91410" bIns="45706">
            <a:spAutoFit/>
          </a:bodyPr>
          <a:lstStyle/>
          <a:p>
            <a:pPr defTabSz="50392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TW" sz="2000" dirty="0">
                <a:solidFill>
                  <a:srgbClr val="000000"/>
                </a:solidFill>
                <a:ea typeface="新細明體" pitchFamily="18" charset="-120"/>
                <a:cs typeface="Arial" pitchFamily="34" charset="0"/>
              </a:rPr>
              <a:t>http://teamcore.usc.edu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idx="10"/>
          </p:nvPr>
        </p:nvSpPr>
        <p:spPr>
          <a:xfrm>
            <a:off x="620713" y="1874838"/>
            <a:ext cx="8915400" cy="48006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31744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20716" y="629249"/>
            <a:ext cx="8569325" cy="559790"/>
          </a:xfrm>
        </p:spPr>
        <p:txBody>
          <a:bodyPr/>
          <a:lstStyle>
            <a:lvl1pPr algn="ctr">
              <a:buSzPct val="100000"/>
              <a:buFont typeface="Times New Roman" pitchFamily="18" charset="0"/>
              <a:buNone/>
              <a:defRPr>
                <a:latin typeface="Times New Roman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136142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6925" y="4857753"/>
            <a:ext cx="8567738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6925" y="3203575"/>
            <a:ext cx="8567738" cy="16541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58" indent="0">
              <a:buNone/>
              <a:defRPr sz="1800"/>
            </a:lvl2pPr>
            <a:lvl3pPr marL="914115" indent="0">
              <a:buNone/>
              <a:defRPr sz="1700"/>
            </a:lvl3pPr>
            <a:lvl4pPr marL="1371173" indent="0">
              <a:buNone/>
              <a:defRPr sz="1400"/>
            </a:lvl4pPr>
            <a:lvl5pPr marL="1828231" indent="0">
              <a:buNone/>
              <a:defRPr sz="1400"/>
            </a:lvl5pPr>
            <a:lvl6pPr marL="2285289" indent="0">
              <a:buNone/>
              <a:defRPr sz="1400"/>
            </a:lvl6pPr>
            <a:lvl7pPr marL="2742347" indent="0">
              <a:buNone/>
              <a:defRPr sz="1400"/>
            </a:lvl7pPr>
            <a:lvl8pPr marL="3199405" indent="0">
              <a:buNone/>
              <a:defRPr sz="1400"/>
            </a:lvl8pPr>
            <a:lvl9pPr marL="3656462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9913" y="0"/>
            <a:ext cx="7086600" cy="838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295401"/>
            <a:ext cx="4686300" cy="6019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0" y="1295401"/>
            <a:ext cx="4686300" cy="6019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 userDrawn="1"/>
        </p:nvSpPr>
        <p:spPr bwMode="auto">
          <a:xfrm>
            <a:off x="74613" y="71438"/>
            <a:ext cx="393700" cy="355600"/>
          </a:xfrm>
          <a:prstGeom prst="rect">
            <a:avLst/>
          </a:prstGeom>
          <a:solidFill>
            <a:srgbClr val="CC0000"/>
          </a:solidFill>
          <a:ln w="12700">
            <a:solidFill>
              <a:srgbClr val="CC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>
              <a:defRPr/>
            </a:pPr>
            <a:endParaRPr lang="en-US" sz="2200"/>
          </a:p>
        </p:txBody>
      </p:sp>
      <p:sp>
        <p:nvSpPr>
          <p:cNvPr id="5" name="Rectangle 4"/>
          <p:cNvSpPr>
            <a:spLocks noChangeArrowheads="1"/>
          </p:cNvSpPr>
          <p:nvPr userDrawn="1"/>
        </p:nvSpPr>
        <p:spPr bwMode="auto">
          <a:xfrm>
            <a:off x="9307513" y="960438"/>
            <a:ext cx="393700" cy="355600"/>
          </a:xfrm>
          <a:prstGeom prst="rect">
            <a:avLst/>
          </a:prstGeom>
          <a:solidFill>
            <a:srgbClr val="FFCC00"/>
          </a:solidFill>
          <a:ln w="12700">
            <a:solidFill>
              <a:srgbClr val="FFCC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>
              <a:defRPr/>
            </a:pPr>
            <a:endParaRPr lang="en-US" sz="2200"/>
          </a:p>
        </p:txBody>
      </p:sp>
      <p:pic>
        <p:nvPicPr>
          <p:cNvPr id="6" name="Picture 8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02313" y="6827838"/>
            <a:ext cx="1066800" cy="477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Line 9"/>
          <p:cNvSpPr>
            <a:spLocks noChangeShapeType="1"/>
          </p:cNvSpPr>
          <p:nvPr userDrawn="1"/>
        </p:nvSpPr>
        <p:spPr bwMode="auto">
          <a:xfrm>
            <a:off x="544513" y="1189038"/>
            <a:ext cx="89916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sz="2200"/>
          </a:p>
        </p:txBody>
      </p:sp>
      <p:sp>
        <p:nvSpPr>
          <p:cNvPr id="11" name="Content Placeholder 2"/>
          <p:cNvSpPr>
            <a:spLocks noGrp="1"/>
          </p:cNvSpPr>
          <p:nvPr>
            <p:ph idx="10"/>
          </p:nvPr>
        </p:nvSpPr>
        <p:spPr>
          <a:xfrm>
            <a:off x="620713" y="1874838"/>
            <a:ext cx="8915400" cy="4800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31744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20713" y="579437"/>
            <a:ext cx="8569325" cy="1620837"/>
          </a:xfrm>
        </p:spPr>
        <p:txBody>
          <a:bodyPr/>
          <a:lstStyle>
            <a:lvl1pPr algn="l">
              <a:buSzPct val="100000"/>
              <a:buFont typeface="Times New Roman" pitchFamily="18" charset="0"/>
              <a:buNone/>
              <a:defRPr>
                <a:latin typeface="Times New Roman" pitchFamily="18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34965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0294776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37090A-BE51-5C45-8980-5F1C1D0DEB4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6/10/2012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75CFCD-C4A3-8941-A9F7-3651E79BAEE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5967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295401"/>
            <a:ext cx="4686300" cy="6019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0" y="1295401"/>
            <a:ext cx="4686300" cy="6019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7" y="303216"/>
            <a:ext cx="9072563" cy="1258887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4825" y="1692275"/>
            <a:ext cx="4452938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8" indent="0">
              <a:buNone/>
              <a:defRPr sz="2000" b="1"/>
            </a:lvl2pPr>
            <a:lvl3pPr marL="914115" indent="0">
              <a:buNone/>
              <a:defRPr sz="1800" b="1"/>
            </a:lvl3pPr>
            <a:lvl4pPr marL="1371173" indent="0">
              <a:buNone/>
              <a:defRPr sz="1700" b="1"/>
            </a:lvl4pPr>
            <a:lvl5pPr marL="1828231" indent="0">
              <a:buNone/>
              <a:defRPr sz="1700" b="1"/>
            </a:lvl5pPr>
            <a:lvl6pPr marL="2285289" indent="0">
              <a:buNone/>
              <a:defRPr sz="1700" b="1"/>
            </a:lvl6pPr>
            <a:lvl7pPr marL="2742347" indent="0">
              <a:buNone/>
              <a:defRPr sz="1700" b="1"/>
            </a:lvl7pPr>
            <a:lvl8pPr marL="3199405" indent="0">
              <a:buNone/>
              <a:defRPr sz="1700" b="1"/>
            </a:lvl8pPr>
            <a:lvl9pPr marL="3656462" indent="0">
              <a:buNone/>
              <a:defRPr sz="17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4825" y="2397125"/>
            <a:ext cx="4452938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21277" y="1692275"/>
            <a:ext cx="4456113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8" indent="0">
              <a:buNone/>
              <a:defRPr sz="2000" b="1"/>
            </a:lvl2pPr>
            <a:lvl3pPr marL="914115" indent="0">
              <a:buNone/>
              <a:defRPr sz="1800" b="1"/>
            </a:lvl3pPr>
            <a:lvl4pPr marL="1371173" indent="0">
              <a:buNone/>
              <a:defRPr sz="1700" b="1"/>
            </a:lvl4pPr>
            <a:lvl5pPr marL="1828231" indent="0">
              <a:buNone/>
              <a:defRPr sz="1700" b="1"/>
            </a:lvl5pPr>
            <a:lvl6pPr marL="2285289" indent="0">
              <a:buNone/>
              <a:defRPr sz="1700" b="1"/>
            </a:lvl6pPr>
            <a:lvl7pPr marL="2742347" indent="0">
              <a:buNone/>
              <a:defRPr sz="1700" b="1"/>
            </a:lvl7pPr>
            <a:lvl8pPr marL="3199405" indent="0">
              <a:buNone/>
              <a:defRPr sz="1700" b="1"/>
            </a:lvl8pPr>
            <a:lvl9pPr marL="3656462" indent="0">
              <a:buNone/>
              <a:defRPr sz="17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21277" y="2397125"/>
            <a:ext cx="4456113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5" y="301625"/>
            <a:ext cx="3316288" cy="1279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41766" y="301628"/>
            <a:ext cx="5635625" cy="645159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4825" y="1581153"/>
            <a:ext cx="3316288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57058" indent="0">
              <a:buNone/>
              <a:defRPr sz="1200"/>
            </a:lvl2pPr>
            <a:lvl3pPr marL="914115" indent="0">
              <a:buNone/>
              <a:defRPr sz="1000"/>
            </a:lvl3pPr>
            <a:lvl4pPr marL="1371173" indent="0">
              <a:buNone/>
              <a:defRPr sz="900"/>
            </a:lvl4pPr>
            <a:lvl5pPr marL="1828231" indent="0">
              <a:buNone/>
              <a:defRPr sz="900"/>
            </a:lvl5pPr>
            <a:lvl6pPr marL="2285289" indent="0">
              <a:buNone/>
              <a:defRPr sz="900"/>
            </a:lvl6pPr>
            <a:lvl7pPr marL="2742347" indent="0">
              <a:buNone/>
              <a:defRPr sz="900"/>
            </a:lvl7pPr>
            <a:lvl8pPr marL="3199405" indent="0">
              <a:buNone/>
              <a:defRPr sz="900"/>
            </a:lvl8pPr>
            <a:lvl9pPr marL="3656462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6441" y="5291140"/>
            <a:ext cx="6048375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76441" y="674688"/>
            <a:ext cx="6048375" cy="4537075"/>
          </a:xfrm>
        </p:spPr>
        <p:txBody>
          <a:bodyPr/>
          <a:lstStyle>
            <a:lvl1pPr marL="0" indent="0">
              <a:buNone/>
              <a:defRPr sz="3200"/>
            </a:lvl1pPr>
            <a:lvl2pPr marL="457058" indent="0">
              <a:buNone/>
              <a:defRPr sz="2800"/>
            </a:lvl2pPr>
            <a:lvl3pPr marL="914115" indent="0">
              <a:buNone/>
              <a:defRPr sz="2400"/>
            </a:lvl3pPr>
            <a:lvl4pPr marL="1371173" indent="0">
              <a:buNone/>
              <a:defRPr sz="2000"/>
            </a:lvl4pPr>
            <a:lvl5pPr marL="1828231" indent="0">
              <a:buNone/>
              <a:defRPr sz="2000"/>
            </a:lvl5pPr>
            <a:lvl6pPr marL="2285289" indent="0">
              <a:buNone/>
              <a:defRPr sz="2000"/>
            </a:lvl6pPr>
            <a:lvl7pPr marL="2742347" indent="0">
              <a:buNone/>
              <a:defRPr sz="2000"/>
            </a:lvl7pPr>
            <a:lvl8pPr marL="3199405" indent="0">
              <a:buNone/>
              <a:defRPr sz="2000"/>
            </a:lvl8pPr>
            <a:lvl9pPr marL="3656462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6441" y="5916613"/>
            <a:ext cx="6048375" cy="887412"/>
          </a:xfrm>
        </p:spPr>
        <p:txBody>
          <a:bodyPr/>
          <a:lstStyle>
            <a:lvl1pPr marL="0" indent="0">
              <a:buNone/>
              <a:defRPr sz="1400"/>
            </a:lvl1pPr>
            <a:lvl2pPr marL="457058" indent="0">
              <a:buNone/>
              <a:defRPr sz="1200"/>
            </a:lvl2pPr>
            <a:lvl3pPr marL="914115" indent="0">
              <a:buNone/>
              <a:defRPr sz="1000"/>
            </a:lvl3pPr>
            <a:lvl4pPr marL="1371173" indent="0">
              <a:buNone/>
              <a:defRPr sz="900"/>
            </a:lvl4pPr>
            <a:lvl5pPr marL="1828231" indent="0">
              <a:buNone/>
              <a:defRPr sz="900"/>
            </a:lvl5pPr>
            <a:lvl6pPr marL="2285289" indent="0">
              <a:buNone/>
              <a:defRPr sz="900"/>
            </a:lvl6pPr>
            <a:lvl7pPr marL="2742347" indent="0">
              <a:buNone/>
              <a:defRPr sz="900"/>
            </a:lvl7pPr>
            <a:lvl8pPr marL="3199405" indent="0">
              <a:buNone/>
              <a:defRPr sz="900"/>
            </a:lvl8pPr>
            <a:lvl9pPr marL="3656462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4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32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1.png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33.xml"/><Relationship Id="rId9" Type="http://schemas.openxmlformats.org/officeDocument/2006/relationships/image" Target="../media/image4.png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CC00"/>
            </a:gs>
            <a:gs pos="100000">
              <a:schemeClr val="bg1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0"/>
            <a:ext cx="70866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the title text format</a:t>
            </a: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0" y="1295401"/>
            <a:ext cx="9525000" cy="601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the outline text format</a:t>
            </a:r>
          </a:p>
          <a:p>
            <a:pPr lvl="1"/>
            <a:r>
              <a:rPr lang="en-GB" smtClean="0"/>
              <a:t>Second Outline Level</a:t>
            </a:r>
          </a:p>
          <a:p>
            <a:pPr lvl="2"/>
            <a:r>
              <a:rPr lang="en-GB" smtClean="0"/>
              <a:t>Third Outline Level</a:t>
            </a:r>
          </a:p>
          <a:p>
            <a:pPr lvl="3"/>
            <a:r>
              <a:rPr lang="en-GB" smtClean="0"/>
              <a:t>Fourth Outline Level</a:t>
            </a:r>
          </a:p>
          <a:p>
            <a:pPr lvl="4"/>
            <a:r>
              <a:rPr lang="en-GB" smtClean="0"/>
              <a:t>Fifth Outline Level</a:t>
            </a:r>
          </a:p>
          <a:p>
            <a:pPr lvl="4"/>
            <a:r>
              <a:rPr lang="en-GB" smtClean="0"/>
              <a:t>Sixth Outline Level</a:t>
            </a:r>
          </a:p>
          <a:p>
            <a:pPr lvl="4"/>
            <a:r>
              <a:rPr lang="en-GB" smtClean="0"/>
              <a:t>Seventh Outline Level</a:t>
            </a:r>
          </a:p>
          <a:p>
            <a:pPr lvl="4"/>
            <a:r>
              <a:rPr lang="en-GB" smtClean="0"/>
              <a:t>Eighth Outline Level</a:t>
            </a:r>
          </a:p>
          <a:p>
            <a:pPr lvl="4"/>
            <a:r>
              <a:rPr lang="en-GB" smtClean="0"/>
              <a:t>Ninth Outline Level</a:t>
            </a:r>
          </a:p>
        </p:txBody>
      </p:sp>
      <p:sp>
        <p:nvSpPr>
          <p:cNvPr id="1029" name="Rectangle 5"/>
          <p:cNvSpPr>
            <a:spLocks noChangeArrowheads="1"/>
          </p:cNvSpPr>
          <p:nvPr/>
        </p:nvSpPr>
        <p:spPr bwMode="auto">
          <a:xfrm>
            <a:off x="533400" y="884237"/>
            <a:ext cx="9547225" cy="85725"/>
          </a:xfrm>
          <a:prstGeom prst="rect">
            <a:avLst/>
          </a:prstGeom>
          <a:solidFill>
            <a:srgbClr val="CC0000"/>
          </a:solidFill>
          <a:ln w="12700">
            <a:solidFill>
              <a:srgbClr val="990000"/>
            </a:solidFill>
            <a:miter lim="800000"/>
            <a:headEnd/>
            <a:tailEnd/>
          </a:ln>
          <a:effectLst/>
        </p:spPr>
        <p:txBody>
          <a:bodyPr wrap="none" lIns="91410" tIns="45706" rIns="91410" bIns="45706" anchor="ctr"/>
          <a:lstStyle/>
          <a:p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txStyles>
    <p:titleStyle>
      <a:lvl1pPr algn="ctr" defTabSz="457058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Bats" charset="0"/>
        <a:defRPr sz="3600" b="1">
          <a:solidFill>
            <a:srgbClr val="990000"/>
          </a:solidFill>
          <a:latin typeface="+mj-lt"/>
          <a:ea typeface="+mj-ea"/>
          <a:cs typeface="+mj-cs"/>
        </a:defRPr>
      </a:lvl1pPr>
      <a:lvl2pPr algn="l" defTabSz="457058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Bats" charset="0"/>
        <a:defRPr sz="4400">
          <a:solidFill>
            <a:srgbClr val="000000"/>
          </a:solidFill>
          <a:latin typeface="Times New Roman" pitchFamily="18" charset="0"/>
        </a:defRPr>
      </a:lvl2pPr>
      <a:lvl3pPr algn="l" defTabSz="457058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Bats" charset="0"/>
        <a:defRPr sz="4400">
          <a:solidFill>
            <a:srgbClr val="000000"/>
          </a:solidFill>
          <a:latin typeface="Times New Roman" pitchFamily="18" charset="0"/>
        </a:defRPr>
      </a:lvl3pPr>
      <a:lvl4pPr algn="l" defTabSz="457058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Bats" charset="0"/>
        <a:defRPr sz="4400">
          <a:solidFill>
            <a:srgbClr val="000000"/>
          </a:solidFill>
          <a:latin typeface="Times New Roman" pitchFamily="18" charset="0"/>
        </a:defRPr>
      </a:lvl4pPr>
      <a:lvl5pPr algn="l" defTabSz="457058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Bats" charset="0"/>
        <a:defRPr sz="4400">
          <a:solidFill>
            <a:srgbClr val="000000"/>
          </a:solidFill>
          <a:latin typeface="Times New Roman" pitchFamily="18" charset="0"/>
        </a:defRPr>
      </a:lvl5pPr>
      <a:lvl6pPr marL="457058" algn="l" defTabSz="457058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Bats" charset="0"/>
        <a:defRPr sz="4400">
          <a:solidFill>
            <a:srgbClr val="000000"/>
          </a:solidFill>
          <a:latin typeface="Times New Roman" pitchFamily="18" charset="0"/>
        </a:defRPr>
      </a:lvl6pPr>
      <a:lvl7pPr marL="914115" algn="l" defTabSz="457058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Bats" charset="0"/>
        <a:defRPr sz="4400">
          <a:solidFill>
            <a:srgbClr val="000000"/>
          </a:solidFill>
          <a:latin typeface="Times New Roman" pitchFamily="18" charset="0"/>
        </a:defRPr>
      </a:lvl7pPr>
      <a:lvl8pPr marL="1371173" algn="l" defTabSz="457058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Bats" charset="0"/>
        <a:defRPr sz="4400">
          <a:solidFill>
            <a:srgbClr val="000000"/>
          </a:solidFill>
          <a:latin typeface="Times New Roman" pitchFamily="18" charset="0"/>
        </a:defRPr>
      </a:lvl8pPr>
      <a:lvl9pPr marL="1828231" algn="l" defTabSz="457058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Bats" charset="0"/>
        <a:defRPr sz="4400">
          <a:solidFill>
            <a:srgbClr val="000000"/>
          </a:solidFill>
          <a:latin typeface="Times New Roman" pitchFamily="18" charset="0"/>
        </a:defRPr>
      </a:lvl9pPr>
    </p:titleStyle>
    <p:bodyStyle>
      <a:lvl1pPr marL="430079" indent="-323749" algn="l" defTabSz="457058" rtl="0" eaLnBrk="0" fontAlgn="base" hangingPunct="0">
        <a:lnSpc>
          <a:spcPct val="90000"/>
        </a:lnSpc>
        <a:spcBef>
          <a:spcPct val="0"/>
        </a:spcBef>
        <a:spcAft>
          <a:spcPts val="1400"/>
        </a:spcAft>
        <a:buClr>
          <a:srgbClr val="000000"/>
        </a:buClr>
        <a:buFont typeface="StarBats" charset="0"/>
        <a:buBlip>
          <a:blip r:embed="rId18"/>
        </a:buBlip>
        <a:defRPr sz="2400">
          <a:solidFill>
            <a:srgbClr val="000000"/>
          </a:solidFill>
          <a:latin typeface="+mn-lt"/>
          <a:ea typeface="+mn-ea"/>
          <a:cs typeface="+mn-cs"/>
        </a:defRPr>
      </a:lvl1pPr>
      <a:lvl2pPr marL="861745" indent="-285662" algn="l" defTabSz="457058" rtl="0" eaLnBrk="0" fontAlgn="base" hangingPunct="0">
        <a:lnSpc>
          <a:spcPct val="90000"/>
        </a:lnSpc>
        <a:spcBef>
          <a:spcPct val="0"/>
        </a:spcBef>
        <a:spcAft>
          <a:spcPts val="1113"/>
        </a:spcAft>
        <a:buClr>
          <a:srgbClr val="000000"/>
        </a:buClr>
        <a:buFont typeface="StarBats" charset="0"/>
        <a:buBlip>
          <a:blip r:embed="rId19"/>
        </a:buBlip>
        <a:defRPr sz="2400" i="1">
          <a:solidFill>
            <a:srgbClr val="000000"/>
          </a:solidFill>
          <a:latin typeface="+mn-lt"/>
        </a:defRPr>
      </a:lvl2pPr>
      <a:lvl3pPr marL="1293411" indent="-215834" algn="l" defTabSz="457058" rtl="0" eaLnBrk="0" fontAlgn="base" hangingPunct="0">
        <a:lnSpc>
          <a:spcPct val="90000"/>
        </a:lnSpc>
        <a:spcBef>
          <a:spcPct val="0"/>
        </a:spcBef>
        <a:spcAft>
          <a:spcPts val="838"/>
        </a:spcAft>
        <a:buClr>
          <a:srgbClr val="000000"/>
        </a:buClr>
        <a:buFont typeface="StarBats" charset="0"/>
        <a:buBlip>
          <a:blip r:embed="rId20"/>
        </a:buBlip>
        <a:defRPr sz="2400">
          <a:solidFill>
            <a:srgbClr val="000000"/>
          </a:solidFill>
          <a:latin typeface="+mn-lt"/>
        </a:defRPr>
      </a:lvl3pPr>
      <a:lvl4pPr marL="1725077" indent="-214245" algn="l" defTabSz="457058" rtl="0" eaLnBrk="0" fontAlgn="base" hangingPunct="0">
        <a:spcBef>
          <a:spcPct val="0"/>
        </a:spcBef>
        <a:spcAft>
          <a:spcPts val="550"/>
        </a:spcAft>
        <a:buClr>
          <a:srgbClr val="000000"/>
        </a:buClr>
        <a:buFont typeface="StarBats" charset="0"/>
        <a:buBlip>
          <a:blip r:embed="rId21"/>
        </a:buBlip>
        <a:defRPr sz="2400">
          <a:solidFill>
            <a:srgbClr val="000000"/>
          </a:solidFill>
          <a:latin typeface="+mn-lt"/>
        </a:defRPr>
      </a:lvl4pPr>
      <a:lvl5pPr marL="2156741" indent="-215834" algn="l" defTabSz="457058" rtl="0" eaLnBrk="0" fontAlgn="base" hangingPunct="0">
        <a:spcBef>
          <a:spcPct val="0"/>
        </a:spcBef>
        <a:spcAft>
          <a:spcPts val="263"/>
        </a:spcAft>
        <a:buClr>
          <a:srgbClr val="000000"/>
        </a:buClr>
        <a:buFont typeface="StarBats" charset="0"/>
        <a:buBlip>
          <a:blip r:embed="rId21"/>
        </a:buBlip>
        <a:defRPr sz="2400">
          <a:solidFill>
            <a:srgbClr val="000000"/>
          </a:solidFill>
          <a:latin typeface="+mn-lt"/>
        </a:defRPr>
      </a:lvl5pPr>
      <a:lvl6pPr marL="2613799" indent="-215834" algn="l" defTabSz="457058" rtl="0" eaLnBrk="0" fontAlgn="base" hangingPunct="0">
        <a:spcBef>
          <a:spcPct val="0"/>
        </a:spcBef>
        <a:spcAft>
          <a:spcPts val="263"/>
        </a:spcAft>
        <a:buClr>
          <a:srgbClr val="000000"/>
        </a:buClr>
        <a:buFont typeface="StarBats" charset="0"/>
        <a:buBlip>
          <a:blip r:embed="rId21"/>
        </a:buBlip>
        <a:defRPr sz="2400">
          <a:solidFill>
            <a:srgbClr val="000000"/>
          </a:solidFill>
          <a:latin typeface="+mn-lt"/>
        </a:defRPr>
      </a:lvl6pPr>
      <a:lvl7pPr marL="3070858" indent="-215834" algn="l" defTabSz="457058" rtl="0" eaLnBrk="0" fontAlgn="base" hangingPunct="0">
        <a:spcBef>
          <a:spcPct val="0"/>
        </a:spcBef>
        <a:spcAft>
          <a:spcPts val="263"/>
        </a:spcAft>
        <a:buClr>
          <a:srgbClr val="000000"/>
        </a:buClr>
        <a:buFont typeface="StarBats" charset="0"/>
        <a:buBlip>
          <a:blip r:embed="rId21"/>
        </a:buBlip>
        <a:defRPr sz="2400">
          <a:solidFill>
            <a:srgbClr val="000000"/>
          </a:solidFill>
          <a:latin typeface="+mn-lt"/>
        </a:defRPr>
      </a:lvl7pPr>
      <a:lvl8pPr marL="3527917" indent="-215834" algn="l" defTabSz="457058" rtl="0" eaLnBrk="0" fontAlgn="base" hangingPunct="0">
        <a:spcBef>
          <a:spcPct val="0"/>
        </a:spcBef>
        <a:spcAft>
          <a:spcPts val="263"/>
        </a:spcAft>
        <a:buClr>
          <a:srgbClr val="000000"/>
        </a:buClr>
        <a:buFont typeface="StarBats" charset="0"/>
        <a:buBlip>
          <a:blip r:embed="rId21"/>
        </a:buBlip>
        <a:defRPr sz="2400">
          <a:solidFill>
            <a:srgbClr val="000000"/>
          </a:solidFill>
          <a:latin typeface="+mn-lt"/>
        </a:defRPr>
      </a:lvl8pPr>
      <a:lvl9pPr marL="3984974" indent="-215834" algn="l" defTabSz="457058" rtl="0" eaLnBrk="0" fontAlgn="base" hangingPunct="0">
        <a:spcBef>
          <a:spcPct val="0"/>
        </a:spcBef>
        <a:spcAft>
          <a:spcPts val="263"/>
        </a:spcAft>
        <a:buClr>
          <a:srgbClr val="000000"/>
        </a:buClr>
        <a:buFont typeface="StarBats" charset="0"/>
        <a:buBlip>
          <a:blip r:embed="rId21"/>
        </a:buBlip>
        <a:defRPr sz="2400">
          <a:solidFill>
            <a:srgbClr val="000000"/>
          </a:solidFill>
          <a:latin typeface="+mn-lt"/>
        </a:defRPr>
      </a:lvl9pPr>
    </p:bodyStyle>
    <p:otherStyle>
      <a:defPPr>
        <a:defRPr lang="en-US"/>
      </a:defPPr>
      <a:lvl1pPr marL="0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58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15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73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31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289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47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05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462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04827" y="303216"/>
            <a:ext cx="9072563" cy="1258887"/>
          </a:xfrm>
          <a:prstGeom prst="rect">
            <a:avLst/>
          </a:prstGeom>
        </p:spPr>
        <p:txBody>
          <a:bodyPr vert="horz" lIns="91410" tIns="45706" rIns="91410" bIns="45706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4827" y="1763713"/>
            <a:ext cx="9072563" cy="4989512"/>
          </a:xfrm>
          <a:prstGeom prst="rect">
            <a:avLst/>
          </a:prstGeom>
        </p:spPr>
        <p:txBody>
          <a:bodyPr vert="horz" lIns="91410" tIns="45706" rIns="91410" bIns="45706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04825" y="7007225"/>
            <a:ext cx="2351088" cy="401638"/>
          </a:xfrm>
          <a:prstGeom prst="rect">
            <a:avLst/>
          </a:prstGeom>
        </p:spPr>
        <p:txBody>
          <a:bodyPr vert="horz" lIns="91410" tIns="45706" rIns="91410" bIns="45706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E3A9C4-BA25-46A2-AA4A-3FB01C44F844}" type="datetimeFigureOut">
              <a:rPr lang="en-US" smtClean="0"/>
              <a:pPr/>
              <a:t>6/10/2012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44875" y="7007225"/>
            <a:ext cx="3190875" cy="401638"/>
          </a:xfrm>
          <a:prstGeom prst="rect">
            <a:avLst/>
          </a:prstGeom>
        </p:spPr>
        <p:txBody>
          <a:bodyPr vert="horz" lIns="91410" tIns="45706" rIns="91410" bIns="45706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224716" y="7007225"/>
            <a:ext cx="2352675" cy="401638"/>
          </a:xfrm>
          <a:prstGeom prst="rect">
            <a:avLst/>
          </a:prstGeom>
        </p:spPr>
        <p:txBody>
          <a:bodyPr vert="horz" lIns="91410" tIns="45706" rIns="91410" bIns="45706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9365FC-4F21-42E1-AB5D-A201BEFFB1BF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</p:sldLayoutIdLst>
  <p:txStyles>
    <p:titleStyle>
      <a:lvl1pPr algn="ctr" defTabSz="914115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94" indent="-342794" algn="l" defTabSz="914115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719" indent="-285662" algn="l" defTabSz="914115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643" indent="-228529" algn="l" defTabSz="914115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702" indent="-228529" algn="l" defTabSz="914115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760" indent="-228529" algn="l" defTabSz="914115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819" indent="-228529" algn="l" defTabSz="91411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876" indent="-228529" algn="l" defTabSz="91411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935" indent="-228529" algn="l" defTabSz="91411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991" indent="-228529" algn="l" defTabSz="91411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58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15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73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31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289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47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05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462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533784" y="190742"/>
            <a:ext cx="9002558" cy="559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GB" altLang="zh-TW" smtClean="0"/>
              <a:t>Click to edit the title text format</a:t>
            </a: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21289" y="1874170"/>
            <a:ext cx="8915053" cy="48017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zh-TW" smtClean="0"/>
              <a:t>Click to edit the outline text format</a:t>
            </a:r>
          </a:p>
          <a:p>
            <a:pPr lvl="1"/>
            <a:r>
              <a:rPr lang="en-GB" altLang="zh-TW" smtClean="0"/>
              <a:t>Second Outline Level</a:t>
            </a:r>
          </a:p>
          <a:p>
            <a:pPr lvl="2"/>
            <a:r>
              <a:rPr lang="en-GB" altLang="zh-TW" smtClean="0"/>
              <a:t>Third Outline Level</a:t>
            </a:r>
          </a:p>
          <a:p>
            <a:pPr lvl="3"/>
            <a:r>
              <a:rPr lang="en-GB" altLang="zh-TW" smtClean="0"/>
              <a:t>Fourth Outline Level</a:t>
            </a:r>
          </a:p>
          <a:p>
            <a:pPr lvl="4"/>
            <a:r>
              <a:rPr lang="en-GB" altLang="zh-TW" smtClean="0"/>
              <a:t>Fifth Outline Level</a:t>
            </a:r>
          </a:p>
          <a:p>
            <a:pPr lvl="4"/>
            <a:r>
              <a:rPr lang="en-GB" altLang="zh-TW" smtClean="0"/>
              <a:t>Sixth Outline Level</a:t>
            </a:r>
          </a:p>
          <a:p>
            <a:pPr lvl="4"/>
            <a:r>
              <a:rPr lang="en-GB" altLang="zh-TW" smtClean="0"/>
              <a:t>Seventh Outline Level</a:t>
            </a:r>
          </a:p>
          <a:p>
            <a:pPr lvl="4"/>
            <a:r>
              <a:rPr lang="en-GB" altLang="zh-TW" smtClean="0"/>
              <a:t>Eighth Outline Level</a:t>
            </a:r>
          </a:p>
          <a:p>
            <a:pPr lvl="4"/>
            <a:r>
              <a:rPr lang="en-GB" altLang="zh-TW" smtClean="0"/>
              <a:t>Ninth Outline Level</a:t>
            </a:r>
          </a:p>
        </p:txBody>
      </p:sp>
    </p:spTree>
    <p:extLst>
      <p:ext uri="{BB962C8B-B14F-4D97-AF65-F5344CB8AC3E}">
        <p14:creationId xmlns:p14="http://schemas.microsoft.com/office/powerpoint/2010/main" val="41985024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</p:sldLayoutIdLst>
  <p:hf sldNum="0" hdr="0" ftr="0"/>
  <p:txStyles>
    <p:titleStyle>
      <a:lvl1pPr algn="l" defTabSz="45672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Bats"/>
        <a:defRPr sz="3600" b="1">
          <a:solidFill>
            <a:schemeClr val="tx1"/>
          </a:solidFill>
          <a:latin typeface="+mj-lt"/>
          <a:ea typeface="ＭＳ Ｐゴシック" charset="-128"/>
          <a:cs typeface="ＭＳ Ｐゴシック" charset="-128"/>
        </a:defRPr>
      </a:lvl1pPr>
      <a:lvl2pPr algn="l" defTabSz="45672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Bats"/>
        <a:defRPr sz="3600" b="1">
          <a:solidFill>
            <a:schemeClr val="tx1"/>
          </a:solidFill>
          <a:latin typeface="Times New Roman" pitchFamily="18" charset="0"/>
          <a:ea typeface="ＭＳ Ｐゴシック" charset="-128"/>
          <a:cs typeface="ＭＳ Ｐゴシック" charset="-128"/>
        </a:defRPr>
      </a:lvl2pPr>
      <a:lvl3pPr algn="l" defTabSz="45672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Bats"/>
        <a:defRPr sz="3600" b="1">
          <a:solidFill>
            <a:schemeClr val="tx1"/>
          </a:solidFill>
          <a:latin typeface="Times New Roman" pitchFamily="18" charset="0"/>
          <a:ea typeface="ＭＳ Ｐゴシック" charset="-128"/>
          <a:cs typeface="ＭＳ Ｐゴシック" charset="-128"/>
        </a:defRPr>
      </a:lvl3pPr>
      <a:lvl4pPr algn="l" defTabSz="45672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Bats"/>
        <a:defRPr sz="3600" b="1">
          <a:solidFill>
            <a:schemeClr val="tx1"/>
          </a:solidFill>
          <a:latin typeface="Times New Roman" pitchFamily="18" charset="0"/>
          <a:ea typeface="ＭＳ Ｐゴシック" charset="-128"/>
          <a:cs typeface="ＭＳ Ｐゴシック" charset="-128"/>
        </a:defRPr>
      </a:lvl4pPr>
      <a:lvl5pPr algn="l" defTabSz="45672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Bats"/>
        <a:defRPr sz="3600" b="1">
          <a:solidFill>
            <a:schemeClr val="tx1"/>
          </a:solidFill>
          <a:latin typeface="Times New Roman" pitchFamily="18" charset="0"/>
          <a:ea typeface="ＭＳ Ｐゴシック" charset="-128"/>
          <a:cs typeface="ＭＳ Ｐゴシック" charset="-128"/>
        </a:defRPr>
      </a:lvl5pPr>
      <a:lvl6pPr marL="457105" algn="l" defTabSz="45710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Bats" charset="0"/>
        <a:defRPr sz="4400">
          <a:solidFill>
            <a:srgbClr val="000000"/>
          </a:solidFill>
          <a:latin typeface="Times New Roman" pitchFamily="18" charset="0"/>
        </a:defRPr>
      </a:lvl6pPr>
      <a:lvl7pPr marL="914210" algn="l" defTabSz="45710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Bats" charset="0"/>
        <a:defRPr sz="4400">
          <a:solidFill>
            <a:srgbClr val="000000"/>
          </a:solidFill>
          <a:latin typeface="Times New Roman" pitchFamily="18" charset="0"/>
        </a:defRPr>
      </a:lvl7pPr>
      <a:lvl8pPr marL="1371315" algn="l" defTabSz="45710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Bats" charset="0"/>
        <a:defRPr sz="4400">
          <a:solidFill>
            <a:srgbClr val="000000"/>
          </a:solidFill>
          <a:latin typeface="Times New Roman" pitchFamily="18" charset="0"/>
        </a:defRPr>
      </a:lvl8pPr>
      <a:lvl9pPr marL="1828420" algn="l" defTabSz="45710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Bats" charset="0"/>
        <a:defRPr sz="4400">
          <a:solidFill>
            <a:srgbClr val="000000"/>
          </a:solidFill>
          <a:latin typeface="Times New Roman" pitchFamily="18" charset="0"/>
        </a:defRPr>
      </a:lvl9pPr>
    </p:titleStyle>
    <p:bodyStyle>
      <a:lvl1pPr marL="428726" indent="-323732" algn="l" defTabSz="456725" rtl="0" eaLnBrk="0" fontAlgn="base" hangingPunct="0">
        <a:lnSpc>
          <a:spcPct val="90000"/>
        </a:lnSpc>
        <a:spcBef>
          <a:spcPct val="0"/>
        </a:spcBef>
        <a:spcAft>
          <a:spcPts val="1405"/>
        </a:spcAft>
        <a:buClr>
          <a:srgbClr val="000000"/>
        </a:buClr>
        <a:buSzPct val="80000"/>
        <a:buFont typeface="Wingdings" pitchFamily="2" charset="2"/>
        <a:buChar char="n"/>
        <a:defRPr sz="2800">
          <a:solidFill>
            <a:srgbClr val="000000"/>
          </a:solidFill>
          <a:latin typeface="+mn-lt"/>
          <a:ea typeface="ＭＳ Ｐゴシック" charset="-128"/>
          <a:cs typeface="ＭＳ Ｐゴシック" charset="-128"/>
        </a:defRPr>
      </a:lvl1pPr>
      <a:lvl2pPr marL="860951" indent="-285234" algn="l" defTabSz="456725" rtl="0" eaLnBrk="0" fontAlgn="base" hangingPunct="0">
        <a:lnSpc>
          <a:spcPct val="90000"/>
        </a:lnSpc>
        <a:spcBef>
          <a:spcPct val="0"/>
        </a:spcBef>
        <a:spcAft>
          <a:spcPts val="1117"/>
        </a:spcAft>
        <a:buClr>
          <a:srgbClr val="000000"/>
        </a:buClr>
        <a:buSzPct val="50000"/>
        <a:buFont typeface="Wingdings" pitchFamily="2" charset="2"/>
        <a:buChar char="n"/>
        <a:defRPr>
          <a:solidFill>
            <a:srgbClr val="000000"/>
          </a:solidFill>
          <a:latin typeface="+mn-lt"/>
          <a:ea typeface="ＭＳ Ｐゴシック" charset="-128"/>
        </a:defRPr>
      </a:lvl2pPr>
      <a:lvl3pPr marL="1293178" indent="-215238" algn="l" defTabSz="456725" rtl="0" eaLnBrk="0" fontAlgn="base" hangingPunct="0">
        <a:lnSpc>
          <a:spcPct val="90000"/>
        </a:lnSpc>
        <a:spcBef>
          <a:spcPct val="0"/>
        </a:spcBef>
        <a:spcAft>
          <a:spcPts val="841"/>
        </a:spcAft>
        <a:buClr>
          <a:srgbClr val="000000"/>
        </a:buClr>
        <a:buSzPct val="50000"/>
        <a:buFont typeface="Wingdings" pitchFamily="2" charset="2"/>
        <a:buChar char="n"/>
        <a:defRPr>
          <a:solidFill>
            <a:srgbClr val="000000"/>
          </a:solidFill>
          <a:latin typeface="+mn-lt"/>
          <a:ea typeface="ＭＳ Ｐゴシック" charset="-128"/>
        </a:defRPr>
      </a:lvl3pPr>
      <a:lvl4pPr marL="1723653" indent="-213488" algn="l" defTabSz="456725" rtl="0" eaLnBrk="0" fontAlgn="base" hangingPunct="0">
        <a:spcBef>
          <a:spcPct val="0"/>
        </a:spcBef>
        <a:spcAft>
          <a:spcPts val="551"/>
        </a:spcAft>
        <a:buClr>
          <a:srgbClr val="000000"/>
        </a:buClr>
        <a:buSzPct val="50000"/>
        <a:buFont typeface="Wingdings" pitchFamily="2" charset="2"/>
        <a:buChar char="n"/>
        <a:defRPr>
          <a:solidFill>
            <a:srgbClr val="000000"/>
          </a:solidFill>
          <a:latin typeface="+mn-lt"/>
          <a:ea typeface="ＭＳ Ｐゴシック" charset="-128"/>
        </a:defRPr>
      </a:lvl4pPr>
      <a:lvl5pPr marL="2155878" indent="-215238" algn="l" defTabSz="456725" rtl="0" eaLnBrk="0" fontAlgn="base" hangingPunct="0">
        <a:spcBef>
          <a:spcPct val="0"/>
        </a:spcBef>
        <a:spcAft>
          <a:spcPts val="262"/>
        </a:spcAft>
        <a:buClr>
          <a:srgbClr val="000000"/>
        </a:buClr>
        <a:buSzPct val="50000"/>
        <a:buFont typeface="Wingdings" pitchFamily="2" charset="2"/>
        <a:buChar char="n"/>
        <a:defRPr>
          <a:solidFill>
            <a:srgbClr val="000000"/>
          </a:solidFill>
          <a:latin typeface="+mn-lt"/>
          <a:ea typeface="ＭＳ Ｐゴシック" charset="-128"/>
        </a:defRPr>
      </a:lvl5pPr>
      <a:lvl6pPr marL="2614070" indent="-215856" algn="l" defTabSz="457105" rtl="0" eaLnBrk="0" fontAlgn="base" hangingPunct="0">
        <a:spcBef>
          <a:spcPct val="0"/>
        </a:spcBef>
        <a:spcAft>
          <a:spcPts val="263"/>
        </a:spcAft>
        <a:buClr>
          <a:srgbClr val="000000"/>
        </a:buClr>
        <a:buFont typeface="StarBats" charset="0"/>
        <a:buBlip>
          <a:blip r:embed="rId4"/>
        </a:buBlip>
        <a:defRPr sz="2400">
          <a:solidFill>
            <a:srgbClr val="000000"/>
          </a:solidFill>
          <a:latin typeface="+mn-lt"/>
        </a:defRPr>
      </a:lvl6pPr>
      <a:lvl7pPr marL="3071176" indent="-215856" algn="l" defTabSz="457105" rtl="0" eaLnBrk="0" fontAlgn="base" hangingPunct="0">
        <a:spcBef>
          <a:spcPct val="0"/>
        </a:spcBef>
        <a:spcAft>
          <a:spcPts val="263"/>
        </a:spcAft>
        <a:buClr>
          <a:srgbClr val="000000"/>
        </a:buClr>
        <a:buFont typeface="StarBats" charset="0"/>
        <a:buBlip>
          <a:blip r:embed="rId4"/>
        </a:buBlip>
        <a:defRPr sz="2400">
          <a:solidFill>
            <a:srgbClr val="000000"/>
          </a:solidFill>
          <a:latin typeface="+mn-lt"/>
        </a:defRPr>
      </a:lvl7pPr>
      <a:lvl8pPr marL="3528282" indent="-215856" algn="l" defTabSz="457105" rtl="0" eaLnBrk="0" fontAlgn="base" hangingPunct="0">
        <a:spcBef>
          <a:spcPct val="0"/>
        </a:spcBef>
        <a:spcAft>
          <a:spcPts val="263"/>
        </a:spcAft>
        <a:buClr>
          <a:srgbClr val="000000"/>
        </a:buClr>
        <a:buFont typeface="StarBats" charset="0"/>
        <a:buBlip>
          <a:blip r:embed="rId4"/>
        </a:buBlip>
        <a:defRPr sz="2400">
          <a:solidFill>
            <a:srgbClr val="000000"/>
          </a:solidFill>
          <a:latin typeface="+mn-lt"/>
        </a:defRPr>
      </a:lvl8pPr>
      <a:lvl9pPr marL="3985387" indent="-215856" algn="l" defTabSz="457105" rtl="0" eaLnBrk="0" fontAlgn="base" hangingPunct="0">
        <a:spcBef>
          <a:spcPct val="0"/>
        </a:spcBef>
        <a:spcAft>
          <a:spcPts val="263"/>
        </a:spcAft>
        <a:buClr>
          <a:srgbClr val="000000"/>
        </a:buClr>
        <a:buFont typeface="StarBats" charset="0"/>
        <a:buBlip>
          <a:blip r:embed="rId4"/>
        </a:buBlip>
        <a:defRPr sz="2400">
          <a:solidFill>
            <a:srgbClr val="000000"/>
          </a:solidFill>
          <a:latin typeface="+mn-lt"/>
        </a:defRPr>
      </a:lvl9pPr>
    </p:bodyStyle>
    <p:otherStyle>
      <a:defPPr>
        <a:defRPr lang="en-US"/>
      </a:defPPr>
      <a:lvl1pPr marL="0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5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10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15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20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26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32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37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42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CC00"/>
            </a:gs>
            <a:gs pos="100000">
              <a:schemeClr val="bg1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0"/>
            <a:ext cx="70866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the title text format</a:t>
            </a: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0" y="1295401"/>
            <a:ext cx="9525000" cy="601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the outline text format</a:t>
            </a:r>
          </a:p>
          <a:p>
            <a:pPr lvl="1"/>
            <a:r>
              <a:rPr lang="en-GB" smtClean="0"/>
              <a:t>Second Outline Level</a:t>
            </a:r>
          </a:p>
          <a:p>
            <a:pPr lvl="2"/>
            <a:r>
              <a:rPr lang="en-GB" smtClean="0"/>
              <a:t>Third Outline Level</a:t>
            </a:r>
          </a:p>
          <a:p>
            <a:pPr lvl="3"/>
            <a:r>
              <a:rPr lang="en-GB" smtClean="0"/>
              <a:t>Fourth Outline Level</a:t>
            </a:r>
          </a:p>
          <a:p>
            <a:pPr lvl="4"/>
            <a:r>
              <a:rPr lang="en-GB" smtClean="0"/>
              <a:t>Fifth Outline Level</a:t>
            </a:r>
          </a:p>
          <a:p>
            <a:pPr lvl="4"/>
            <a:r>
              <a:rPr lang="en-GB" smtClean="0"/>
              <a:t>Sixth Outline Level</a:t>
            </a:r>
          </a:p>
          <a:p>
            <a:pPr lvl="4"/>
            <a:r>
              <a:rPr lang="en-GB" smtClean="0"/>
              <a:t>Seventh Outline Level</a:t>
            </a:r>
          </a:p>
          <a:p>
            <a:pPr lvl="4"/>
            <a:r>
              <a:rPr lang="en-GB" smtClean="0"/>
              <a:t>Eighth Outline Level</a:t>
            </a:r>
          </a:p>
          <a:p>
            <a:pPr lvl="4"/>
            <a:r>
              <a:rPr lang="en-GB" smtClean="0"/>
              <a:t>Ninth Outline Level</a:t>
            </a:r>
          </a:p>
        </p:txBody>
      </p:sp>
      <p:sp>
        <p:nvSpPr>
          <p:cNvPr id="1029" name="Rectangle 5"/>
          <p:cNvSpPr>
            <a:spLocks noChangeArrowheads="1"/>
          </p:cNvSpPr>
          <p:nvPr/>
        </p:nvSpPr>
        <p:spPr bwMode="auto">
          <a:xfrm>
            <a:off x="533400" y="884237"/>
            <a:ext cx="9547225" cy="85725"/>
          </a:xfrm>
          <a:prstGeom prst="rect">
            <a:avLst/>
          </a:prstGeom>
          <a:solidFill>
            <a:srgbClr val="CC0000"/>
          </a:solidFill>
          <a:ln w="12700">
            <a:solidFill>
              <a:srgbClr val="990000"/>
            </a:solidFill>
            <a:miter lim="800000"/>
            <a:headEnd/>
            <a:tailEnd/>
          </a:ln>
          <a:effectLst/>
        </p:spPr>
        <p:txBody>
          <a:bodyPr wrap="none" lIns="91420" tIns="45711" rIns="91420" bIns="45711" anchor="ctr"/>
          <a:lstStyle/>
          <a:p>
            <a:endParaRPr lang="en-US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6" r:id="rId2"/>
    <p:sldLayoutId id="2147483698" r:id="rId3"/>
    <p:sldLayoutId id="2147483699" r:id="rId4"/>
  </p:sldLayoutIdLst>
  <p:txStyles>
    <p:titleStyle>
      <a:lvl1pPr algn="ctr" defTabSz="45710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Bats" charset="0"/>
        <a:defRPr sz="3600" b="1">
          <a:solidFill>
            <a:srgbClr val="990000"/>
          </a:solidFill>
          <a:latin typeface="+mj-lt"/>
          <a:ea typeface="+mj-ea"/>
          <a:cs typeface="+mj-cs"/>
        </a:defRPr>
      </a:lvl1pPr>
      <a:lvl2pPr algn="l" defTabSz="45710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Bats" charset="0"/>
        <a:defRPr sz="4400">
          <a:solidFill>
            <a:srgbClr val="000000"/>
          </a:solidFill>
          <a:latin typeface="Times New Roman" pitchFamily="18" charset="0"/>
        </a:defRPr>
      </a:lvl2pPr>
      <a:lvl3pPr algn="l" defTabSz="45710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Bats" charset="0"/>
        <a:defRPr sz="4400">
          <a:solidFill>
            <a:srgbClr val="000000"/>
          </a:solidFill>
          <a:latin typeface="Times New Roman" pitchFamily="18" charset="0"/>
        </a:defRPr>
      </a:lvl3pPr>
      <a:lvl4pPr algn="l" defTabSz="45710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Bats" charset="0"/>
        <a:defRPr sz="4400">
          <a:solidFill>
            <a:srgbClr val="000000"/>
          </a:solidFill>
          <a:latin typeface="Times New Roman" pitchFamily="18" charset="0"/>
        </a:defRPr>
      </a:lvl4pPr>
      <a:lvl5pPr algn="l" defTabSz="45710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Bats" charset="0"/>
        <a:defRPr sz="4400">
          <a:solidFill>
            <a:srgbClr val="000000"/>
          </a:solidFill>
          <a:latin typeface="Times New Roman" pitchFamily="18" charset="0"/>
        </a:defRPr>
      </a:lvl5pPr>
      <a:lvl6pPr marL="457105" algn="l" defTabSz="45710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Bats" charset="0"/>
        <a:defRPr sz="4400">
          <a:solidFill>
            <a:srgbClr val="000000"/>
          </a:solidFill>
          <a:latin typeface="Times New Roman" pitchFamily="18" charset="0"/>
        </a:defRPr>
      </a:lvl6pPr>
      <a:lvl7pPr marL="914210" algn="l" defTabSz="45710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Bats" charset="0"/>
        <a:defRPr sz="4400">
          <a:solidFill>
            <a:srgbClr val="000000"/>
          </a:solidFill>
          <a:latin typeface="Times New Roman" pitchFamily="18" charset="0"/>
        </a:defRPr>
      </a:lvl7pPr>
      <a:lvl8pPr marL="1371315" algn="l" defTabSz="45710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Bats" charset="0"/>
        <a:defRPr sz="4400">
          <a:solidFill>
            <a:srgbClr val="000000"/>
          </a:solidFill>
          <a:latin typeface="Times New Roman" pitchFamily="18" charset="0"/>
        </a:defRPr>
      </a:lvl8pPr>
      <a:lvl9pPr marL="1828420" algn="l" defTabSz="45710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Bats" charset="0"/>
        <a:defRPr sz="4400">
          <a:solidFill>
            <a:srgbClr val="000000"/>
          </a:solidFill>
          <a:latin typeface="Times New Roman" pitchFamily="18" charset="0"/>
        </a:defRPr>
      </a:lvl9pPr>
    </p:titleStyle>
    <p:bodyStyle>
      <a:lvl1pPr marL="430123" indent="-323782" algn="l" defTabSz="457105" rtl="0" eaLnBrk="0" fontAlgn="base" hangingPunct="0">
        <a:lnSpc>
          <a:spcPct val="90000"/>
        </a:lnSpc>
        <a:spcBef>
          <a:spcPct val="0"/>
        </a:spcBef>
        <a:spcAft>
          <a:spcPts val="1400"/>
        </a:spcAft>
        <a:buClr>
          <a:srgbClr val="000000"/>
        </a:buClr>
        <a:buFont typeface="StarBats" charset="0"/>
        <a:buBlip>
          <a:blip r:embed="rId6"/>
        </a:buBlip>
        <a:defRPr sz="2400">
          <a:solidFill>
            <a:srgbClr val="000000"/>
          </a:solidFill>
          <a:latin typeface="+mn-lt"/>
          <a:ea typeface="+mn-ea"/>
          <a:cs typeface="+mn-cs"/>
        </a:defRPr>
      </a:lvl1pPr>
      <a:lvl2pPr marL="861834" indent="-285692" algn="l" defTabSz="457105" rtl="0" eaLnBrk="0" fontAlgn="base" hangingPunct="0">
        <a:lnSpc>
          <a:spcPct val="90000"/>
        </a:lnSpc>
        <a:spcBef>
          <a:spcPct val="0"/>
        </a:spcBef>
        <a:spcAft>
          <a:spcPts val="1113"/>
        </a:spcAft>
        <a:buClr>
          <a:srgbClr val="000000"/>
        </a:buClr>
        <a:buFont typeface="StarBats" charset="0"/>
        <a:buBlip>
          <a:blip r:embed="rId7"/>
        </a:buBlip>
        <a:defRPr sz="2400" i="1">
          <a:solidFill>
            <a:srgbClr val="000000"/>
          </a:solidFill>
          <a:latin typeface="+mn-lt"/>
        </a:defRPr>
      </a:lvl2pPr>
      <a:lvl3pPr marL="1293545" indent="-215856" algn="l" defTabSz="457105" rtl="0" eaLnBrk="0" fontAlgn="base" hangingPunct="0">
        <a:lnSpc>
          <a:spcPct val="90000"/>
        </a:lnSpc>
        <a:spcBef>
          <a:spcPct val="0"/>
        </a:spcBef>
        <a:spcAft>
          <a:spcPts val="838"/>
        </a:spcAft>
        <a:buClr>
          <a:srgbClr val="000000"/>
        </a:buClr>
        <a:buFont typeface="StarBats" charset="0"/>
        <a:buBlip>
          <a:blip r:embed="rId8"/>
        </a:buBlip>
        <a:defRPr sz="2400">
          <a:solidFill>
            <a:srgbClr val="000000"/>
          </a:solidFill>
          <a:latin typeface="+mn-lt"/>
        </a:defRPr>
      </a:lvl3pPr>
      <a:lvl4pPr marL="1725256" indent="-214267" algn="l" defTabSz="457105" rtl="0" eaLnBrk="0" fontAlgn="base" hangingPunct="0">
        <a:spcBef>
          <a:spcPct val="0"/>
        </a:spcBef>
        <a:spcAft>
          <a:spcPts val="550"/>
        </a:spcAft>
        <a:buClr>
          <a:srgbClr val="000000"/>
        </a:buClr>
        <a:buFont typeface="StarBats" charset="0"/>
        <a:buBlip>
          <a:blip r:embed="rId9"/>
        </a:buBlip>
        <a:defRPr sz="2400">
          <a:solidFill>
            <a:srgbClr val="000000"/>
          </a:solidFill>
          <a:latin typeface="+mn-lt"/>
        </a:defRPr>
      </a:lvl4pPr>
      <a:lvl5pPr marL="2156965" indent="-215856" algn="l" defTabSz="457105" rtl="0" eaLnBrk="0" fontAlgn="base" hangingPunct="0">
        <a:spcBef>
          <a:spcPct val="0"/>
        </a:spcBef>
        <a:spcAft>
          <a:spcPts val="263"/>
        </a:spcAft>
        <a:buClr>
          <a:srgbClr val="000000"/>
        </a:buClr>
        <a:buFont typeface="StarBats" charset="0"/>
        <a:buBlip>
          <a:blip r:embed="rId9"/>
        </a:buBlip>
        <a:defRPr sz="2400">
          <a:solidFill>
            <a:srgbClr val="000000"/>
          </a:solidFill>
          <a:latin typeface="+mn-lt"/>
        </a:defRPr>
      </a:lvl5pPr>
      <a:lvl6pPr marL="2614070" indent="-215856" algn="l" defTabSz="457105" rtl="0" eaLnBrk="0" fontAlgn="base" hangingPunct="0">
        <a:spcBef>
          <a:spcPct val="0"/>
        </a:spcBef>
        <a:spcAft>
          <a:spcPts val="263"/>
        </a:spcAft>
        <a:buClr>
          <a:srgbClr val="000000"/>
        </a:buClr>
        <a:buFont typeface="StarBats" charset="0"/>
        <a:buBlip>
          <a:blip r:embed="rId9"/>
        </a:buBlip>
        <a:defRPr sz="2400">
          <a:solidFill>
            <a:srgbClr val="000000"/>
          </a:solidFill>
          <a:latin typeface="+mn-lt"/>
        </a:defRPr>
      </a:lvl6pPr>
      <a:lvl7pPr marL="3071176" indent="-215856" algn="l" defTabSz="457105" rtl="0" eaLnBrk="0" fontAlgn="base" hangingPunct="0">
        <a:spcBef>
          <a:spcPct val="0"/>
        </a:spcBef>
        <a:spcAft>
          <a:spcPts val="263"/>
        </a:spcAft>
        <a:buClr>
          <a:srgbClr val="000000"/>
        </a:buClr>
        <a:buFont typeface="StarBats" charset="0"/>
        <a:buBlip>
          <a:blip r:embed="rId9"/>
        </a:buBlip>
        <a:defRPr sz="2400">
          <a:solidFill>
            <a:srgbClr val="000000"/>
          </a:solidFill>
          <a:latin typeface="+mn-lt"/>
        </a:defRPr>
      </a:lvl7pPr>
      <a:lvl8pPr marL="3528282" indent="-215856" algn="l" defTabSz="457105" rtl="0" eaLnBrk="0" fontAlgn="base" hangingPunct="0">
        <a:spcBef>
          <a:spcPct val="0"/>
        </a:spcBef>
        <a:spcAft>
          <a:spcPts val="263"/>
        </a:spcAft>
        <a:buClr>
          <a:srgbClr val="000000"/>
        </a:buClr>
        <a:buFont typeface="StarBats" charset="0"/>
        <a:buBlip>
          <a:blip r:embed="rId9"/>
        </a:buBlip>
        <a:defRPr sz="2400">
          <a:solidFill>
            <a:srgbClr val="000000"/>
          </a:solidFill>
          <a:latin typeface="+mn-lt"/>
        </a:defRPr>
      </a:lvl8pPr>
      <a:lvl9pPr marL="3985387" indent="-215856" algn="l" defTabSz="457105" rtl="0" eaLnBrk="0" fontAlgn="base" hangingPunct="0">
        <a:spcBef>
          <a:spcPct val="0"/>
        </a:spcBef>
        <a:spcAft>
          <a:spcPts val="263"/>
        </a:spcAft>
        <a:buClr>
          <a:srgbClr val="000000"/>
        </a:buClr>
        <a:buFont typeface="StarBats" charset="0"/>
        <a:buBlip>
          <a:blip r:embed="rId9"/>
        </a:buBlip>
        <a:defRPr sz="2400">
          <a:solidFill>
            <a:srgbClr val="000000"/>
          </a:solidFill>
          <a:latin typeface="+mn-lt"/>
        </a:defRPr>
      </a:lvl9pPr>
    </p:bodyStyle>
    <p:otherStyle>
      <a:defPPr>
        <a:defRPr lang="en-US"/>
      </a:defPPr>
      <a:lvl1pPr marL="0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5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10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15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20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26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32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37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42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04031" y="302737"/>
            <a:ext cx="9072563" cy="1259946"/>
          </a:xfrm>
          <a:prstGeom prst="rect">
            <a:avLst/>
          </a:prstGeom>
        </p:spPr>
        <p:txBody>
          <a:bodyPr vert="horz" lIns="100772" tIns="50387" rIns="100772" bIns="50387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4031" y="1763927"/>
            <a:ext cx="9072563" cy="4989036"/>
          </a:xfrm>
          <a:prstGeom prst="rect">
            <a:avLst/>
          </a:prstGeom>
        </p:spPr>
        <p:txBody>
          <a:bodyPr vert="horz" lIns="100772" tIns="50387" rIns="100772" bIns="50387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04031" y="7006701"/>
            <a:ext cx="2352146" cy="402483"/>
          </a:xfrm>
          <a:prstGeom prst="rect">
            <a:avLst/>
          </a:prstGeom>
        </p:spPr>
        <p:txBody>
          <a:bodyPr vert="horz" lIns="100772" tIns="50387" rIns="100772" bIns="50387" rtlCol="0" anchor="ctr"/>
          <a:lstStyle>
            <a:lvl1pPr algn="l" defTabSz="503868" eaLnBrk="1" fontAlgn="auto" hangingPunct="1">
              <a:spcBef>
                <a:spcPts val="0"/>
              </a:spcBef>
              <a:spcAft>
                <a:spcPts val="0"/>
              </a:spcAft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37090A-BE51-5C45-8980-5F1C1D0DEB4B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6/10/2012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44214" y="7006701"/>
            <a:ext cx="3192198" cy="402483"/>
          </a:xfrm>
          <a:prstGeom prst="rect">
            <a:avLst/>
          </a:prstGeom>
        </p:spPr>
        <p:txBody>
          <a:bodyPr vert="horz" lIns="100772" tIns="50387" rIns="100772" bIns="50387" rtlCol="0" anchor="ctr"/>
          <a:lstStyle>
            <a:lvl1pPr algn="ctr" defTabSz="503868" eaLnBrk="1" fontAlgn="auto" hangingPunct="1">
              <a:spcBef>
                <a:spcPts val="0"/>
              </a:spcBef>
              <a:spcAft>
                <a:spcPts val="0"/>
              </a:spcAft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224448" y="7006701"/>
            <a:ext cx="2352146" cy="402483"/>
          </a:xfrm>
          <a:prstGeom prst="rect">
            <a:avLst/>
          </a:prstGeom>
        </p:spPr>
        <p:txBody>
          <a:bodyPr vert="horz" lIns="100772" tIns="50387" rIns="100772" bIns="50387" rtlCol="0" anchor="ctr"/>
          <a:lstStyle>
            <a:lvl1pPr algn="r" defTabSz="503868" eaLnBrk="1" fontAlgn="auto" hangingPunct="1">
              <a:spcBef>
                <a:spcPts val="0"/>
              </a:spcBef>
              <a:spcAft>
                <a:spcPts val="0"/>
              </a:spcAft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75CFCD-C4A3-8941-A9F7-3651E79BAEE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289142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</p:sldLayoutIdLst>
  <p:txStyles>
    <p:titleStyle>
      <a:lvl1pPr algn="ctr" defTabSz="503868" rtl="0" eaLnBrk="1" latinLnBrk="0" hangingPunct="1">
        <a:spcBef>
          <a:spcPct val="0"/>
        </a:spcBef>
        <a:buNone/>
        <a:defRPr sz="4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77900" indent="-377900" algn="l" defTabSz="503868" rtl="0" eaLnBrk="1" latinLnBrk="0" hangingPunct="1">
        <a:spcBef>
          <a:spcPct val="20000"/>
        </a:spcBef>
        <a:buFont typeface="Arial"/>
        <a:buChar char="•"/>
        <a:defRPr sz="3500" kern="1200">
          <a:solidFill>
            <a:schemeClr val="tx1"/>
          </a:solidFill>
          <a:latin typeface="+mn-lt"/>
          <a:ea typeface="+mn-ea"/>
          <a:cs typeface="+mn-cs"/>
        </a:defRPr>
      </a:lvl1pPr>
      <a:lvl2pPr marL="818784" indent="-314916" algn="l" defTabSz="503868" rtl="0" eaLnBrk="1" latinLnBrk="0" hangingPunct="1">
        <a:spcBef>
          <a:spcPct val="20000"/>
        </a:spcBef>
        <a:buFont typeface="Arial"/>
        <a:buChar char="–"/>
        <a:defRPr sz="3100" kern="1200">
          <a:solidFill>
            <a:schemeClr val="tx1"/>
          </a:solidFill>
          <a:latin typeface="+mn-lt"/>
          <a:ea typeface="+mn-ea"/>
          <a:cs typeface="+mn-cs"/>
        </a:defRPr>
      </a:lvl2pPr>
      <a:lvl3pPr marL="1259669" indent="-251934" algn="l" defTabSz="503868" rtl="0" eaLnBrk="1" latinLnBrk="0" hangingPunct="1">
        <a:spcBef>
          <a:spcPct val="20000"/>
        </a:spcBef>
        <a:buFont typeface="Arial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763534" indent="-251934" algn="l" defTabSz="503868" rtl="0" eaLnBrk="1" latinLnBrk="0" hangingPunct="1">
        <a:spcBef>
          <a:spcPct val="20000"/>
        </a:spcBef>
        <a:buFont typeface="Arial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67402" indent="-251934" algn="l" defTabSz="503868" rtl="0" eaLnBrk="1" latinLnBrk="0" hangingPunct="1">
        <a:spcBef>
          <a:spcPct val="20000"/>
        </a:spcBef>
        <a:buFont typeface="Arial"/>
        <a:buChar char="»"/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771269" indent="-251934" algn="l" defTabSz="503868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275136" indent="-251934" algn="l" defTabSz="503868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779003" indent="-251934" algn="l" defTabSz="503868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282870" indent="-251934" algn="l" defTabSz="503868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03868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3868" algn="l" defTabSz="503868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7734" algn="l" defTabSz="503868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11602" algn="l" defTabSz="503868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15468" algn="l" defTabSz="503868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9335" algn="l" defTabSz="503868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23201" algn="l" defTabSz="503868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27069" algn="l" defTabSz="503868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30936" algn="l" defTabSz="503868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7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e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30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0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0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0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0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0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1.png"/><Relationship Id="rId7" Type="http://schemas.openxmlformats.org/officeDocument/2006/relationships/image" Target="../media/image2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30.jpeg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30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30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30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30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30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30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30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30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30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63.pdf"/><Relationship Id="rId1" Type="http://schemas.openxmlformats.org/officeDocument/2006/relationships/slideLayout" Target="../slideLayouts/slideLayout3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2.jpeg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gif"/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gi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2.vml"/><Relationship Id="rId5" Type="http://schemas.openxmlformats.org/officeDocument/2006/relationships/image" Target="../media/image90.wmf"/><Relationship Id="rId4" Type="http://schemas.openxmlformats.org/officeDocument/2006/relationships/oleObject" Target="../embeddings/oleObject12.bin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1.png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3.vml"/><Relationship Id="rId4" Type="http://schemas.openxmlformats.org/officeDocument/2006/relationships/image" Target="../media/image92.wmf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emf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hicagonow.com/blogs/dennis-byrne-barbershop/assets_c/2009/12/Mumbai-thumb-550x301-41266.jpg" TargetMode="External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4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4.vml"/><Relationship Id="rId5" Type="http://schemas.openxmlformats.org/officeDocument/2006/relationships/image" Target="../media/image96.wmf"/><Relationship Id="rId4" Type="http://schemas.openxmlformats.org/officeDocument/2006/relationships/oleObject" Target="../embeddings/oleObject14.bin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5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5.vml"/><Relationship Id="rId5" Type="http://schemas.openxmlformats.org/officeDocument/2006/relationships/image" Target="../media/image97.wmf"/><Relationship Id="rId4" Type="http://schemas.openxmlformats.org/officeDocument/2006/relationships/oleObject" Target="../embeddings/oleObject15.bin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6.vml"/><Relationship Id="rId4" Type="http://schemas.openxmlformats.org/officeDocument/2006/relationships/image" Target="../media/image98.wmf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7.vml"/><Relationship Id="rId6" Type="http://schemas.openxmlformats.org/officeDocument/2006/relationships/image" Target="../media/image101.wmf"/><Relationship Id="rId5" Type="http://schemas.openxmlformats.org/officeDocument/2006/relationships/oleObject" Target="../embeddings/oleObject18.bin"/><Relationship Id="rId4" Type="http://schemas.openxmlformats.org/officeDocument/2006/relationships/image" Target="../media/image100.wmf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4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gif"/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3.xml"/><Relationship Id="rId1" Type="http://schemas.openxmlformats.org/officeDocument/2006/relationships/slideLayout" Target="../slideLayouts/slideLayout2.xml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4.xml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7.jpeg"/><Relationship Id="rId4" Type="http://schemas.openxmlformats.org/officeDocument/2006/relationships/image" Target="../media/image106.jpeg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5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37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38.png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9.jpeg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7" Type="http://schemas.openxmlformats.org/officeDocument/2006/relationships/hyperlink" Target="http://teamcore.usc.edu/security" TargetMode="External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.xml"/><Relationship Id="rId6" Type="http://schemas.openxmlformats.org/officeDocument/2006/relationships/hyperlink" Target="mailto:jiangx@usc.edu" TargetMode="External"/><Relationship Id="rId5" Type="http://schemas.openxmlformats.org/officeDocument/2006/relationships/hyperlink" Target="mailto:tambe@usc.edu" TargetMode="External"/><Relationship Id="rId4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4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4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4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4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4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4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4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0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0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44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30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5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46.gi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34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48.png"/><Relationship Id="rId4" Type="http://schemas.openxmlformats.org/officeDocument/2006/relationships/oleObject" Target="../embeddings/oleObject2.bin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34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4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34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49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34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50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34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5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34.xml"/><Relationship Id="rId1" Type="http://schemas.openxmlformats.org/officeDocument/2006/relationships/vmlDrawing" Target="../drawings/vmlDrawing7.vml"/><Relationship Id="rId4" Type="http://schemas.openxmlformats.org/officeDocument/2006/relationships/image" Target="../media/image5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34.xml"/><Relationship Id="rId1" Type="http://schemas.openxmlformats.org/officeDocument/2006/relationships/vmlDrawing" Target="../drawings/vmlDrawing8.vml"/><Relationship Id="rId4" Type="http://schemas.openxmlformats.org/officeDocument/2006/relationships/image" Target="../media/image53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34.xml"/><Relationship Id="rId1" Type="http://schemas.openxmlformats.org/officeDocument/2006/relationships/vmlDrawing" Target="../drawings/vmlDrawing9.vml"/><Relationship Id="rId4" Type="http://schemas.openxmlformats.org/officeDocument/2006/relationships/image" Target="../media/image5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34.xml"/><Relationship Id="rId1" Type="http://schemas.openxmlformats.org/officeDocument/2006/relationships/vmlDrawing" Target="../drawings/vmlDrawing10.vml"/><Relationship Id="rId5" Type="http://schemas.openxmlformats.org/officeDocument/2006/relationships/image" Target="../media/image54.png"/><Relationship Id="rId4" Type="http://schemas.openxmlformats.org/officeDocument/2006/relationships/oleObject" Target="../embeddings/oleObject10.bin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30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30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3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3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3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3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3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3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3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3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3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3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3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3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3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3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3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3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3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3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0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0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30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0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0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emf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0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emf"/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65.emf"/><Relationship Id="rId5" Type="http://schemas.openxmlformats.org/officeDocument/2006/relationships/image" Target="../media/image64.emf"/><Relationship Id="rId4" Type="http://schemas.openxmlformats.org/officeDocument/2006/relationships/image" Target="../media/image63.emf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2" Type="http://schemas.openxmlformats.org/officeDocument/2006/relationships/slideLayout" Target="../slideLayouts/slideLayout30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66.wmf"/><Relationship Id="rId5" Type="http://schemas.openxmlformats.org/officeDocument/2006/relationships/oleObject" Target="../embeddings/oleObject11.bin"/><Relationship Id="rId4" Type="http://schemas.openxmlformats.org/officeDocument/2006/relationships/image" Target="../media/image22.jpeg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33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emf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3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33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emf"/><Relationship Id="rId1" Type="http://schemas.openxmlformats.org/officeDocument/2006/relationships/slideLayout" Target="../slideLayouts/slideLayout33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7" Type="http://schemas.openxmlformats.org/officeDocument/2006/relationships/image" Target="../media/image75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33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33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33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30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30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30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30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30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56.pdf"/><Relationship Id="rId1" Type="http://schemas.openxmlformats.org/officeDocument/2006/relationships/slideLayout" Target="../slideLayouts/slideLayout3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274640"/>
            <a:ext cx="10080625" cy="1295400"/>
          </a:xfrm>
        </p:spPr>
        <p:txBody>
          <a:bodyPr/>
          <a:lstStyle/>
          <a:p>
            <a:pPr algn="ctr"/>
            <a:r>
              <a:rPr lang="en-US" sz="5400" dirty="0" err="1" smtClean="0">
                <a:solidFill>
                  <a:schemeClr val="accent6"/>
                </a:solidFill>
              </a:rPr>
              <a:t>Stackelberg</a:t>
            </a:r>
            <a:r>
              <a:rPr lang="en-US" sz="5400" dirty="0" smtClean="0">
                <a:solidFill>
                  <a:schemeClr val="accent6"/>
                </a:solidFill>
              </a:rPr>
              <a:t> Games </a:t>
            </a:r>
            <a:br>
              <a:rPr lang="en-US" sz="5400" dirty="0" smtClean="0">
                <a:solidFill>
                  <a:schemeClr val="accent6"/>
                </a:solidFill>
              </a:rPr>
            </a:br>
            <a:r>
              <a:rPr lang="en-US" sz="4400" dirty="0" smtClean="0">
                <a:solidFill>
                  <a:schemeClr val="accent6"/>
                </a:solidFill>
              </a:rPr>
              <a:t>with Applications to Security</a:t>
            </a:r>
            <a:endParaRPr lang="en-US" sz="5400" dirty="0">
              <a:solidFill>
                <a:schemeClr val="accent6"/>
              </a:solidFill>
            </a:endParaRPr>
          </a:p>
        </p:txBody>
      </p:sp>
      <p:sp>
        <p:nvSpPr>
          <p:cNvPr id="12292" name="Text Box 4"/>
          <p:cNvSpPr txBox="1">
            <a:spLocks noChangeArrowheads="1"/>
          </p:cNvSpPr>
          <p:nvPr/>
        </p:nvSpPr>
        <p:spPr bwMode="auto">
          <a:xfrm>
            <a:off x="3287713" y="0"/>
            <a:ext cx="3962400" cy="731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0" tIns="45706" rIns="91410" bIns="45706">
            <a:spAutoFit/>
          </a:bodyPr>
          <a:lstStyle/>
          <a:p>
            <a:endParaRPr lang="en-US" sz="4200" b="1" i="1" dirty="0">
              <a:solidFill>
                <a:srgbClr val="CC3300"/>
              </a:solidFill>
            </a:endParaRPr>
          </a:p>
        </p:txBody>
      </p:sp>
      <p:sp>
        <p:nvSpPr>
          <p:cNvPr id="12296" name="Rectangle 8"/>
          <p:cNvSpPr>
            <a:spLocks noChangeArrowheads="1"/>
          </p:cNvSpPr>
          <p:nvPr/>
        </p:nvSpPr>
        <p:spPr bwMode="auto">
          <a:xfrm>
            <a:off x="315912" y="3140078"/>
            <a:ext cx="9764713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marL="342794" indent="-342794" defTabSz="457058">
              <a:lnSpc>
                <a:spcPct val="80000"/>
              </a:lnSpc>
              <a:spcBef>
                <a:spcPct val="20000"/>
              </a:spcBef>
              <a:buClr>
                <a:srgbClr val="000000"/>
              </a:buClr>
            </a:pPr>
            <a:endParaRPr lang="en-US" sz="1800" b="1" dirty="0">
              <a:solidFill>
                <a:srgbClr val="990000"/>
              </a:solidFill>
            </a:endParaRPr>
          </a:p>
          <a:p>
            <a:pPr marL="342794" indent="-342794" defTabSz="457058">
              <a:lnSpc>
                <a:spcPct val="8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3200" b="1" i="1" dirty="0">
                <a:solidFill>
                  <a:srgbClr val="990000"/>
                </a:solidFill>
              </a:rPr>
              <a:t>                            </a:t>
            </a:r>
          </a:p>
          <a:p>
            <a:pPr marL="342794" indent="-342794" defTabSz="457058">
              <a:lnSpc>
                <a:spcPct val="80000"/>
              </a:lnSpc>
              <a:spcBef>
                <a:spcPct val="20000"/>
              </a:spcBef>
              <a:buClr>
                <a:srgbClr val="000000"/>
              </a:buClr>
            </a:pPr>
            <a:endParaRPr lang="en-US" sz="2400" b="1" dirty="0"/>
          </a:p>
        </p:txBody>
      </p:sp>
      <p:pic>
        <p:nvPicPr>
          <p:cNvPr id="6" name="Picture 5" descr="utep_logo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1711" y="5456239"/>
            <a:ext cx="2220913" cy="171010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16512" y="5608640"/>
            <a:ext cx="3175000" cy="142239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506912" y="1798638"/>
            <a:ext cx="1268043" cy="584747"/>
          </a:xfrm>
          <a:prstGeom prst="rect">
            <a:avLst/>
          </a:prstGeom>
          <a:noFill/>
        </p:spPr>
        <p:txBody>
          <a:bodyPr wrap="none" lIns="91410" tIns="45706" rIns="91410" bIns="45706" rtlCol="0">
            <a:spAutoFit/>
          </a:bodyPr>
          <a:lstStyle/>
          <a:p>
            <a:r>
              <a:rPr lang="en-US" sz="3200" b="1" dirty="0" smtClean="0">
                <a:solidFill>
                  <a:srgbClr val="800000"/>
                </a:solidFill>
              </a:rPr>
              <a:t>Bo An</a:t>
            </a:r>
            <a:endParaRPr lang="en-US" sz="3200" b="1" dirty="0">
              <a:solidFill>
                <a:srgbClr val="80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72773" y="1798637"/>
            <a:ext cx="3319739" cy="584776"/>
          </a:xfrm>
          <a:prstGeom prst="rect">
            <a:avLst/>
          </a:prstGeom>
          <a:noFill/>
        </p:spPr>
        <p:txBody>
          <a:bodyPr wrap="none" lIns="91410" tIns="45706" rIns="91410" bIns="45706" rtlCol="0">
            <a:spAutoFit/>
          </a:bodyPr>
          <a:lstStyle/>
          <a:p>
            <a:r>
              <a:rPr lang="en-US" sz="3200" b="1" dirty="0">
                <a:solidFill>
                  <a:srgbClr val="800000"/>
                </a:solidFill>
              </a:rPr>
              <a:t>Chris Kiekintveld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3112" y="2713040"/>
            <a:ext cx="2743200" cy="2468880"/>
          </a:xfrm>
          <a:prstGeom prst="rect">
            <a:avLst/>
          </a:prstGeom>
        </p:spPr>
      </p:pic>
      <p:pic>
        <p:nvPicPr>
          <p:cNvPr id="1141762" name="Picture 2" descr="Bo A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5912" y="2787381"/>
            <a:ext cx="2134263" cy="2394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1766" name="Picture 6" descr="Dr. Albert Xin Jia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0113" y="2847661"/>
            <a:ext cx="2362200" cy="23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6869112" y="1798637"/>
            <a:ext cx="3124513" cy="584747"/>
          </a:xfrm>
          <a:prstGeom prst="rect">
            <a:avLst/>
          </a:prstGeom>
          <a:noFill/>
        </p:spPr>
        <p:txBody>
          <a:bodyPr wrap="none" lIns="91410" tIns="45706" rIns="91410" bIns="45706" rtlCol="0">
            <a:spAutoFit/>
          </a:bodyPr>
          <a:lstStyle/>
          <a:p>
            <a:r>
              <a:rPr lang="en-US" sz="3200" b="1" dirty="0" smtClean="0">
                <a:solidFill>
                  <a:srgbClr val="800000"/>
                </a:solidFill>
              </a:rPr>
              <a:t>Albert </a:t>
            </a:r>
            <a:r>
              <a:rPr lang="en-US" sz="3200" b="1" dirty="0" err="1" smtClean="0">
                <a:solidFill>
                  <a:srgbClr val="800000"/>
                </a:solidFill>
              </a:rPr>
              <a:t>Xin</a:t>
            </a:r>
            <a:r>
              <a:rPr lang="en-US" sz="3200" b="1" dirty="0" smtClean="0">
                <a:solidFill>
                  <a:srgbClr val="800000"/>
                </a:solidFill>
              </a:rPr>
              <a:t> Jiang</a:t>
            </a:r>
            <a:endParaRPr lang="en-US" sz="3200" b="1" dirty="0">
              <a:solidFill>
                <a:srgbClr val="800000"/>
              </a:solidFill>
            </a:endParaRPr>
          </a:p>
        </p:txBody>
      </p:sp>
    </p:spTree>
  </p:cSld>
  <p:clrMapOvr>
    <a:masterClrMapping/>
  </p:clrMapOvr>
  <p:transition advTm="54734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2"/>
          <a:srcRect b="5659"/>
          <a:stretch>
            <a:fillRect/>
          </a:stretch>
        </p:blipFill>
        <p:spPr bwMode="auto">
          <a:xfrm>
            <a:off x="1230313" y="1417638"/>
            <a:ext cx="8098646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68312" y="7937"/>
            <a:ext cx="9072563" cy="838200"/>
          </a:xfrm>
        </p:spPr>
        <p:txBody>
          <a:bodyPr>
            <a:noAutofit/>
          </a:bodyPr>
          <a:lstStyle/>
          <a:p>
            <a:r>
              <a:rPr lang="en-US" sz="2800" dirty="0"/>
              <a:t>IRIS: “Intelligent Randomization </a:t>
            </a:r>
            <a:br>
              <a:rPr lang="en-US" sz="2800" dirty="0"/>
            </a:br>
            <a:r>
              <a:rPr lang="en-US" sz="2800" dirty="0"/>
              <a:t>in  International Scheduling”  (Deployed 2009)</a:t>
            </a:r>
          </a:p>
        </p:txBody>
      </p:sp>
    </p:spTree>
    <p:extLst>
      <p:ext uri="{BB962C8B-B14F-4D97-AF65-F5344CB8AC3E}">
        <p14:creationId xmlns:p14="http://schemas.microsoft.com/office/powerpoint/2010/main" val="1303784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Computing Coverage Vectors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Baselines</a:t>
            </a:r>
          </a:p>
          <a:p>
            <a:pPr lvl="1"/>
            <a:r>
              <a:rPr lang="en-US" dirty="0" smtClean="0"/>
              <a:t>Mean (ignore uncertainty)</a:t>
            </a:r>
          </a:p>
          <a:p>
            <a:pPr lvl="1"/>
            <a:r>
              <a:rPr lang="en-US" dirty="0" smtClean="0"/>
              <a:t>Uniform Random</a:t>
            </a:r>
          </a:p>
          <a:p>
            <a:r>
              <a:rPr lang="en-US" dirty="0" smtClean="0"/>
              <a:t>Exact optimization given sampled types</a:t>
            </a:r>
          </a:p>
          <a:p>
            <a:pPr lvl="1"/>
            <a:r>
              <a:rPr lang="en-US" dirty="0" smtClean="0"/>
              <a:t>SBE (ARMOR variation)</a:t>
            </a:r>
          </a:p>
          <a:p>
            <a:r>
              <a:rPr lang="en-US" dirty="0" smtClean="0"/>
              <a:t>Worst-case optimization</a:t>
            </a:r>
          </a:p>
          <a:p>
            <a:pPr lvl="1"/>
            <a:r>
              <a:rPr lang="en-US" dirty="0" smtClean="0"/>
              <a:t>BRASS</a:t>
            </a:r>
          </a:p>
          <a:p>
            <a:r>
              <a:rPr lang="en-US" dirty="0" smtClean="0"/>
              <a:t>Approximate optimization</a:t>
            </a:r>
          </a:p>
          <a:p>
            <a:pPr lvl="1"/>
            <a:r>
              <a:rPr lang="en-US" dirty="0" smtClean="0"/>
              <a:t>Replicator Dynamics (SRD)</a:t>
            </a:r>
          </a:p>
          <a:p>
            <a:pPr lvl="1"/>
            <a:r>
              <a:rPr lang="en-US" dirty="0" smtClean="0"/>
              <a:t>Greedy Monte Carlo (GMC)</a:t>
            </a:r>
          </a:p>
          <a:p>
            <a:pPr lvl="1"/>
            <a:r>
              <a:rPr lang="en-US" dirty="0" smtClean="0"/>
              <a:t>Decoupled Target Sets (DTS)</a:t>
            </a:r>
          </a:p>
        </p:txBody>
      </p:sp>
    </p:spTree>
    <p:extLst>
      <p:ext uri="{BB962C8B-B14F-4D97-AF65-F5344CB8AC3E}">
        <p14:creationId xmlns:p14="http://schemas.microsoft.com/office/powerpoint/2010/main" val="392122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5"/>
          <p:cNvPicPr>
            <a:picLocks noChangeAspect="1" noChangeArrowheads="1"/>
          </p:cNvPicPr>
          <p:nvPr/>
        </p:nvPicPr>
        <p:blipFill>
          <a:blip r:embed="rId2"/>
          <a:srcRect l="192" t="10707" r="577" b="333"/>
          <a:stretch>
            <a:fillRect/>
          </a:stretch>
        </p:blipFill>
        <p:spPr bwMode="auto">
          <a:xfrm>
            <a:off x="2767155" y="1570037"/>
            <a:ext cx="6921357" cy="3581400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  <a:effectLst>
            <a:outerShdw blurRad="190500" dist="76199" dir="7079984" algn="ctr" rotWithShape="0">
              <a:schemeClr val="bg2">
                <a:alpha val="79999"/>
              </a:schemeClr>
            </a:outerShdw>
          </a:effectLst>
        </p:spPr>
      </p:pic>
      <p:sp>
        <p:nvSpPr>
          <p:cNvPr id="15" name="TextBox 14"/>
          <p:cNvSpPr txBox="1"/>
          <p:nvPr/>
        </p:nvSpPr>
        <p:spPr>
          <a:xfrm>
            <a:off x="312569" y="3438306"/>
            <a:ext cx="20607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0090"/>
                </a:solidFill>
              </a:rPr>
              <a:t>Assume </a:t>
            </a:r>
          </a:p>
          <a:p>
            <a:pPr algn="ctr"/>
            <a:r>
              <a:rPr lang="en-US" b="1" dirty="0" smtClean="0">
                <a:solidFill>
                  <a:srgbClr val="000090"/>
                </a:solidFill>
              </a:rPr>
              <a:t>Perfect Information</a:t>
            </a:r>
            <a:endParaRPr lang="en-US" b="1" dirty="0">
              <a:solidFill>
                <a:srgbClr val="00009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92112" y="2636837"/>
            <a:ext cx="19879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800000"/>
                </a:solidFill>
              </a:rPr>
              <a:t>Sample Types</a:t>
            </a:r>
          </a:p>
          <a:p>
            <a:pPr algn="ctr"/>
            <a:r>
              <a:rPr lang="en-US" b="1" dirty="0" smtClean="0">
                <a:solidFill>
                  <a:srgbClr val="800000"/>
                </a:solidFill>
              </a:rPr>
              <a:t>Exact Optimization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74818" y="1798637"/>
            <a:ext cx="21746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8000"/>
                </a:solidFill>
              </a:rPr>
              <a:t>Sample Types</a:t>
            </a:r>
          </a:p>
          <a:p>
            <a:pPr algn="ctr"/>
            <a:r>
              <a:rPr lang="en-US" b="1" dirty="0" smtClean="0">
                <a:solidFill>
                  <a:srgbClr val="008000"/>
                </a:solidFill>
              </a:rPr>
              <a:t>Approx Optimization</a:t>
            </a:r>
          </a:p>
        </p:txBody>
      </p:sp>
      <p:sp>
        <p:nvSpPr>
          <p:cNvPr id="18" name="Right Arrow 17"/>
          <p:cNvSpPr/>
          <p:nvPr/>
        </p:nvSpPr>
        <p:spPr>
          <a:xfrm>
            <a:off x="2589069" y="2027237"/>
            <a:ext cx="1371600" cy="152400"/>
          </a:xfrm>
          <a:prstGeom prst="rightArrow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ight Arrow 18"/>
          <p:cNvSpPr/>
          <p:nvPr/>
        </p:nvSpPr>
        <p:spPr>
          <a:xfrm>
            <a:off x="2589069" y="2789237"/>
            <a:ext cx="1371600" cy="152400"/>
          </a:xfrm>
          <a:prstGeom prst="rightArrow">
            <a:avLst/>
          </a:prstGeom>
          <a:solidFill>
            <a:srgbClr val="8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ight Arrow 19"/>
          <p:cNvSpPr/>
          <p:nvPr/>
        </p:nvSpPr>
        <p:spPr>
          <a:xfrm>
            <a:off x="2589069" y="3779837"/>
            <a:ext cx="1371600" cy="152400"/>
          </a:xfrm>
          <a:prstGeom prst="rightArrow">
            <a:avLst/>
          </a:prstGeom>
          <a:solidFill>
            <a:srgbClr val="00009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2512869" y="5684837"/>
            <a:ext cx="57338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tx2">
                    <a:lumMod val="75000"/>
                  </a:schemeClr>
                </a:solidFill>
              </a:rPr>
              <a:t>Assuming perfect information is very brittle</a:t>
            </a:r>
            <a:endParaRPr lang="en-US" sz="24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956867" y="6289972"/>
            <a:ext cx="69568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17375E"/>
                </a:solidFill>
              </a:rPr>
              <a:t>Approximate both type distribution and optimization </a:t>
            </a:r>
            <a:endParaRPr lang="en-US" sz="2400" b="1" dirty="0">
              <a:solidFill>
                <a:srgbClr val="17375E"/>
              </a:solidFill>
            </a:endParaRPr>
          </a:p>
        </p:txBody>
      </p:sp>
      <p:sp>
        <p:nvSpPr>
          <p:cNvPr id="23" name="Title 1"/>
          <p:cNvSpPr>
            <a:spLocks noGrp="1"/>
          </p:cNvSpPr>
          <p:nvPr>
            <p:ph type="title"/>
          </p:nvPr>
        </p:nvSpPr>
        <p:spPr>
          <a:xfrm>
            <a:off x="1306512" y="0"/>
            <a:ext cx="7924800" cy="838200"/>
          </a:xfrm>
        </p:spPr>
        <p:txBody>
          <a:bodyPr/>
          <a:lstStyle/>
          <a:p>
            <a:r>
              <a:rPr lang="en-US" dirty="0" smtClean="0"/>
              <a:t>Results for Distributional Games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274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Beyond Bayesian Games</a:t>
            </a:r>
            <a:endParaRPr lang="en-US" dirty="0"/>
          </a:p>
        </p:txBody>
      </p:sp>
      <p:sp>
        <p:nvSpPr>
          <p:cNvPr id="5" name="Content Placeholder 7"/>
          <p:cNvSpPr>
            <a:spLocks noGrp="1"/>
          </p:cNvSpPr>
          <p:nvPr>
            <p:ph idx="1"/>
          </p:nvPr>
        </p:nvSpPr>
        <p:spPr>
          <a:xfrm>
            <a:off x="457200" y="1082674"/>
            <a:ext cx="9231312" cy="5592763"/>
          </a:xfrm>
        </p:spPr>
        <p:txBody>
          <a:bodyPr>
            <a:noAutofit/>
          </a:bodyPr>
          <a:lstStyle/>
          <a:p>
            <a:r>
              <a:rPr lang="en-US" sz="3200" dirty="0" smtClean="0"/>
              <a:t>Bayesian games are powerful</a:t>
            </a:r>
          </a:p>
          <a:p>
            <a:pPr lvl="1"/>
            <a:r>
              <a:rPr lang="en-US" sz="3200" dirty="0" smtClean="0"/>
              <a:t>General framework for model uncertainty</a:t>
            </a:r>
          </a:p>
          <a:p>
            <a:pPr lvl="1"/>
            <a:r>
              <a:rPr lang="en-US" sz="3200" dirty="0" smtClean="0"/>
              <a:t>Exact behavior predictions based on uncertainty</a:t>
            </a:r>
          </a:p>
          <a:p>
            <a:pPr lvl="1"/>
            <a:endParaRPr lang="en-US" sz="3200" dirty="0" smtClean="0"/>
          </a:p>
          <a:p>
            <a:r>
              <a:rPr lang="en-US" sz="3200" dirty="0" smtClean="0"/>
              <a:t>Some limitations</a:t>
            </a:r>
          </a:p>
          <a:p>
            <a:pPr lvl="1"/>
            <a:r>
              <a:rPr lang="en-US" sz="3200" dirty="0" smtClean="0"/>
              <a:t>Require distributional information</a:t>
            </a:r>
          </a:p>
          <a:p>
            <a:pPr lvl="2"/>
            <a:r>
              <a:rPr lang="en-US" sz="3200" dirty="0" smtClean="0"/>
              <a:t>Even MORE parameters to specify!</a:t>
            </a:r>
          </a:p>
          <a:p>
            <a:pPr lvl="2"/>
            <a:r>
              <a:rPr lang="en-US" sz="3200" dirty="0" smtClean="0"/>
              <a:t>What if these are wrong?</a:t>
            </a:r>
          </a:p>
          <a:p>
            <a:pPr lvl="1"/>
            <a:r>
              <a:rPr lang="en-US" sz="3200" dirty="0" smtClean="0"/>
              <a:t>Computational challenges (NP-hard)</a:t>
            </a:r>
          </a:p>
          <a:p>
            <a:pPr lvl="1"/>
            <a:r>
              <a:rPr lang="en-US" sz="3200" dirty="0" smtClean="0"/>
              <a:t>Uncertainty about human decision making is hard to capture in Bayesian models</a:t>
            </a:r>
          </a:p>
          <a:p>
            <a:pPr>
              <a:buNone/>
            </a:pPr>
            <a:endParaRPr lang="en-US" sz="3200" dirty="0" smtClean="0"/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258078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oup 1"/>
          <p:cNvGraphicFramePr>
            <a:graphicFrameLocks noGrp="1"/>
          </p:cNvGraphicFramePr>
          <p:nvPr/>
        </p:nvGraphicFramePr>
        <p:xfrm>
          <a:off x="1154112" y="1722437"/>
          <a:ext cx="8001000" cy="3292123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1600200"/>
                <a:gridCol w="1600200"/>
                <a:gridCol w="1600200"/>
                <a:gridCol w="1600200"/>
                <a:gridCol w="1600200"/>
              </a:tblGrid>
              <a:tr h="6911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914400" algn="l"/>
                        </a:tabLst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ill Sans"/>
                        <a:ea typeface="ヒラギノ角ゴ ProN W3" charset="-128"/>
                        <a:cs typeface="Gill Sans"/>
                        <a:sym typeface="Gill Sans" charset="0"/>
                      </a:endParaRP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Target 1</a:t>
                      </a:r>
                      <a:endParaRPr lang="en-US" sz="1800" dirty="0">
                        <a:latin typeface="Gill Sans"/>
                        <a:cs typeface="Gill Sans"/>
                      </a:endParaRP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Target</a:t>
                      </a:r>
                      <a:r>
                        <a:rPr lang="en-US" sz="1800" baseline="0" dirty="0" smtClean="0"/>
                        <a:t> 2</a:t>
                      </a:r>
                      <a:endParaRPr lang="en-US" sz="1800" dirty="0">
                        <a:latin typeface="Gill Sans"/>
                        <a:cs typeface="Gill Sans"/>
                      </a:endParaRP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Target 3</a:t>
                      </a:r>
                      <a:endParaRPr lang="en-US" sz="1800" dirty="0">
                        <a:latin typeface="Gill Sans"/>
                        <a:cs typeface="Gill Sans"/>
                      </a:endParaRP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Target 4</a:t>
                      </a:r>
                      <a:endParaRPr lang="en-US" sz="1800" dirty="0">
                        <a:latin typeface="Gill Sans"/>
                        <a:cs typeface="Gill Sans"/>
                      </a:endParaRPr>
                    </a:p>
                  </a:txBody>
                  <a:tcPr marL="50800" marR="50800" marT="50800" marB="50800" anchor="ctr" horzOverflow="overflow"/>
                </a:tc>
              </a:tr>
              <a:tr h="57650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800" u="none" strike="noStrike" cap="none" normalizeH="0" baseline="0" dirty="0" smtClean="0">
                          <a:ln>
                            <a:noFill/>
                          </a:ln>
                          <a:effectLst/>
                          <a:sym typeface="Gill Sans" charset="0"/>
                        </a:rPr>
                        <a:t>Defender Reward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ill Sans" charset="0"/>
                        <a:ea typeface="ヒラギノ角ゴ ProN W3" charset="-128"/>
                        <a:cs typeface="ヒラギノ角ゴ ProN W3" charset="-128"/>
                        <a:sym typeface="Gill Sans" charset="0"/>
                      </a:endParaRP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Gill Sans" charset="0"/>
                        </a:rPr>
                        <a:t>0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ill Sans" charset="0"/>
                        <a:ea typeface="ヒラギノ角ゴ ProN W3" charset="-128"/>
                        <a:cs typeface="ヒラギノ角ゴ ProN W3" charset="-128"/>
                        <a:sym typeface="Gill Sans" charset="0"/>
                      </a:endParaRP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Gill Sans" charset="0"/>
                        </a:rPr>
                        <a:t>0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ill Sans" charset="0"/>
                        <a:ea typeface="ヒラギノ角ゴ ProN W3" charset="-128"/>
                        <a:cs typeface="ヒラギノ角ゴ ProN W3" charset="-128"/>
                        <a:sym typeface="Gill Sans" charset="0"/>
                      </a:endParaRP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Gill Sans" charset="0"/>
                        </a:rPr>
                        <a:t>0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ill Sans" charset="0"/>
                        <a:ea typeface="ヒラギノ角ゴ ProN W3" charset="-128"/>
                        <a:cs typeface="ヒラギノ角ゴ ProN W3" charset="-128"/>
                        <a:sym typeface="Gill Sans" charset="0"/>
                      </a:endParaRP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Gill Sans" charset="0"/>
                        </a:rPr>
                        <a:t>0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ill Sans" charset="0"/>
                        <a:ea typeface="ヒラギノ角ゴ ProN W3" charset="-128"/>
                        <a:cs typeface="ヒラギノ角ゴ ProN W3" charset="-128"/>
                        <a:sym typeface="Gill Sans" charset="0"/>
                      </a:endParaRPr>
                    </a:p>
                  </a:txBody>
                  <a:tcPr marL="50800" marR="50800" marT="50800" marB="50800" anchor="ctr" horzOverflow="overflow"/>
                </a:tc>
              </a:tr>
              <a:tr h="57650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800" u="none" strike="noStrike" cap="none" normalizeH="0" baseline="0" dirty="0" smtClean="0">
                          <a:ln>
                            <a:noFill/>
                          </a:ln>
                          <a:effectLst/>
                          <a:sym typeface="Gill Sans" charset="0"/>
                        </a:rPr>
                        <a:t>Defender Penalty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ill Sans" charset="0"/>
                        <a:ea typeface="ヒラギノ角ゴ ProN W3" charset="-128"/>
                        <a:cs typeface="ヒラギノ角ゴ ProN W3" charset="-128"/>
                        <a:sym typeface="Gill Sans" charset="0"/>
                      </a:endParaRP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800" u="none" strike="noStrike" cap="none" normalizeH="0" baseline="0" dirty="0" smtClean="0">
                          <a:ln>
                            <a:noFill/>
                          </a:ln>
                          <a:effectLst/>
                          <a:sym typeface="Gill Sans" charset="0"/>
                        </a:rPr>
                        <a:t>-</a:t>
                      </a:r>
                      <a:r>
                        <a:rPr kumimoji="0" lang="en-US" sz="1800" u="none" strike="noStrike" cap="none" normalizeH="0" baseline="0" dirty="0">
                          <a:ln>
                            <a:noFill/>
                          </a:ln>
                          <a:effectLst/>
                          <a:sym typeface="Gill Sans" charset="0"/>
                        </a:rPr>
                        <a:t>1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ill Sans" charset="0"/>
                        <a:ea typeface="ヒラギノ角ゴ ProN W3" charset="-128"/>
                        <a:cs typeface="ヒラギノ角ゴ ProN W3" charset="-128"/>
                        <a:sym typeface="Gill Sans" charset="0"/>
                      </a:endParaRP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800" u="none" strike="noStrike" cap="none" normalizeH="0" baseline="0" dirty="0" smtClean="0">
                          <a:ln>
                            <a:noFill/>
                          </a:ln>
                          <a:effectLst/>
                          <a:sym typeface="Gill Sans" charset="0"/>
                        </a:rPr>
                        <a:t>-4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ill Sans" charset="0"/>
                        <a:ea typeface="ヒラギノ角ゴ ProN W3" charset="-128"/>
                        <a:cs typeface="ヒラギノ角ゴ ProN W3" charset="-128"/>
                        <a:sym typeface="Gill Sans" charset="0"/>
                      </a:endParaRP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800" u="none" strike="noStrike" cap="none" normalizeH="0" baseline="0" dirty="0" smtClean="0">
                          <a:ln>
                            <a:noFill/>
                          </a:ln>
                          <a:effectLst/>
                          <a:sym typeface="Gill Sans" charset="0"/>
                        </a:rPr>
                        <a:t>-6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ill Sans" charset="0"/>
                        <a:ea typeface="ヒラギノ角ゴ ProN W3" charset="-128"/>
                        <a:cs typeface="ヒラギノ角ゴ ProN W3" charset="-128"/>
                        <a:sym typeface="Gill Sans" charset="0"/>
                      </a:endParaRP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800" u="none" strike="noStrike" cap="none" normalizeH="0" baseline="0" dirty="0" smtClean="0">
                          <a:ln>
                            <a:noFill/>
                          </a:ln>
                          <a:effectLst/>
                          <a:sym typeface="Gill Sans" charset="0"/>
                        </a:rPr>
                        <a:t>-10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ill Sans" charset="0"/>
                        <a:ea typeface="ヒラギノ角ゴ ProN W3" charset="-128"/>
                        <a:cs typeface="ヒラギノ角ゴ ProN W3" charset="-128"/>
                        <a:sym typeface="Gill Sans" charset="0"/>
                      </a:endParaRPr>
                    </a:p>
                  </a:txBody>
                  <a:tcPr marL="50800" marR="50800" marT="50800" marB="50800" anchor="ctr" horzOverflow="overflow"/>
                </a:tc>
              </a:tr>
              <a:tr h="57650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800" u="none" strike="noStrike" cap="none" normalizeH="0" baseline="0" dirty="0" smtClean="0">
                          <a:ln>
                            <a:noFill/>
                          </a:ln>
                          <a:effectLst/>
                          <a:sym typeface="Gill Sans" charset="0"/>
                        </a:rPr>
                        <a:t>Attacker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800" u="none" strike="noStrike" cap="none" normalizeH="0" baseline="0" dirty="0" smtClean="0">
                          <a:ln>
                            <a:noFill/>
                          </a:ln>
                          <a:effectLst/>
                          <a:sym typeface="Gill Sans" charset="0"/>
                        </a:rPr>
                        <a:t>Penalty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ill Sans" charset="0"/>
                        <a:ea typeface="ヒラギノ角ゴ ProN W3" charset="-128"/>
                        <a:cs typeface="ヒラギノ角ゴ ProN W3" charset="-128"/>
                        <a:sym typeface="Gill Sans" charset="0"/>
                      </a:endParaRP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800" u="none" strike="noStrike" cap="none" normalizeH="0" baseline="0" dirty="0" smtClean="0">
                          <a:ln>
                            <a:noFill/>
                          </a:ln>
                          <a:effectLst/>
                          <a:sym typeface="Gill Sans" charset="0"/>
                        </a:rPr>
                        <a:t>0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ill Sans" charset="0"/>
                        <a:ea typeface="ヒラギノ角ゴ ProN W3" charset="-128"/>
                        <a:cs typeface="ヒラギノ角ゴ ProN W3" charset="-128"/>
                        <a:sym typeface="Gill Sans" charset="0"/>
                      </a:endParaRP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800" u="none" strike="noStrike" cap="none" normalizeH="0" baseline="0" dirty="0" smtClean="0">
                          <a:ln>
                            <a:noFill/>
                          </a:ln>
                          <a:effectLst/>
                          <a:sym typeface="Gill Sans" charset="0"/>
                        </a:rPr>
                        <a:t>0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ill Sans" charset="0"/>
                        <a:ea typeface="ヒラギノ角ゴ ProN W3" charset="-128"/>
                        <a:cs typeface="ヒラギノ角ゴ ProN W3" charset="-128"/>
                        <a:sym typeface="Gill Sans" charset="0"/>
                      </a:endParaRP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800" u="none" strike="noStrike" cap="none" normalizeH="0" baseline="0" dirty="0" smtClean="0">
                          <a:ln>
                            <a:noFill/>
                          </a:ln>
                          <a:effectLst/>
                          <a:sym typeface="Gill Sans" charset="0"/>
                        </a:rPr>
                        <a:t>0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ill Sans" charset="0"/>
                        <a:ea typeface="ヒラギノ角ゴ ProN W3" charset="-128"/>
                        <a:cs typeface="ヒラギノ角ゴ ProN W3" charset="-128"/>
                        <a:sym typeface="Gill Sans" charset="0"/>
                      </a:endParaRP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800" u="none" strike="noStrike" cap="none" normalizeH="0" baseline="0" dirty="0" smtClean="0">
                          <a:ln>
                            <a:noFill/>
                          </a:ln>
                          <a:effectLst/>
                          <a:sym typeface="Gill Sans" charset="0"/>
                        </a:rPr>
                        <a:t>0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ill Sans" charset="0"/>
                        <a:ea typeface="ヒラギノ角ゴ ProN W3" charset="-128"/>
                        <a:cs typeface="ヒラギノ角ゴ ProN W3" charset="-128"/>
                        <a:sym typeface="Gill Sans" charset="0"/>
                      </a:endParaRPr>
                    </a:p>
                  </a:txBody>
                  <a:tcPr marL="50800" marR="50800" marT="50800" marB="50800" anchor="ctr" horzOverflow="overflow"/>
                </a:tc>
              </a:tr>
              <a:tr h="57650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800" u="none" strike="noStrike" cap="none" normalizeH="0" baseline="0" dirty="0" smtClean="0">
                          <a:ln>
                            <a:noFill/>
                          </a:ln>
                          <a:effectLst/>
                          <a:sym typeface="Gill Sans" charset="0"/>
                        </a:rPr>
                        <a:t>Attacker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800" u="none" strike="noStrike" cap="none" normalizeH="0" baseline="0" dirty="0" smtClean="0">
                          <a:ln>
                            <a:noFill/>
                          </a:ln>
                          <a:effectLst/>
                          <a:sym typeface="Gill Sans" charset="0"/>
                        </a:rPr>
                        <a:t>Reward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ill Sans" charset="0"/>
                        <a:ea typeface="ヒラギノ角ゴ ProN W3" charset="-128"/>
                        <a:cs typeface="ヒラギノ角ゴ ProN W3" charset="-128"/>
                        <a:sym typeface="Gill Sans" charset="0"/>
                      </a:endParaRP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Gill Sans" charset="0"/>
                        </a:rPr>
                        <a:t>[1,3]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ill Sans" charset="0"/>
                        <a:ea typeface="ヒラギノ角ゴ ProN W3" charset="-128"/>
                        <a:cs typeface="ヒラギノ角ゴ ProN W3" charset="-128"/>
                        <a:sym typeface="Gill Sans" charset="0"/>
                      </a:endParaRP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Gill Sans" charset="0"/>
                        </a:rPr>
                        <a:t>[2,5]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ill Sans" charset="0"/>
                        <a:ea typeface="ヒラギノ角ゴ ProN W3" charset="-128"/>
                        <a:cs typeface="ヒラギノ角ゴ ProN W3" charset="-128"/>
                        <a:sym typeface="Gill Sans" charset="0"/>
                      </a:endParaRP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  <a:ea typeface="ヒラギノ角ゴ ProN W3" charset="-128"/>
                          <a:cs typeface="ヒラギノ角ゴ ProN W3" charset="-128"/>
                          <a:sym typeface="Gill Sans" charset="0"/>
                        </a:rPr>
                        <a:t>[4,7]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ill Sans" charset="0"/>
                        <a:ea typeface="ヒラギノ角ゴ ProN W3" charset="-128"/>
                        <a:cs typeface="ヒラギノ角ゴ ProN W3" charset="-128"/>
                        <a:sym typeface="Gill Sans" charset="0"/>
                      </a:endParaRP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Gill Sans" charset="0"/>
                        </a:rPr>
                        <a:t>[6,10]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ill Sans" charset="0"/>
                        <a:ea typeface="ヒラギノ角ゴ ProN W3" charset="-128"/>
                        <a:cs typeface="ヒラギノ角ゴ ProN W3" charset="-128"/>
                        <a:sym typeface="Gill Sans" charset="0"/>
                      </a:endParaRPr>
                    </a:p>
                  </a:txBody>
                  <a:tcPr marL="50800" marR="50800" marT="50800" marB="50800" anchor="ctr" horzOverflow="overflow"/>
                </a:tc>
              </a:tr>
            </a:tbl>
          </a:graphicData>
        </a:graphic>
      </p:graphicFrame>
      <p:sp>
        <p:nvSpPr>
          <p:cNvPr id="3" name="Content Placeholder 2"/>
          <p:cNvSpPr txBox="1">
            <a:spLocks/>
          </p:cNvSpPr>
          <p:nvPr/>
        </p:nvSpPr>
        <p:spPr>
          <a:xfrm>
            <a:off x="468312" y="5532437"/>
            <a:ext cx="8640000" cy="13716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Attacker payoffs represented by intervals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Maximize worst case for defender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Distribution-free</a:t>
            </a:r>
          </a:p>
        </p:txBody>
      </p:sp>
      <p:sp>
        <p:nvSpPr>
          <p:cNvPr id="4" name="Rectangle 3"/>
          <p:cNvSpPr/>
          <p:nvPr/>
        </p:nvSpPr>
        <p:spPr>
          <a:xfrm>
            <a:off x="3387965" y="914400"/>
            <a:ext cx="24032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en-US" i="1" dirty="0" smtClean="0"/>
              <a:t>[Kiekintveld et al. 2012]</a:t>
            </a:r>
            <a:endParaRPr lang="en-US" dirty="0" smtClean="0"/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1839913" y="0"/>
            <a:ext cx="70866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45710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Bats" charset="0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Interval Security Games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99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717921434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7"/>
          <p:cNvSpPr txBox="1">
            <a:spLocks/>
          </p:cNvSpPr>
          <p:nvPr/>
        </p:nvSpPr>
        <p:spPr>
          <a:xfrm>
            <a:off x="457200" y="960437"/>
            <a:ext cx="8229600" cy="54403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3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Fast feasibility checks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/>
            </a:pP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Given resource constraint, can the defender guarantee a given payoff?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/>
            </a:pP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Exploits structure of security games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3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Binary search on defender payoffs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3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Polynomial time: O(n</a:t>
            </a:r>
            <a:r>
              <a:rPr kumimoji="0" lang="en-US" sz="3200" b="0" i="0" u="none" strike="noStrike" kern="1200" cap="none" spc="0" normalizeH="0" baseline="3000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</a:t>
            </a:r>
            <a:r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* log(1/ε))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3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387965" y="914400"/>
            <a:ext cx="24032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en-US" i="1" dirty="0" smtClean="0"/>
              <a:t>[Kiekintveld et al. 2012]</a:t>
            </a:r>
            <a:endParaRPr lang="en-US" dirty="0" smtClean="0"/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1839913" y="0"/>
            <a:ext cx="70866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45710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Bats" charset="0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Polynomial Interval Solver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99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673083164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092068" y="4535805"/>
            <a:ext cx="420026" cy="67197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0794" tIns="50397" rIns="100794" bIns="50397"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848115" y="3443852"/>
            <a:ext cx="420026" cy="151193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0794" tIns="50397" rIns="100794" bIns="50397"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2604161" y="2435895"/>
            <a:ext cx="420026" cy="167992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0794" tIns="50397" rIns="100794" bIns="50397"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3360208" y="1931917"/>
            <a:ext cx="420026" cy="184792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0794" tIns="50397" rIns="100794" bIns="50397"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4116255" y="2771881"/>
            <a:ext cx="420026" cy="201591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0794" tIns="50397" rIns="100794" bIns="50397"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 rot="5400000">
            <a:off x="-1468991" y="3652967"/>
            <a:ext cx="4283816" cy="1751"/>
          </a:xfrm>
          <a:prstGeom prst="line">
            <a:avLst/>
          </a:prstGeom>
          <a:ln w="508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rot="10800000">
            <a:off x="672042" y="5795751"/>
            <a:ext cx="4536281" cy="1750"/>
          </a:xfrm>
          <a:prstGeom prst="line">
            <a:avLst/>
          </a:prstGeom>
          <a:ln w="508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19" name="Table 18"/>
          <p:cNvGraphicFramePr>
            <a:graphicFrameLocks noGrp="1"/>
          </p:cNvGraphicFramePr>
          <p:nvPr/>
        </p:nvGraphicFramePr>
        <p:xfrm>
          <a:off x="672042" y="6299729"/>
          <a:ext cx="4536280" cy="40878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07256"/>
                <a:gridCol w="907256"/>
                <a:gridCol w="907256"/>
                <a:gridCol w="907256"/>
                <a:gridCol w="907256"/>
              </a:tblGrid>
              <a:tr h="408782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100806" marR="100806" marT="50398" marB="5039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100806" marR="100806" marT="50398" marB="5039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100806" marR="100806" marT="50398" marB="5039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100806" marR="100806" marT="50398" marB="5039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100806" marR="100806" marT="50398" marB="50398"/>
                </a:tc>
              </a:tr>
            </a:tbl>
          </a:graphicData>
        </a:graphic>
      </p:graphicFrame>
      <p:sp>
        <p:nvSpPr>
          <p:cNvPr id="20" name="TextBox 19"/>
          <p:cNvSpPr txBox="1"/>
          <p:nvPr/>
        </p:nvSpPr>
        <p:spPr>
          <a:xfrm>
            <a:off x="1848115" y="6887704"/>
            <a:ext cx="2404517" cy="440333"/>
          </a:xfrm>
          <a:prstGeom prst="rect">
            <a:avLst/>
          </a:prstGeom>
          <a:noFill/>
        </p:spPr>
        <p:txBody>
          <a:bodyPr wrap="none" lIns="100794" tIns="50397" rIns="100794" bIns="50397" rtlCol="0">
            <a:spAutoFit/>
          </a:bodyPr>
          <a:lstStyle/>
          <a:p>
            <a:r>
              <a:rPr lang="en-US" dirty="0" smtClean="0"/>
              <a:t>Defender Coverage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5964370" y="2939874"/>
            <a:ext cx="3512079" cy="1702216"/>
          </a:xfrm>
          <a:prstGeom prst="rect">
            <a:avLst/>
          </a:prstGeom>
          <a:noFill/>
        </p:spPr>
        <p:txBody>
          <a:bodyPr wrap="none" lIns="100794" tIns="50397" rIns="100794" bIns="50397" rtlCol="0">
            <a:spAutoFit/>
          </a:bodyPr>
          <a:lstStyle/>
          <a:p>
            <a:r>
              <a:rPr lang="en-US" sz="2600" dirty="0" smtClean="0"/>
              <a:t>5 Targets</a:t>
            </a:r>
          </a:p>
          <a:p>
            <a:endParaRPr lang="en-US" sz="2600" dirty="0" smtClean="0"/>
          </a:p>
          <a:p>
            <a:r>
              <a:rPr lang="en-US" sz="2600" dirty="0" smtClean="0"/>
              <a:t>Bars represent range of </a:t>
            </a:r>
          </a:p>
          <a:p>
            <a:r>
              <a:rPr lang="en-US" sz="2600" dirty="0" smtClean="0"/>
              <a:t>possible attacker payoffs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Attacker Payoffs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4832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092068" y="4535805"/>
            <a:ext cx="420026" cy="67197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0794" tIns="50397" rIns="100794" bIns="50397"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848115" y="3443852"/>
            <a:ext cx="420026" cy="151193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0794" tIns="50397" rIns="100794" bIns="50397"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2604161" y="2435895"/>
            <a:ext cx="420026" cy="167992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0794" tIns="50397" rIns="100794" bIns="50397"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3360208" y="3863834"/>
            <a:ext cx="420026" cy="92396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0794" tIns="50397" rIns="100794" bIns="50397"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4116255" y="4283816"/>
            <a:ext cx="420026" cy="100795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0794" tIns="50397" rIns="100794" bIns="50397"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 rot="5400000">
            <a:off x="-1468991" y="3652967"/>
            <a:ext cx="4283816" cy="1751"/>
          </a:xfrm>
          <a:prstGeom prst="line">
            <a:avLst/>
          </a:prstGeom>
          <a:ln w="508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rot="10800000">
            <a:off x="672042" y="5795751"/>
            <a:ext cx="4536281" cy="1750"/>
          </a:xfrm>
          <a:prstGeom prst="line">
            <a:avLst/>
          </a:prstGeom>
          <a:ln w="508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19" name="Table 18"/>
          <p:cNvGraphicFramePr>
            <a:graphicFrameLocks noGrp="1"/>
          </p:cNvGraphicFramePr>
          <p:nvPr/>
        </p:nvGraphicFramePr>
        <p:xfrm>
          <a:off x="672042" y="6299729"/>
          <a:ext cx="4536280" cy="40878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07256"/>
                <a:gridCol w="907256"/>
                <a:gridCol w="907256"/>
                <a:gridCol w="907256"/>
                <a:gridCol w="907256"/>
              </a:tblGrid>
              <a:tr h="408782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100806" marR="100806" marT="50398" marB="5039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100806" marR="100806" marT="50398" marB="5039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100806" marR="100806" marT="50398" marB="5039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800000"/>
                          </a:solidFill>
                        </a:rPr>
                        <a:t>0.5</a:t>
                      </a:r>
                      <a:endParaRPr lang="en-US" sz="2000" dirty="0">
                        <a:solidFill>
                          <a:srgbClr val="800000"/>
                        </a:solidFill>
                      </a:endParaRPr>
                    </a:p>
                  </a:txBody>
                  <a:tcPr marL="100806" marR="100806" marT="50398" marB="5039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800000"/>
                          </a:solidFill>
                        </a:rPr>
                        <a:t>0.5</a:t>
                      </a:r>
                      <a:endParaRPr lang="en-US" sz="2000" dirty="0">
                        <a:solidFill>
                          <a:srgbClr val="800000"/>
                        </a:solidFill>
                      </a:endParaRPr>
                    </a:p>
                  </a:txBody>
                  <a:tcPr marL="100806" marR="100806" marT="50398" marB="50398"/>
                </a:tc>
              </a:tr>
            </a:tbl>
          </a:graphicData>
        </a:graphic>
      </p:graphicFrame>
      <p:sp>
        <p:nvSpPr>
          <p:cNvPr id="20" name="TextBox 19"/>
          <p:cNvSpPr txBox="1"/>
          <p:nvPr/>
        </p:nvSpPr>
        <p:spPr>
          <a:xfrm>
            <a:off x="1848115" y="6887704"/>
            <a:ext cx="2404517" cy="440333"/>
          </a:xfrm>
          <a:prstGeom prst="rect">
            <a:avLst/>
          </a:prstGeom>
          <a:noFill/>
        </p:spPr>
        <p:txBody>
          <a:bodyPr wrap="none" lIns="100794" tIns="50397" rIns="100794" bIns="50397" rtlCol="0">
            <a:spAutoFit/>
          </a:bodyPr>
          <a:lstStyle/>
          <a:p>
            <a:r>
              <a:rPr lang="en-US" dirty="0" smtClean="0"/>
              <a:t>Defender Coverage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5712355" y="3275859"/>
            <a:ext cx="3677978" cy="1302107"/>
          </a:xfrm>
          <a:prstGeom prst="rect">
            <a:avLst/>
          </a:prstGeom>
          <a:noFill/>
        </p:spPr>
        <p:txBody>
          <a:bodyPr wrap="none" lIns="100794" tIns="50397" rIns="100794" bIns="50397" rtlCol="0">
            <a:spAutoFit/>
          </a:bodyPr>
          <a:lstStyle/>
          <a:p>
            <a:r>
              <a:rPr lang="en-US" sz="2600" dirty="0" smtClean="0"/>
              <a:t>When targets are covered,</a:t>
            </a:r>
          </a:p>
          <a:p>
            <a:r>
              <a:rPr lang="en-US" sz="2600" dirty="0" smtClean="0"/>
              <a:t>payoffs decrease and </a:t>
            </a:r>
          </a:p>
          <a:p>
            <a:r>
              <a:rPr lang="en-US" sz="2600" dirty="0" smtClean="0"/>
              <a:t>range shrinks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Attacker Payoffs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6844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092068" y="4535805"/>
            <a:ext cx="420026" cy="67197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0794" tIns="50397" rIns="100794" bIns="50397"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848115" y="3443852"/>
            <a:ext cx="420026" cy="151193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0794" tIns="50397" rIns="100794" bIns="50397"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2604161" y="2435895"/>
            <a:ext cx="420026" cy="167992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0794" tIns="50397" rIns="100794" bIns="50397"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3360208" y="3863834"/>
            <a:ext cx="420026" cy="92396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0794" tIns="50397" rIns="100794" bIns="50397"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4116255" y="4283816"/>
            <a:ext cx="420026" cy="100795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0794" tIns="50397" rIns="100794" bIns="50397"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 rot="5400000">
            <a:off x="-1468991" y="3652967"/>
            <a:ext cx="4283816" cy="1751"/>
          </a:xfrm>
          <a:prstGeom prst="line">
            <a:avLst/>
          </a:prstGeom>
          <a:ln w="508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rot="10800000">
            <a:off x="672042" y="5795751"/>
            <a:ext cx="4536281" cy="1750"/>
          </a:xfrm>
          <a:prstGeom prst="line">
            <a:avLst/>
          </a:prstGeom>
          <a:ln w="508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19" name="Table 18"/>
          <p:cNvGraphicFramePr>
            <a:graphicFrameLocks noGrp="1"/>
          </p:cNvGraphicFramePr>
          <p:nvPr/>
        </p:nvGraphicFramePr>
        <p:xfrm>
          <a:off x="672042" y="6299729"/>
          <a:ext cx="4536280" cy="40878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07256"/>
                <a:gridCol w="907256"/>
                <a:gridCol w="907256"/>
                <a:gridCol w="907256"/>
                <a:gridCol w="907256"/>
              </a:tblGrid>
              <a:tr h="408782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100806" marR="100806" marT="50398" marB="5039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100806" marR="100806" marT="50398" marB="5039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100806" marR="100806" marT="50398" marB="5039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800000"/>
                          </a:solidFill>
                        </a:rPr>
                        <a:t>0.5</a:t>
                      </a:r>
                      <a:endParaRPr lang="en-US" sz="2000" dirty="0">
                        <a:solidFill>
                          <a:srgbClr val="800000"/>
                        </a:solidFill>
                      </a:endParaRPr>
                    </a:p>
                  </a:txBody>
                  <a:tcPr marL="100806" marR="100806" marT="50398" marB="5039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800000"/>
                          </a:solidFill>
                        </a:rPr>
                        <a:t>0.5</a:t>
                      </a:r>
                      <a:endParaRPr lang="en-US" sz="2000" dirty="0">
                        <a:solidFill>
                          <a:srgbClr val="800000"/>
                        </a:solidFill>
                      </a:endParaRPr>
                    </a:p>
                  </a:txBody>
                  <a:tcPr marL="100806" marR="100806" marT="50398" marB="50398"/>
                </a:tc>
              </a:tr>
            </a:tbl>
          </a:graphicData>
        </a:graphic>
      </p:graphicFrame>
      <p:sp>
        <p:nvSpPr>
          <p:cNvPr id="20" name="TextBox 19"/>
          <p:cNvSpPr txBox="1"/>
          <p:nvPr/>
        </p:nvSpPr>
        <p:spPr>
          <a:xfrm>
            <a:off x="1848115" y="6887704"/>
            <a:ext cx="2404517" cy="440333"/>
          </a:xfrm>
          <a:prstGeom prst="rect">
            <a:avLst/>
          </a:prstGeom>
          <a:noFill/>
        </p:spPr>
        <p:txBody>
          <a:bodyPr wrap="none" lIns="100794" tIns="50397" rIns="100794" bIns="50397" rtlCol="0">
            <a:spAutoFit/>
          </a:bodyPr>
          <a:lstStyle/>
          <a:p>
            <a:r>
              <a:rPr lang="en-US" dirty="0" smtClean="0"/>
              <a:t>Defender Coverage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5873137" y="1952720"/>
            <a:ext cx="3736751" cy="1302107"/>
          </a:xfrm>
          <a:prstGeom prst="rect">
            <a:avLst/>
          </a:prstGeom>
          <a:noFill/>
        </p:spPr>
        <p:txBody>
          <a:bodyPr wrap="none" lIns="100794" tIns="50397" rIns="100794" bIns="50397" rtlCol="0">
            <a:spAutoFit/>
          </a:bodyPr>
          <a:lstStyle/>
          <a:p>
            <a:r>
              <a:rPr lang="en-US" sz="2600" dirty="0" smtClean="0"/>
              <a:t>Given a coverage strategy,</a:t>
            </a:r>
          </a:p>
          <a:p>
            <a:r>
              <a:rPr lang="en-US" sz="2600" dirty="0" smtClean="0"/>
              <a:t>which set of targets </a:t>
            </a:r>
            <a:r>
              <a:rPr lang="en-US" sz="2600" i="1" dirty="0" smtClean="0">
                <a:solidFill>
                  <a:schemeClr val="tx2"/>
                </a:solidFill>
              </a:rPr>
              <a:t>could </a:t>
            </a:r>
          </a:p>
          <a:p>
            <a:r>
              <a:rPr lang="en-US" sz="2600" dirty="0" smtClean="0"/>
              <a:t>be attacked?</a:t>
            </a:r>
          </a:p>
        </p:txBody>
      </p:sp>
      <p:cxnSp>
        <p:nvCxnSpPr>
          <p:cNvPr id="13" name="Straight Connector 12"/>
          <p:cNvCxnSpPr/>
          <p:nvPr/>
        </p:nvCxnSpPr>
        <p:spPr>
          <a:xfrm rot="10800000">
            <a:off x="672042" y="4115823"/>
            <a:ext cx="4704292" cy="1750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5460339" y="3858913"/>
            <a:ext cx="420026" cy="508900"/>
          </a:xfrm>
          <a:prstGeom prst="rect">
            <a:avLst/>
          </a:prstGeom>
          <a:noFill/>
        </p:spPr>
        <p:txBody>
          <a:bodyPr wrap="square" lIns="100794" tIns="50397" rIns="100794" bIns="50397" rtlCol="0">
            <a:spAutoFit/>
          </a:bodyPr>
          <a:lstStyle/>
          <a:p>
            <a:r>
              <a:rPr lang="en-US" sz="2600" dirty="0" smtClean="0">
                <a:solidFill>
                  <a:srgbClr val="FF0000"/>
                </a:solidFill>
              </a:rPr>
              <a:t>R</a:t>
            </a:r>
            <a:endParaRPr lang="en-US" sz="2600" dirty="0">
              <a:solidFill>
                <a:srgbClr val="FF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927542" y="4787794"/>
            <a:ext cx="3880219" cy="1794549"/>
          </a:xfrm>
          <a:prstGeom prst="rect">
            <a:avLst/>
          </a:prstGeom>
          <a:noFill/>
        </p:spPr>
        <p:txBody>
          <a:bodyPr wrap="none" lIns="100794" tIns="50397" rIns="100794" bIns="50397" rtlCol="0">
            <a:spAutoFit/>
          </a:bodyPr>
          <a:lstStyle/>
          <a:p>
            <a:r>
              <a:rPr lang="en-US" dirty="0" smtClean="0"/>
              <a:t>Minimum attacker payoff is </a:t>
            </a:r>
            <a:r>
              <a:rPr lang="en-US" dirty="0" smtClean="0">
                <a:solidFill>
                  <a:srgbClr val="FF0000"/>
                </a:solidFill>
              </a:rPr>
              <a:t>R</a:t>
            </a:r>
          </a:p>
          <a:p>
            <a:endParaRPr lang="en-US" dirty="0" smtClean="0"/>
          </a:p>
          <a:p>
            <a:r>
              <a:rPr lang="en-US" dirty="0" smtClean="0"/>
              <a:t>Any target with a possible value</a:t>
            </a:r>
          </a:p>
          <a:p>
            <a:r>
              <a:rPr lang="en-US" dirty="0" smtClean="0"/>
              <a:t>greater than </a:t>
            </a:r>
            <a:r>
              <a:rPr lang="en-US" dirty="0" smtClean="0">
                <a:solidFill>
                  <a:srgbClr val="FF0000"/>
                </a:solidFill>
              </a:rPr>
              <a:t>R</a:t>
            </a:r>
            <a:r>
              <a:rPr lang="en-US" dirty="0" smtClean="0"/>
              <a:t> is in the </a:t>
            </a:r>
          </a:p>
          <a:p>
            <a:r>
              <a:rPr lang="en-US" i="1" dirty="0" smtClean="0"/>
              <a:t>potential attack set</a:t>
            </a:r>
            <a:endParaRPr lang="en-US" i="1" dirty="0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Potential Attack Set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5441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Main Idea:</a:t>
            </a:r>
          </a:p>
          <a:p>
            <a:pPr lvl="1"/>
            <a:r>
              <a:rPr lang="en-US" dirty="0" smtClean="0"/>
              <a:t>Design fast feasibility check to determine if a given defender payoff is possible</a:t>
            </a:r>
          </a:p>
          <a:p>
            <a:pPr lvl="1"/>
            <a:r>
              <a:rPr lang="en-US" dirty="0" smtClean="0"/>
              <a:t>Use binary search on defender payoffs</a:t>
            </a:r>
          </a:p>
          <a:p>
            <a:pPr lvl="1"/>
            <a:r>
              <a:rPr lang="en-US" dirty="0" smtClean="0"/>
              <a:t>Necessary resources increases monotonically with defender payoff	</a:t>
            </a:r>
          </a:p>
          <a:p>
            <a:endParaRPr lang="en-US" dirty="0"/>
          </a:p>
        </p:txBody>
      </p:sp>
      <p:cxnSp>
        <p:nvCxnSpPr>
          <p:cNvPr id="5" name="Straight Connector 4"/>
          <p:cNvCxnSpPr/>
          <p:nvPr/>
        </p:nvCxnSpPr>
        <p:spPr>
          <a:xfrm rot="10800000">
            <a:off x="1344084" y="6215733"/>
            <a:ext cx="6636411" cy="1750"/>
          </a:xfrm>
          <a:prstGeom prst="line">
            <a:avLst/>
          </a:prstGeom>
          <a:ln w="508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008063" y="6467722"/>
            <a:ext cx="699899" cy="440333"/>
          </a:xfrm>
          <a:prstGeom prst="rect">
            <a:avLst/>
          </a:prstGeom>
          <a:noFill/>
        </p:spPr>
        <p:txBody>
          <a:bodyPr wrap="none" lIns="100794" tIns="50397" rIns="100794" bIns="50397" rtlCol="0">
            <a:spAutoFit/>
          </a:bodyPr>
          <a:lstStyle/>
          <a:p>
            <a:r>
              <a:rPr lang="en-US" dirty="0" err="1" smtClean="0"/>
              <a:t>D</a:t>
            </a:r>
            <a:r>
              <a:rPr lang="en-US" baseline="-25000" dirty="0" err="1" smtClean="0"/>
              <a:t>min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644474" y="6467722"/>
            <a:ext cx="731124" cy="440333"/>
          </a:xfrm>
          <a:prstGeom prst="rect">
            <a:avLst/>
          </a:prstGeom>
          <a:noFill/>
        </p:spPr>
        <p:txBody>
          <a:bodyPr wrap="none" lIns="100794" tIns="50397" rIns="100794" bIns="50397" rtlCol="0">
            <a:spAutoFit/>
          </a:bodyPr>
          <a:lstStyle/>
          <a:p>
            <a:r>
              <a:rPr lang="en-US" dirty="0" err="1" smtClean="0"/>
              <a:t>D</a:t>
            </a:r>
            <a:r>
              <a:rPr lang="en-US" baseline="-25000" dirty="0" err="1" smtClean="0"/>
              <a:t>max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452276" y="6467722"/>
            <a:ext cx="595386" cy="440333"/>
          </a:xfrm>
          <a:prstGeom prst="rect">
            <a:avLst/>
          </a:prstGeom>
          <a:noFill/>
        </p:spPr>
        <p:txBody>
          <a:bodyPr wrap="none" lIns="100794" tIns="50397" rIns="100794" bIns="50397" rtlCol="0">
            <a:spAutoFit/>
          </a:bodyPr>
          <a:lstStyle/>
          <a:p>
            <a:r>
              <a:rPr lang="en-US" dirty="0" smtClean="0"/>
              <a:t>D</a:t>
            </a:r>
            <a:r>
              <a:rPr lang="en-US" baseline="30000" dirty="0" smtClean="0"/>
              <a:t>*</a:t>
            </a:r>
            <a:r>
              <a:rPr lang="en-US" baseline="-25000" dirty="0" smtClean="0"/>
              <a:t>1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132380" y="6467722"/>
            <a:ext cx="595386" cy="440333"/>
          </a:xfrm>
          <a:prstGeom prst="rect">
            <a:avLst/>
          </a:prstGeom>
          <a:noFill/>
        </p:spPr>
        <p:txBody>
          <a:bodyPr wrap="none" lIns="100794" tIns="50397" rIns="100794" bIns="50397" rtlCol="0">
            <a:spAutoFit/>
          </a:bodyPr>
          <a:lstStyle/>
          <a:p>
            <a:r>
              <a:rPr lang="en-US" dirty="0" smtClean="0"/>
              <a:t>D</a:t>
            </a:r>
            <a:r>
              <a:rPr lang="en-US" baseline="30000" dirty="0" smtClean="0"/>
              <a:t>*</a:t>
            </a:r>
            <a:r>
              <a:rPr lang="en-US" baseline="-25000" dirty="0" smtClean="0"/>
              <a:t>2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376333" y="6467722"/>
            <a:ext cx="595386" cy="440333"/>
          </a:xfrm>
          <a:prstGeom prst="rect">
            <a:avLst/>
          </a:prstGeom>
          <a:noFill/>
        </p:spPr>
        <p:txBody>
          <a:bodyPr wrap="none" lIns="100794" tIns="50397" rIns="100794" bIns="50397" rtlCol="0">
            <a:spAutoFit/>
          </a:bodyPr>
          <a:lstStyle/>
          <a:p>
            <a:r>
              <a:rPr lang="en-US" dirty="0" smtClean="0"/>
              <a:t>D</a:t>
            </a:r>
            <a:r>
              <a:rPr lang="en-US" baseline="30000" dirty="0" smtClean="0"/>
              <a:t>*</a:t>
            </a:r>
            <a:r>
              <a:rPr lang="en-US" baseline="-25000" dirty="0" smtClean="0"/>
              <a:t>3</a:t>
            </a:r>
            <a:endParaRPr lang="en-US" dirty="0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Polynomial Algorithm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0977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/>
              <a:t>Determine whether we can guarantee a defender payoff of D* using </a:t>
            </a:r>
            <a:r>
              <a:rPr lang="en-US" i="1" dirty="0" err="1" smtClean="0"/>
              <a:t>m</a:t>
            </a:r>
            <a:r>
              <a:rPr lang="en-US" dirty="0" smtClean="0"/>
              <a:t> or fewer resources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Challenge: potential attack set depends on coverage, and number of possible sets is combinatorial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Feasibility Checks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1591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8" name="Title 14"/>
          <p:cNvSpPr>
            <a:spLocks noGrp="1"/>
          </p:cNvSpPr>
          <p:nvPr>
            <p:ph type="title"/>
          </p:nvPr>
        </p:nvSpPr>
        <p:spPr>
          <a:xfrm>
            <a:off x="544512" y="3"/>
            <a:ext cx="9536113" cy="960437"/>
          </a:xfrm>
        </p:spPr>
        <p:txBody>
          <a:bodyPr/>
          <a:lstStyle/>
          <a:p>
            <a:r>
              <a:rPr lang="en-US" dirty="0" smtClean="0">
                <a:solidFill>
                  <a:srgbClr val="980021"/>
                </a:solidFill>
              </a:rPr>
              <a:t>PROTECT (Boston</a:t>
            </a:r>
            <a:r>
              <a:rPr lang="en-US" dirty="0">
                <a:solidFill>
                  <a:srgbClr val="980021"/>
                </a:solidFill>
              </a:rPr>
              <a:t> </a:t>
            </a:r>
            <a:r>
              <a:rPr lang="en-US" dirty="0" smtClean="0">
                <a:solidFill>
                  <a:srgbClr val="980021"/>
                </a:solidFill>
              </a:rPr>
              <a:t>and Beyond)</a:t>
            </a:r>
          </a:p>
        </p:txBody>
      </p:sp>
      <p:sp>
        <p:nvSpPr>
          <p:cNvPr id="25" name="Content Placeholder 2"/>
          <p:cNvSpPr txBox="1">
            <a:spLocks/>
          </p:cNvSpPr>
          <p:nvPr/>
        </p:nvSpPr>
        <p:spPr bwMode="auto">
          <a:xfrm>
            <a:off x="459742" y="1111252"/>
            <a:ext cx="938117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430213" indent="-323850" algn="l" defTabSz="4572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ts val="1400"/>
              </a:spcAft>
              <a:buClr>
                <a:srgbClr val="000000"/>
              </a:buClr>
              <a:buFont typeface="StarBats" charset="0"/>
              <a:buBlip>
                <a:blip r:embed="rId3"/>
              </a:buBlip>
              <a:defRPr sz="2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862013" indent="-285750" algn="l" defTabSz="4572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ts val="1113"/>
              </a:spcAft>
              <a:buClr>
                <a:srgbClr val="000000"/>
              </a:buClr>
              <a:buFont typeface="StarBats" charset="0"/>
              <a:buBlip>
                <a:blip r:embed="rId4"/>
              </a:buBlip>
              <a:defRPr sz="2400" i="1">
                <a:solidFill>
                  <a:srgbClr val="000000"/>
                </a:solidFill>
                <a:latin typeface="+mn-lt"/>
              </a:defRPr>
            </a:lvl2pPr>
            <a:lvl3pPr marL="1293813" indent="-215900" algn="l" defTabSz="4572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ts val="838"/>
              </a:spcAft>
              <a:buClr>
                <a:srgbClr val="000000"/>
              </a:buClr>
              <a:buFont typeface="StarBats" charset="0"/>
              <a:buBlip>
                <a:blip r:embed="rId5"/>
              </a:buBlip>
              <a:defRPr sz="2400">
                <a:solidFill>
                  <a:srgbClr val="000000"/>
                </a:solidFill>
                <a:latin typeface="+mn-lt"/>
              </a:defRPr>
            </a:lvl3pPr>
            <a:lvl4pPr marL="1725613" indent="-214313" algn="l" defTabSz="457200" rtl="0" eaLnBrk="0" fontAlgn="base" hangingPunct="0">
              <a:spcBef>
                <a:spcPct val="0"/>
              </a:spcBef>
              <a:spcAft>
                <a:spcPts val="550"/>
              </a:spcAft>
              <a:buClr>
                <a:srgbClr val="000000"/>
              </a:buClr>
              <a:buFont typeface="StarBats" charset="0"/>
              <a:buBlip>
                <a:blip r:embed="rId6"/>
              </a:buBlip>
              <a:defRPr sz="2400">
                <a:solidFill>
                  <a:srgbClr val="000000"/>
                </a:solidFill>
                <a:latin typeface="+mn-lt"/>
              </a:defRPr>
            </a:lvl4pPr>
            <a:lvl5pPr marL="2157413" indent="-215900" algn="l" defTabSz="457200" rtl="0" eaLnBrk="0" fontAlgn="base" hangingPunct="0"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Font typeface="StarBats" charset="0"/>
              <a:buBlip>
                <a:blip r:embed="rId6"/>
              </a:buBlip>
              <a:defRPr sz="2400">
                <a:solidFill>
                  <a:srgbClr val="000000"/>
                </a:solidFill>
                <a:latin typeface="+mn-lt"/>
              </a:defRPr>
            </a:lvl5pPr>
            <a:lvl6pPr marL="2614613" indent="-215900" algn="l" defTabSz="457200" rtl="0" eaLnBrk="0" fontAlgn="base" hangingPunct="0"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Font typeface="StarBats" charset="0"/>
              <a:buBlip>
                <a:blip r:embed="rId6"/>
              </a:buBlip>
              <a:defRPr sz="2400">
                <a:solidFill>
                  <a:srgbClr val="000000"/>
                </a:solidFill>
                <a:latin typeface="+mn-lt"/>
              </a:defRPr>
            </a:lvl6pPr>
            <a:lvl7pPr marL="3071813" indent="-215900" algn="l" defTabSz="457200" rtl="0" eaLnBrk="0" fontAlgn="base" hangingPunct="0"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Font typeface="StarBats" charset="0"/>
              <a:buBlip>
                <a:blip r:embed="rId6"/>
              </a:buBlip>
              <a:defRPr sz="2400">
                <a:solidFill>
                  <a:srgbClr val="000000"/>
                </a:solidFill>
                <a:latin typeface="+mn-lt"/>
              </a:defRPr>
            </a:lvl7pPr>
            <a:lvl8pPr marL="3529013" indent="-215900" algn="l" defTabSz="457200" rtl="0" eaLnBrk="0" fontAlgn="base" hangingPunct="0"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Font typeface="StarBats" charset="0"/>
              <a:buBlip>
                <a:blip r:embed="rId6"/>
              </a:buBlip>
              <a:defRPr sz="2400">
                <a:solidFill>
                  <a:srgbClr val="000000"/>
                </a:solidFill>
                <a:latin typeface="+mn-lt"/>
              </a:defRPr>
            </a:lvl8pPr>
            <a:lvl9pPr marL="3986213" indent="-215900" algn="l" defTabSz="457200" rtl="0" eaLnBrk="0" fontAlgn="base" hangingPunct="0"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Font typeface="StarBats" charset="0"/>
              <a:buBlip>
                <a:blip r:embed="rId6"/>
              </a:buBlip>
              <a:defRPr sz="2400">
                <a:solidFill>
                  <a:srgbClr val="000000"/>
                </a:solidFill>
                <a:latin typeface="+mn-lt"/>
              </a:defRPr>
            </a:lvl9pPr>
          </a:lstStyle>
          <a:p>
            <a:pPr eaLnBrk="1" hangingPunct="1"/>
            <a:r>
              <a:rPr lang="en-US" altLang="zh-CN" sz="2800" dirty="0"/>
              <a:t>US Coast Guard: </a:t>
            </a:r>
            <a:r>
              <a:rPr lang="en-US" altLang="zh-CN" sz="2800" i="1" dirty="0"/>
              <a:t>Port Resilience Operational / Tactical Enforcement to Combat Terrorism</a:t>
            </a:r>
          </a:p>
          <a:p>
            <a:pPr eaLnBrk="1" hangingPunct="1"/>
            <a:r>
              <a:rPr lang="en-US" altLang="zh-CN" sz="2800" dirty="0"/>
              <a:t>Randomized patrols; deployed in Boston, with more to follow</a:t>
            </a:r>
          </a:p>
          <a:p>
            <a:pPr eaLnBrk="1" hangingPunct="1"/>
            <a:r>
              <a:rPr lang="en-US" sz="2800" dirty="0"/>
              <a:t>More realistic models of human behaviors</a:t>
            </a:r>
            <a:endParaRPr lang="en-US" sz="2800" i="1" dirty="0">
              <a:solidFill>
                <a:srgbClr val="C00000"/>
              </a:solidFill>
            </a:endParaRPr>
          </a:p>
        </p:txBody>
      </p:sp>
      <p:pic>
        <p:nvPicPr>
          <p:cNvPr id="956420" name="Picture 4" descr="http://cache3.asset-cache.net/xc/1797228.jpg?v=1&amp;c=IWSAsset&amp;k=2&amp;d=77BFBA49EF878921F7C3FC3F69D929FDF4EDCE01B9A8013609E279694F759F416998687A43038B47E30A760B0D811297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60" t="6140" r="7616" b="3577"/>
          <a:stretch/>
        </p:blipFill>
        <p:spPr bwMode="auto">
          <a:xfrm>
            <a:off x="5150327" y="3806822"/>
            <a:ext cx="4930298" cy="3371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56422" name="Picture 6" descr="http://t3.gstatic.com/images?q=tbn:ANd9GcRwltK6rm6zfDXK9KSvoxKiHYeQD_odmXgFKkw1n5h1QJnJMz5tmQ&amp;t=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712" y="3768723"/>
            <a:ext cx="4781881" cy="3383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C:\Users\Rathi\Desktop\tambe\USCoastGuard Logo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722118" y="5837613"/>
            <a:ext cx="1299475" cy="134110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28881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/>
              <a:t>For any potential attack set, there is some target </a:t>
            </a:r>
            <a:r>
              <a:rPr lang="en-US" dirty="0" err="1" smtClean="0"/>
              <a:t>t</a:t>
            </a:r>
            <a:r>
              <a:rPr lang="en-US" dirty="0" smtClean="0"/>
              <a:t>’ that determines the value of R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We will guess which target is </a:t>
            </a:r>
            <a:r>
              <a:rPr lang="en-US" dirty="0" err="1" smtClean="0"/>
              <a:t>t</a:t>
            </a:r>
            <a:r>
              <a:rPr lang="en-US" dirty="0" smtClean="0"/>
              <a:t>’ and </a:t>
            </a:r>
            <a:r>
              <a:rPr lang="en-US" i="1" dirty="0" smtClean="0"/>
              <a:t>construct </a:t>
            </a:r>
            <a:r>
              <a:rPr lang="en-US" dirty="0" smtClean="0"/>
              <a:t>a minimal solution for this guess (</a:t>
            </a:r>
            <a:r>
              <a:rPr lang="en-US" dirty="0" err="1" smtClean="0"/>
              <a:t>n</a:t>
            </a:r>
            <a:r>
              <a:rPr lang="en-US" dirty="0" smtClean="0"/>
              <a:t> choices)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As soon as we find a choice of </a:t>
            </a:r>
            <a:r>
              <a:rPr lang="en-US" dirty="0" err="1" smtClean="0"/>
              <a:t>t</a:t>
            </a:r>
            <a:r>
              <a:rPr lang="en-US" dirty="0" smtClean="0"/>
              <a:t>’ that works, we have a feasible solution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Solution Idea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5806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092068" y="4535805"/>
            <a:ext cx="420026" cy="67197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0794" tIns="50397" rIns="100794" bIns="50397"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848115" y="3443852"/>
            <a:ext cx="420026" cy="151193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0794" tIns="50397" rIns="100794" bIns="50397"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2604161" y="2435895"/>
            <a:ext cx="420026" cy="1679928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0794" tIns="50397" rIns="100794" bIns="50397"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3360208" y="1931917"/>
            <a:ext cx="420026" cy="184792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0794" tIns="50397" rIns="100794" bIns="50397"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4116255" y="2771881"/>
            <a:ext cx="420026" cy="201591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0794" tIns="50397" rIns="100794" bIns="50397"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 rot="5400000">
            <a:off x="-1468991" y="3652967"/>
            <a:ext cx="4283816" cy="1751"/>
          </a:xfrm>
          <a:prstGeom prst="line">
            <a:avLst/>
          </a:prstGeom>
          <a:ln w="508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rot="10800000">
            <a:off x="672042" y="5795751"/>
            <a:ext cx="4536281" cy="1750"/>
          </a:xfrm>
          <a:prstGeom prst="line">
            <a:avLst/>
          </a:prstGeom>
          <a:ln w="508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19" name="Table 18"/>
          <p:cNvGraphicFramePr>
            <a:graphicFrameLocks noGrp="1"/>
          </p:cNvGraphicFramePr>
          <p:nvPr/>
        </p:nvGraphicFramePr>
        <p:xfrm>
          <a:off x="672042" y="6299729"/>
          <a:ext cx="4536280" cy="40878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07256"/>
                <a:gridCol w="907256"/>
                <a:gridCol w="907256"/>
                <a:gridCol w="907256"/>
                <a:gridCol w="907256"/>
              </a:tblGrid>
              <a:tr h="408782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100806" marR="100806" marT="50398" marB="5039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100806" marR="100806" marT="50398" marB="5039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100806" marR="100806" marT="50398" marB="5039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100806" marR="100806" marT="50398" marB="5039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100806" marR="100806" marT="50398" marB="50398"/>
                </a:tc>
              </a:tr>
            </a:tbl>
          </a:graphicData>
        </a:graphic>
      </p:graphicFrame>
      <p:sp>
        <p:nvSpPr>
          <p:cNvPr id="20" name="TextBox 19"/>
          <p:cNvSpPr txBox="1"/>
          <p:nvPr/>
        </p:nvSpPr>
        <p:spPr>
          <a:xfrm>
            <a:off x="1848115" y="6887704"/>
            <a:ext cx="2404517" cy="440333"/>
          </a:xfrm>
          <a:prstGeom prst="rect">
            <a:avLst/>
          </a:prstGeom>
          <a:noFill/>
        </p:spPr>
        <p:txBody>
          <a:bodyPr wrap="none" lIns="100794" tIns="50397" rIns="100794" bIns="50397" rtlCol="0">
            <a:spAutoFit/>
          </a:bodyPr>
          <a:lstStyle/>
          <a:p>
            <a:r>
              <a:rPr lang="en-US" dirty="0" smtClean="0"/>
              <a:t>Defender Coverage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5931925" y="1427939"/>
            <a:ext cx="3166607" cy="901997"/>
          </a:xfrm>
          <a:prstGeom prst="rect">
            <a:avLst/>
          </a:prstGeom>
          <a:noFill/>
        </p:spPr>
        <p:txBody>
          <a:bodyPr wrap="none" lIns="100794" tIns="50397" rIns="100794" bIns="50397" rtlCol="0">
            <a:spAutoFit/>
          </a:bodyPr>
          <a:lstStyle/>
          <a:p>
            <a:pPr algn="ctr"/>
            <a:r>
              <a:rPr lang="en-US" sz="2600" dirty="0" smtClean="0"/>
              <a:t>Consider the selection</a:t>
            </a:r>
          </a:p>
          <a:p>
            <a:pPr algn="ctr"/>
            <a:r>
              <a:rPr lang="en-US" sz="2600" dirty="0" err="1" smtClean="0"/>
              <a:t>t</a:t>
            </a:r>
            <a:r>
              <a:rPr lang="en-US" sz="2600" dirty="0" smtClean="0"/>
              <a:t>’ = t</a:t>
            </a:r>
            <a:r>
              <a:rPr lang="en-US" sz="2600" baseline="-25000" dirty="0" smtClean="0"/>
              <a:t>2</a:t>
            </a:r>
            <a:endParaRPr lang="en-US" sz="2600" dirty="0" smtClean="0"/>
          </a:p>
        </p:txBody>
      </p:sp>
      <p:sp>
        <p:nvSpPr>
          <p:cNvPr id="13" name="TextBox 12"/>
          <p:cNvSpPr txBox="1"/>
          <p:nvPr/>
        </p:nvSpPr>
        <p:spPr>
          <a:xfrm>
            <a:off x="5650616" y="2939874"/>
            <a:ext cx="3755811" cy="901997"/>
          </a:xfrm>
          <a:prstGeom prst="rect">
            <a:avLst/>
          </a:prstGeom>
          <a:noFill/>
        </p:spPr>
        <p:txBody>
          <a:bodyPr wrap="none" lIns="100794" tIns="50397" rIns="100794" bIns="50397" rtlCol="0">
            <a:spAutoFit/>
          </a:bodyPr>
          <a:lstStyle/>
          <a:p>
            <a:pPr algn="ctr"/>
            <a:r>
              <a:rPr lang="en-US" sz="2600" dirty="0" smtClean="0"/>
              <a:t>Since </a:t>
            </a:r>
            <a:r>
              <a:rPr lang="en-US" sz="2600" dirty="0" err="1" smtClean="0"/>
              <a:t>t</a:t>
            </a:r>
            <a:r>
              <a:rPr lang="en-US" sz="2600" dirty="0" smtClean="0"/>
              <a:t>’ is in the PAS,</a:t>
            </a:r>
          </a:p>
          <a:p>
            <a:pPr algn="ctr"/>
            <a:r>
              <a:rPr lang="en-US" sz="2600" dirty="0" smtClean="0"/>
              <a:t>it must give D* if attacked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6359" y="5599759"/>
            <a:ext cx="3220200" cy="867963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6016285" y="4375753"/>
            <a:ext cx="2984266" cy="901997"/>
          </a:xfrm>
          <a:prstGeom prst="rect">
            <a:avLst/>
          </a:prstGeom>
          <a:noFill/>
        </p:spPr>
        <p:txBody>
          <a:bodyPr wrap="none" lIns="100794" tIns="50397" rIns="100794" bIns="50397" rtlCol="0">
            <a:spAutoFit/>
          </a:bodyPr>
          <a:lstStyle/>
          <a:p>
            <a:pPr algn="ctr"/>
            <a:r>
              <a:rPr lang="en-US" sz="2600" dirty="0" smtClean="0"/>
              <a:t>Calculate minimal</a:t>
            </a:r>
          </a:p>
          <a:p>
            <a:pPr algn="ctr"/>
            <a:r>
              <a:rPr lang="en-US" sz="2600" dirty="0" smtClean="0"/>
              <a:t>coverage on </a:t>
            </a:r>
            <a:r>
              <a:rPr lang="en-US" sz="2600" dirty="0" err="1" smtClean="0"/>
              <a:t>t</a:t>
            </a:r>
            <a:r>
              <a:rPr lang="en-US" sz="2600" dirty="0" smtClean="0"/>
              <a:t>’ using:</a:t>
            </a:r>
          </a:p>
        </p:txBody>
      </p:sp>
      <p:sp>
        <p:nvSpPr>
          <p:cNvPr id="22" name="Title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Constructing a Solution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0498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092068" y="4535805"/>
            <a:ext cx="420026" cy="67197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0794" tIns="50397" rIns="100794" bIns="50397"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848115" y="3443852"/>
            <a:ext cx="420026" cy="151193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0794" tIns="50397" rIns="100794" bIns="50397"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2604161" y="3359855"/>
            <a:ext cx="420026" cy="1259946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0794" tIns="50397" rIns="100794" bIns="50397"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3360208" y="1931917"/>
            <a:ext cx="420026" cy="184792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0794" tIns="50397" rIns="100794" bIns="50397"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4116255" y="2771881"/>
            <a:ext cx="420026" cy="201591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0794" tIns="50397" rIns="100794" bIns="50397"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 rot="5400000">
            <a:off x="-1468991" y="3652967"/>
            <a:ext cx="4283816" cy="1751"/>
          </a:xfrm>
          <a:prstGeom prst="line">
            <a:avLst/>
          </a:prstGeom>
          <a:ln w="508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rot="10800000">
            <a:off x="672042" y="5795751"/>
            <a:ext cx="4536281" cy="1750"/>
          </a:xfrm>
          <a:prstGeom prst="line">
            <a:avLst/>
          </a:prstGeom>
          <a:ln w="508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19" name="Table 18"/>
          <p:cNvGraphicFramePr>
            <a:graphicFrameLocks noGrp="1"/>
          </p:cNvGraphicFramePr>
          <p:nvPr/>
        </p:nvGraphicFramePr>
        <p:xfrm>
          <a:off x="672042" y="6299729"/>
          <a:ext cx="4536280" cy="40878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07256"/>
                <a:gridCol w="907256"/>
                <a:gridCol w="907256"/>
                <a:gridCol w="907256"/>
                <a:gridCol w="907256"/>
              </a:tblGrid>
              <a:tr h="408782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100806" marR="100806" marT="50398" marB="5039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100806" marR="100806" marT="50398" marB="5039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0.3</a:t>
                      </a:r>
                      <a:endParaRPr lang="en-US" sz="2000" dirty="0"/>
                    </a:p>
                  </a:txBody>
                  <a:tcPr marL="100806" marR="100806" marT="50398" marB="5039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100806" marR="100806" marT="50398" marB="5039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100806" marR="100806" marT="50398" marB="50398"/>
                </a:tc>
              </a:tr>
            </a:tbl>
          </a:graphicData>
        </a:graphic>
      </p:graphicFrame>
      <p:sp>
        <p:nvSpPr>
          <p:cNvPr id="20" name="TextBox 19"/>
          <p:cNvSpPr txBox="1"/>
          <p:nvPr/>
        </p:nvSpPr>
        <p:spPr>
          <a:xfrm>
            <a:off x="1848115" y="6887704"/>
            <a:ext cx="2404517" cy="440333"/>
          </a:xfrm>
          <a:prstGeom prst="rect">
            <a:avLst/>
          </a:prstGeom>
          <a:noFill/>
        </p:spPr>
        <p:txBody>
          <a:bodyPr wrap="none" lIns="100794" tIns="50397" rIns="100794" bIns="50397" rtlCol="0">
            <a:spAutoFit/>
          </a:bodyPr>
          <a:lstStyle/>
          <a:p>
            <a:r>
              <a:rPr lang="en-US" dirty="0" smtClean="0"/>
              <a:t>Defender Coverage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5931925" y="1427939"/>
            <a:ext cx="3166607" cy="901997"/>
          </a:xfrm>
          <a:prstGeom prst="rect">
            <a:avLst/>
          </a:prstGeom>
          <a:noFill/>
        </p:spPr>
        <p:txBody>
          <a:bodyPr wrap="none" lIns="100794" tIns="50397" rIns="100794" bIns="50397" rtlCol="0">
            <a:spAutoFit/>
          </a:bodyPr>
          <a:lstStyle/>
          <a:p>
            <a:pPr algn="ctr"/>
            <a:r>
              <a:rPr lang="en-US" sz="2600" dirty="0" smtClean="0"/>
              <a:t>Consider the selection</a:t>
            </a:r>
          </a:p>
          <a:p>
            <a:pPr algn="ctr"/>
            <a:r>
              <a:rPr lang="en-US" sz="2600" dirty="0" err="1" smtClean="0"/>
              <a:t>t</a:t>
            </a:r>
            <a:r>
              <a:rPr lang="en-US" sz="2600" dirty="0" smtClean="0"/>
              <a:t>’ = t</a:t>
            </a:r>
            <a:r>
              <a:rPr lang="en-US" sz="2600" baseline="-25000" dirty="0" smtClean="0"/>
              <a:t>2</a:t>
            </a:r>
            <a:endParaRPr lang="en-US" sz="2600" dirty="0" smtClean="0"/>
          </a:p>
        </p:txBody>
      </p:sp>
      <p:sp>
        <p:nvSpPr>
          <p:cNvPr id="13" name="TextBox 12"/>
          <p:cNvSpPr txBox="1"/>
          <p:nvPr/>
        </p:nvSpPr>
        <p:spPr>
          <a:xfrm>
            <a:off x="5650616" y="2939874"/>
            <a:ext cx="3755811" cy="901997"/>
          </a:xfrm>
          <a:prstGeom prst="rect">
            <a:avLst/>
          </a:prstGeom>
          <a:noFill/>
        </p:spPr>
        <p:txBody>
          <a:bodyPr wrap="none" lIns="100794" tIns="50397" rIns="100794" bIns="50397" rtlCol="0">
            <a:spAutoFit/>
          </a:bodyPr>
          <a:lstStyle/>
          <a:p>
            <a:pPr algn="ctr"/>
            <a:r>
              <a:rPr lang="en-US" sz="2600" dirty="0" smtClean="0"/>
              <a:t>Since </a:t>
            </a:r>
            <a:r>
              <a:rPr lang="en-US" sz="2600" dirty="0" err="1" smtClean="0"/>
              <a:t>t</a:t>
            </a:r>
            <a:r>
              <a:rPr lang="en-US" sz="2600" dirty="0" smtClean="0"/>
              <a:t>’ is in the PAS,</a:t>
            </a:r>
          </a:p>
          <a:p>
            <a:pPr algn="ctr"/>
            <a:r>
              <a:rPr lang="en-US" sz="2600" dirty="0" smtClean="0"/>
              <a:t>it must give D* if attacked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6359" y="5599759"/>
            <a:ext cx="3220200" cy="867963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6016285" y="4375753"/>
            <a:ext cx="2984266" cy="901997"/>
          </a:xfrm>
          <a:prstGeom prst="rect">
            <a:avLst/>
          </a:prstGeom>
          <a:noFill/>
        </p:spPr>
        <p:txBody>
          <a:bodyPr wrap="none" lIns="100794" tIns="50397" rIns="100794" bIns="50397" rtlCol="0">
            <a:spAutoFit/>
          </a:bodyPr>
          <a:lstStyle/>
          <a:p>
            <a:pPr algn="ctr"/>
            <a:r>
              <a:rPr lang="en-US" sz="2600" dirty="0" smtClean="0"/>
              <a:t>Calculate minimal</a:t>
            </a:r>
          </a:p>
          <a:p>
            <a:pPr algn="ctr"/>
            <a:r>
              <a:rPr lang="en-US" sz="2600" dirty="0" smtClean="0"/>
              <a:t>coverage on </a:t>
            </a:r>
            <a:r>
              <a:rPr lang="en-US" sz="2600" dirty="0" err="1" smtClean="0"/>
              <a:t>t</a:t>
            </a:r>
            <a:r>
              <a:rPr lang="en-US" sz="2600" dirty="0" smtClean="0"/>
              <a:t>’ using:</a:t>
            </a:r>
          </a:p>
        </p:txBody>
      </p:sp>
      <p:cxnSp>
        <p:nvCxnSpPr>
          <p:cNvPr id="18" name="Straight Connector 17"/>
          <p:cNvCxnSpPr/>
          <p:nvPr/>
        </p:nvCxnSpPr>
        <p:spPr>
          <a:xfrm rot="10800000">
            <a:off x="672042" y="4618050"/>
            <a:ext cx="4704292" cy="1750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5460339" y="4283816"/>
            <a:ext cx="420026" cy="508900"/>
          </a:xfrm>
          <a:prstGeom prst="rect">
            <a:avLst/>
          </a:prstGeom>
          <a:noFill/>
        </p:spPr>
        <p:txBody>
          <a:bodyPr wrap="square" lIns="100794" tIns="50397" rIns="100794" bIns="50397" rtlCol="0">
            <a:spAutoFit/>
          </a:bodyPr>
          <a:lstStyle/>
          <a:p>
            <a:r>
              <a:rPr lang="en-US" sz="2600" dirty="0" smtClean="0">
                <a:solidFill>
                  <a:srgbClr val="FF0000"/>
                </a:solidFill>
              </a:rPr>
              <a:t>R</a:t>
            </a:r>
            <a:endParaRPr lang="en-US" sz="2600" dirty="0">
              <a:solidFill>
                <a:srgbClr val="FF0000"/>
              </a:solidFill>
            </a:endParaRPr>
          </a:p>
        </p:txBody>
      </p:sp>
      <p:sp>
        <p:nvSpPr>
          <p:cNvPr id="23" name="Title 2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Constructing a Solution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7846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092068" y="4535805"/>
            <a:ext cx="420026" cy="67197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0794" tIns="50397" rIns="100794" bIns="50397"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848115" y="3443852"/>
            <a:ext cx="420026" cy="151193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0794" tIns="50397" rIns="100794" bIns="50397"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2604161" y="3359855"/>
            <a:ext cx="420026" cy="1259946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0794" tIns="50397" rIns="100794" bIns="50397"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3360208" y="1931917"/>
            <a:ext cx="420026" cy="184792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0794" tIns="50397" rIns="100794" bIns="50397"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4116255" y="2771881"/>
            <a:ext cx="420026" cy="201591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0794" tIns="50397" rIns="100794" bIns="50397"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 rot="5400000">
            <a:off x="-1468991" y="3652967"/>
            <a:ext cx="4283816" cy="1751"/>
          </a:xfrm>
          <a:prstGeom prst="line">
            <a:avLst/>
          </a:prstGeom>
          <a:ln w="508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rot="10800000">
            <a:off x="672042" y="5795751"/>
            <a:ext cx="4536281" cy="1750"/>
          </a:xfrm>
          <a:prstGeom prst="line">
            <a:avLst/>
          </a:prstGeom>
          <a:ln w="508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19" name="Table 18"/>
          <p:cNvGraphicFramePr>
            <a:graphicFrameLocks noGrp="1"/>
          </p:cNvGraphicFramePr>
          <p:nvPr/>
        </p:nvGraphicFramePr>
        <p:xfrm>
          <a:off x="672042" y="6299729"/>
          <a:ext cx="4536280" cy="40878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07256"/>
                <a:gridCol w="907256"/>
                <a:gridCol w="907256"/>
                <a:gridCol w="907256"/>
                <a:gridCol w="907256"/>
              </a:tblGrid>
              <a:tr h="408782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100806" marR="100806" marT="50398" marB="5039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100806" marR="100806" marT="50398" marB="5039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0.3</a:t>
                      </a:r>
                      <a:endParaRPr lang="en-US" sz="2000" dirty="0"/>
                    </a:p>
                  </a:txBody>
                  <a:tcPr marL="100806" marR="100806" marT="50398" marB="5039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100806" marR="100806" marT="50398" marB="5039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100806" marR="100806" marT="50398" marB="50398"/>
                </a:tc>
              </a:tr>
            </a:tbl>
          </a:graphicData>
        </a:graphic>
      </p:graphicFrame>
      <p:sp>
        <p:nvSpPr>
          <p:cNvPr id="20" name="TextBox 19"/>
          <p:cNvSpPr txBox="1"/>
          <p:nvPr/>
        </p:nvSpPr>
        <p:spPr>
          <a:xfrm>
            <a:off x="1848115" y="6887704"/>
            <a:ext cx="2404517" cy="440333"/>
          </a:xfrm>
          <a:prstGeom prst="rect">
            <a:avLst/>
          </a:prstGeom>
          <a:noFill/>
        </p:spPr>
        <p:txBody>
          <a:bodyPr wrap="none" lIns="100794" tIns="50397" rIns="100794" bIns="50397" rtlCol="0">
            <a:spAutoFit/>
          </a:bodyPr>
          <a:lstStyle/>
          <a:p>
            <a:r>
              <a:rPr lang="en-US" dirty="0" smtClean="0"/>
              <a:t>Defender Coverage</a:t>
            </a:r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 rot="10800000">
            <a:off x="672042" y="4618050"/>
            <a:ext cx="4704292" cy="1750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5460339" y="4283816"/>
            <a:ext cx="420026" cy="508900"/>
          </a:xfrm>
          <a:prstGeom prst="rect">
            <a:avLst/>
          </a:prstGeom>
          <a:noFill/>
        </p:spPr>
        <p:txBody>
          <a:bodyPr wrap="square" lIns="100794" tIns="50397" rIns="100794" bIns="50397" rtlCol="0">
            <a:spAutoFit/>
          </a:bodyPr>
          <a:lstStyle/>
          <a:p>
            <a:r>
              <a:rPr lang="en-US" sz="2600" dirty="0" smtClean="0">
                <a:solidFill>
                  <a:srgbClr val="FF0000"/>
                </a:solidFill>
              </a:rPr>
              <a:t>R</a:t>
            </a:r>
            <a:endParaRPr lang="en-US" sz="2600" dirty="0">
              <a:solidFill>
                <a:srgbClr val="FF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991666" y="1175949"/>
            <a:ext cx="3836943" cy="2902545"/>
          </a:xfrm>
          <a:prstGeom prst="rect">
            <a:avLst/>
          </a:prstGeom>
          <a:noFill/>
        </p:spPr>
        <p:txBody>
          <a:bodyPr wrap="square" lIns="100794" tIns="50397" rIns="100794" bIns="50397" rtlCol="0">
            <a:spAutoFit/>
          </a:bodyPr>
          <a:lstStyle/>
          <a:p>
            <a:r>
              <a:rPr lang="en-US" sz="2600" dirty="0" smtClean="0"/>
              <a:t>For every other target </a:t>
            </a:r>
            <a:r>
              <a:rPr lang="en-US" sz="2600" dirty="0" err="1" smtClean="0"/>
              <a:t>t</a:t>
            </a:r>
            <a:r>
              <a:rPr lang="en-US" sz="2600" dirty="0" smtClean="0"/>
              <a:t>’’,</a:t>
            </a:r>
          </a:p>
          <a:p>
            <a:r>
              <a:rPr lang="en-US" sz="2600" dirty="0" smtClean="0"/>
              <a:t>consider two cases:</a:t>
            </a:r>
          </a:p>
          <a:p>
            <a:endParaRPr lang="en-US" sz="2600" dirty="0" smtClean="0"/>
          </a:p>
          <a:p>
            <a:pPr marL="503972" indent="-503972">
              <a:buAutoNum type="arabicParenR"/>
            </a:pPr>
            <a:r>
              <a:rPr lang="en-US" sz="2600" dirty="0" smtClean="0"/>
              <a:t>Target is in the PAS</a:t>
            </a:r>
          </a:p>
          <a:p>
            <a:pPr marL="503972" indent="-503972">
              <a:buAutoNum type="arabicParenR"/>
            </a:pPr>
            <a:r>
              <a:rPr lang="en-US" sz="2600" dirty="0" smtClean="0"/>
              <a:t>Target is not in the PAS</a:t>
            </a:r>
          </a:p>
          <a:p>
            <a:endParaRPr lang="en-US" sz="2600" dirty="0" smtClean="0"/>
          </a:p>
          <a:p>
            <a:r>
              <a:rPr lang="en-US" sz="2600" dirty="0" smtClean="0"/>
              <a:t>	</a:t>
            </a:r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Constructing a Solution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3556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092068" y="4535805"/>
            <a:ext cx="420026" cy="67197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0794" tIns="50397" rIns="100794" bIns="50397"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848115" y="3443852"/>
            <a:ext cx="420026" cy="151193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0794" tIns="50397" rIns="100794" bIns="50397"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2604161" y="3359855"/>
            <a:ext cx="420026" cy="1259946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0794" tIns="50397" rIns="100794" bIns="50397"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3360208" y="1931917"/>
            <a:ext cx="420026" cy="184792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0794" tIns="50397" rIns="100794" bIns="50397"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4116255" y="2771881"/>
            <a:ext cx="420026" cy="201591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0794" tIns="50397" rIns="100794" bIns="50397"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 rot="5400000">
            <a:off x="-1468991" y="3652967"/>
            <a:ext cx="4283816" cy="1751"/>
          </a:xfrm>
          <a:prstGeom prst="line">
            <a:avLst/>
          </a:prstGeom>
          <a:ln w="508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rot="10800000">
            <a:off x="672042" y="5795751"/>
            <a:ext cx="4536281" cy="1750"/>
          </a:xfrm>
          <a:prstGeom prst="line">
            <a:avLst/>
          </a:prstGeom>
          <a:ln w="508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19" name="Table 18"/>
          <p:cNvGraphicFramePr>
            <a:graphicFrameLocks noGrp="1"/>
          </p:cNvGraphicFramePr>
          <p:nvPr/>
        </p:nvGraphicFramePr>
        <p:xfrm>
          <a:off x="672042" y="6299729"/>
          <a:ext cx="4536280" cy="40878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07256"/>
                <a:gridCol w="907256"/>
                <a:gridCol w="907256"/>
                <a:gridCol w="907256"/>
                <a:gridCol w="907256"/>
              </a:tblGrid>
              <a:tr h="408782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100806" marR="100806" marT="50398" marB="5039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100806" marR="100806" marT="50398" marB="5039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0.3</a:t>
                      </a:r>
                      <a:endParaRPr lang="en-US" sz="2000" dirty="0"/>
                    </a:p>
                  </a:txBody>
                  <a:tcPr marL="100806" marR="100806" marT="50398" marB="5039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100806" marR="100806" marT="50398" marB="5039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100806" marR="100806" marT="50398" marB="50398"/>
                </a:tc>
              </a:tr>
            </a:tbl>
          </a:graphicData>
        </a:graphic>
      </p:graphicFrame>
      <p:sp>
        <p:nvSpPr>
          <p:cNvPr id="20" name="TextBox 19"/>
          <p:cNvSpPr txBox="1"/>
          <p:nvPr/>
        </p:nvSpPr>
        <p:spPr>
          <a:xfrm>
            <a:off x="1848115" y="6887704"/>
            <a:ext cx="2404517" cy="440333"/>
          </a:xfrm>
          <a:prstGeom prst="rect">
            <a:avLst/>
          </a:prstGeom>
          <a:noFill/>
        </p:spPr>
        <p:txBody>
          <a:bodyPr wrap="none" lIns="100794" tIns="50397" rIns="100794" bIns="50397" rtlCol="0">
            <a:spAutoFit/>
          </a:bodyPr>
          <a:lstStyle/>
          <a:p>
            <a:r>
              <a:rPr lang="en-US" dirty="0" smtClean="0"/>
              <a:t>Defender Coverage</a:t>
            </a:r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 rot="10800000">
            <a:off x="672042" y="4618050"/>
            <a:ext cx="4704292" cy="1750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5460339" y="4283816"/>
            <a:ext cx="420026" cy="508900"/>
          </a:xfrm>
          <a:prstGeom prst="rect">
            <a:avLst/>
          </a:prstGeom>
          <a:noFill/>
        </p:spPr>
        <p:txBody>
          <a:bodyPr wrap="square" lIns="100794" tIns="50397" rIns="100794" bIns="50397" rtlCol="0">
            <a:spAutoFit/>
          </a:bodyPr>
          <a:lstStyle/>
          <a:p>
            <a:r>
              <a:rPr lang="en-US" sz="2600" dirty="0" smtClean="0">
                <a:solidFill>
                  <a:srgbClr val="FF0000"/>
                </a:solidFill>
              </a:rPr>
              <a:t>R</a:t>
            </a:r>
            <a:endParaRPr lang="en-US" sz="2600" dirty="0">
              <a:solidFill>
                <a:srgbClr val="FF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991666" y="1175949"/>
            <a:ext cx="3836943" cy="2902545"/>
          </a:xfrm>
          <a:prstGeom prst="rect">
            <a:avLst/>
          </a:prstGeom>
          <a:noFill/>
        </p:spPr>
        <p:txBody>
          <a:bodyPr wrap="square" lIns="100794" tIns="50397" rIns="100794" bIns="50397" rtlCol="0">
            <a:spAutoFit/>
          </a:bodyPr>
          <a:lstStyle/>
          <a:p>
            <a:r>
              <a:rPr lang="en-US" sz="2600" dirty="0" smtClean="0"/>
              <a:t>For every other target </a:t>
            </a:r>
            <a:r>
              <a:rPr lang="en-US" sz="2600" dirty="0" err="1" smtClean="0"/>
              <a:t>t</a:t>
            </a:r>
            <a:r>
              <a:rPr lang="en-US" sz="2600" dirty="0" smtClean="0"/>
              <a:t>’’,</a:t>
            </a:r>
          </a:p>
          <a:p>
            <a:r>
              <a:rPr lang="en-US" sz="2600" dirty="0" smtClean="0"/>
              <a:t>consider two cases:</a:t>
            </a:r>
          </a:p>
          <a:p>
            <a:endParaRPr lang="en-US" sz="2600" dirty="0" smtClean="0"/>
          </a:p>
          <a:p>
            <a:pPr marL="503972" indent="-503972">
              <a:buAutoNum type="arabicParenR"/>
            </a:pPr>
            <a:r>
              <a:rPr lang="en-US" sz="2600" dirty="0" smtClean="0"/>
              <a:t>Target is in the PAS</a:t>
            </a:r>
          </a:p>
          <a:p>
            <a:pPr marL="503972" indent="-503972">
              <a:buAutoNum type="arabicParenR"/>
            </a:pPr>
            <a:r>
              <a:rPr lang="en-US" sz="2600" dirty="0" smtClean="0"/>
              <a:t>Target is not in the PAS</a:t>
            </a:r>
          </a:p>
          <a:p>
            <a:endParaRPr lang="en-US" sz="2600" dirty="0" smtClean="0"/>
          </a:p>
          <a:p>
            <a:r>
              <a:rPr lang="en-US" sz="2600" dirty="0" smtClean="0"/>
              <a:t>	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303290" y="3690920"/>
            <a:ext cx="1097231" cy="508900"/>
          </a:xfrm>
          <a:prstGeom prst="rect">
            <a:avLst/>
          </a:prstGeom>
          <a:noFill/>
        </p:spPr>
        <p:txBody>
          <a:bodyPr wrap="none" lIns="100794" tIns="50397" rIns="100794" bIns="50397" rtlCol="0">
            <a:spAutoFit/>
          </a:bodyPr>
          <a:lstStyle/>
          <a:p>
            <a:pPr algn="ctr"/>
            <a:r>
              <a:rPr lang="en-US" sz="2600" u="sng" dirty="0" smtClean="0"/>
              <a:t>Case 1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564687" y="4543746"/>
            <a:ext cx="2640121" cy="901997"/>
          </a:xfrm>
          <a:prstGeom prst="rect">
            <a:avLst/>
          </a:prstGeom>
          <a:noFill/>
        </p:spPr>
        <p:txBody>
          <a:bodyPr wrap="none" lIns="100794" tIns="50397" rIns="100794" bIns="50397" rtlCol="0">
            <a:spAutoFit/>
          </a:bodyPr>
          <a:lstStyle/>
          <a:p>
            <a:pPr algn="ctr"/>
            <a:r>
              <a:rPr lang="en-US" sz="2600" dirty="0" smtClean="0"/>
              <a:t>Payoff for </a:t>
            </a:r>
            <a:r>
              <a:rPr lang="en-US" sz="2600" dirty="0" err="1" smtClean="0"/>
              <a:t>t</a:t>
            </a:r>
            <a:r>
              <a:rPr lang="en-US" sz="2600" dirty="0" smtClean="0"/>
              <a:t>’’ must </a:t>
            </a:r>
          </a:p>
          <a:p>
            <a:pPr algn="ctr"/>
            <a:r>
              <a:rPr lang="en-US" sz="2600" dirty="0" smtClean="0"/>
              <a:t>be at least D*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8384" y="5711754"/>
            <a:ext cx="3220200" cy="867963"/>
          </a:xfrm>
          <a:prstGeom prst="rect">
            <a:avLst/>
          </a:prstGeom>
        </p:spPr>
      </p:pic>
      <p:sp>
        <p:nvSpPr>
          <p:cNvPr id="25" name="Title 2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Constructing a Solution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1645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092068" y="4535805"/>
            <a:ext cx="420026" cy="67197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0794" tIns="50397" rIns="100794" bIns="50397"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848115" y="3443852"/>
            <a:ext cx="420026" cy="151193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0794" tIns="50397" rIns="100794" bIns="50397"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2604161" y="3359855"/>
            <a:ext cx="420026" cy="1259946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0794" tIns="50397" rIns="100794" bIns="50397"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3360208" y="4703798"/>
            <a:ext cx="420026" cy="671971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0794" tIns="50397" rIns="100794" bIns="50397"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4116255" y="2771881"/>
            <a:ext cx="420026" cy="201591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0794" tIns="50397" rIns="100794" bIns="50397"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 rot="5400000">
            <a:off x="-1468991" y="3652967"/>
            <a:ext cx="4283816" cy="1751"/>
          </a:xfrm>
          <a:prstGeom prst="line">
            <a:avLst/>
          </a:prstGeom>
          <a:ln w="508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rot="10800000">
            <a:off x="672042" y="5795751"/>
            <a:ext cx="4536281" cy="1750"/>
          </a:xfrm>
          <a:prstGeom prst="line">
            <a:avLst/>
          </a:prstGeom>
          <a:ln w="508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19" name="Table 18"/>
          <p:cNvGraphicFramePr>
            <a:graphicFrameLocks noGrp="1"/>
          </p:cNvGraphicFramePr>
          <p:nvPr/>
        </p:nvGraphicFramePr>
        <p:xfrm>
          <a:off x="672042" y="6299729"/>
          <a:ext cx="4536280" cy="40878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07256"/>
                <a:gridCol w="907256"/>
                <a:gridCol w="907256"/>
                <a:gridCol w="907256"/>
                <a:gridCol w="907256"/>
              </a:tblGrid>
              <a:tr h="408782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100806" marR="100806" marT="50398" marB="5039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100806" marR="100806" marT="50398" marB="5039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0.3</a:t>
                      </a:r>
                      <a:endParaRPr lang="en-US" sz="2000" dirty="0"/>
                    </a:p>
                  </a:txBody>
                  <a:tcPr marL="100806" marR="100806" marT="50398" marB="5039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0.7</a:t>
                      </a:r>
                      <a:endParaRPr lang="en-US" sz="2000" dirty="0"/>
                    </a:p>
                  </a:txBody>
                  <a:tcPr marL="100806" marR="100806" marT="50398" marB="5039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100806" marR="100806" marT="50398" marB="50398"/>
                </a:tc>
              </a:tr>
            </a:tbl>
          </a:graphicData>
        </a:graphic>
      </p:graphicFrame>
      <p:sp>
        <p:nvSpPr>
          <p:cNvPr id="20" name="TextBox 19"/>
          <p:cNvSpPr txBox="1"/>
          <p:nvPr/>
        </p:nvSpPr>
        <p:spPr>
          <a:xfrm>
            <a:off x="1848115" y="6887704"/>
            <a:ext cx="2404517" cy="440333"/>
          </a:xfrm>
          <a:prstGeom prst="rect">
            <a:avLst/>
          </a:prstGeom>
          <a:noFill/>
        </p:spPr>
        <p:txBody>
          <a:bodyPr wrap="none" lIns="100794" tIns="50397" rIns="100794" bIns="50397" rtlCol="0">
            <a:spAutoFit/>
          </a:bodyPr>
          <a:lstStyle/>
          <a:p>
            <a:r>
              <a:rPr lang="en-US" dirty="0" smtClean="0"/>
              <a:t>Defender Coverage</a:t>
            </a:r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 rot="10800000">
            <a:off x="672042" y="4618050"/>
            <a:ext cx="4704292" cy="1750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5460339" y="4283816"/>
            <a:ext cx="420026" cy="508900"/>
          </a:xfrm>
          <a:prstGeom prst="rect">
            <a:avLst/>
          </a:prstGeom>
          <a:noFill/>
        </p:spPr>
        <p:txBody>
          <a:bodyPr wrap="square" lIns="100794" tIns="50397" rIns="100794" bIns="50397" rtlCol="0">
            <a:spAutoFit/>
          </a:bodyPr>
          <a:lstStyle/>
          <a:p>
            <a:r>
              <a:rPr lang="en-US" sz="2600" dirty="0" smtClean="0">
                <a:solidFill>
                  <a:srgbClr val="FF0000"/>
                </a:solidFill>
              </a:rPr>
              <a:t>R</a:t>
            </a:r>
            <a:endParaRPr lang="en-US" sz="2600" dirty="0">
              <a:solidFill>
                <a:srgbClr val="FF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991666" y="1175949"/>
            <a:ext cx="3836943" cy="2902545"/>
          </a:xfrm>
          <a:prstGeom prst="rect">
            <a:avLst/>
          </a:prstGeom>
          <a:noFill/>
        </p:spPr>
        <p:txBody>
          <a:bodyPr wrap="square" lIns="100794" tIns="50397" rIns="100794" bIns="50397" rtlCol="0">
            <a:spAutoFit/>
          </a:bodyPr>
          <a:lstStyle/>
          <a:p>
            <a:r>
              <a:rPr lang="en-US" sz="2600" dirty="0" smtClean="0"/>
              <a:t>For every other target </a:t>
            </a:r>
            <a:r>
              <a:rPr lang="en-US" sz="2600" dirty="0" err="1" smtClean="0"/>
              <a:t>t</a:t>
            </a:r>
            <a:r>
              <a:rPr lang="en-US" sz="2600" dirty="0" smtClean="0"/>
              <a:t>’’,</a:t>
            </a:r>
          </a:p>
          <a:p>
            <a:r>
              <a:rPr lang="en-US" sz="2600" dirty="0" smtClean="0"/>
              <a:t>consider two cases:</a:t>
            </a:r>
          </a:p>
          <a:p>
            <a:endParaRPr lang="en-US" sz="2600" dirty="0" smtClean="0"/>
          </a:p>
          <a:p>
            <a:pPr marL="503972" indent="-503972">
              <a:buAutoNum type="arabicParenR"/>
            </a:pPr>
            <a:r>
              <a:rPr lang="en-US" sz="2600" dirty="0" smtClean="0"/>
              <a:t>Target is in the PAS</a:t>
            </a:r>
          </a:p>
          <a:p>
            <a:pPr marL="503972" indent="-503972">
              <a:buAutoNum type="arabicParenR"/>
            </a:pPr>
            <a:r>
              <a:rPr lang="en-US" sz="2600" dirty="0" smtClean="0"/>
              <a:t>Target is not in the PAS</a:t>
            </a:r>
          </a:p>
          <a:p>
            <a:endParaRPr lang="en-US" sz="2600" dirty="0" smtClean="0"/>
          </a:p>
          <a:p>
            <a:r>
              <a:rPr lang="en-US" sz="2600" dirty="0" smtClean="0"/>
              <a:t>	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303290" y="3690920"/>
            <a:ext cx="1097231" cy="508900"/>
          </a:xfrm>
          <a:prstGeom prst="rect">
            <a:avLst/>
          </a:prstGeom>
          <a:noFill/>
        </p:spPr>
        <p:txBody>
          <a:bodyPr wrap="none" lIns="100794" tIns="50397" rIns="100794" bIns="50397" rtlCol="0">
            <a:spAutoFit/>
          </a:bodyPr>
          <a:lstStyle/>
          <a:p>
            <a:pPr algn="ctr"/>
            <a:r>
              <a:rPr lang="en-US" sz="2600" u="sng" dirty="0" smtClean="0"/>
              <a:t>Case 2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263106" y="4543746"/>
            <a:ext cx="3243288" cy="901997"/>
          </a:xfrm>
          <a:prstGeom prst="rect">
            <a:avLst/>
          </a:prstGeom>
          <a:noFill/>
        </p:spPr>
        <p:txBody>
          <a:bodyPr wrap="none" lIns="100794" tIns="50397" rIns="100794" bIns="50397" rtlCol="0">
            <a:spAutoFit/>
          </a:bodyPr>
          <a:lstStyle/>
          <a:p>
            <a:pPr algn="ctr"/>
            <a:r>
              <a:rPr lang="en-US" sz="2600" dirty="0" smtClean="0"/>
              <a:t>Max payoff to attacker</a:t>
            </a:r>
          </a:p>
          <a:p>
            <a:pPr algn="ctr"/>
            <a:r>
              <a:rPr lang="en-US" sz="2600" dirty="0" smtClean="0"/>
              <a:t>for </a:t>
            </a:r>
            <a:r>
              <a:rPr lang="en-US" sz="2600" dirty="0" err="1" smtClean="0"/>
              <a:t>t</a:t>
            </a:r>
            <a:r>
              <a:rPr lang="en-US" sz="2600" dirty="0" smtClean="0"/>
              <a:t>’’ must be &lt; R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0365" y="5963744"/>
            <a:ext cx="3612224" cy="713969"/>
          </a:xfrm>
          <a:prstGeom prst="rect">
            <a:avLst/>
          </a:prstGeom>
        </p:spPr>
      </p:pic>
      <p:sp>
        <p:nvSpPr>
          <p:cNvPr id="25" name="Title 2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Constructing a Solution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2563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092068" y="4535805"/>
            <a:ext cx="420026" cy="67197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0794" tIns="50397" rIns="100794" bIns="50397"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848115" y="3443852"/>
            <a:ext cx="420026" cy="151193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0794" tIns="50397" rIns="100794" bIns="50397"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2604161" y="3359855"/>
            <a:ext cx="420026" cy="1259946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0794" tIns="50397" rIns="100794" bIns="50397"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3360208" y="3275859"/>
            <a:ext cx="420026" cy="1427939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0794" tIns="50397" rIns="100794" bIns="50397"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4116255" y="2771881"/>
            <a:ext cx="420026" cy="201591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0794" tIns="50397" rIns="100794" bIns="50397"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 rot="5400000">
            <a:off x="-1468991" y="3652967"/>
            <a:ext cx="4283816" cy="1751"/>
          </a:xfrm>
          <a:prstGeom prst="line">
            <a:avLst/>
          </a:prstGeom>
          <a:ln w="508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rot="10800000">
            <a:off x="672042" y="5795751"/>
            <a:ext cx="4536281" cy="1750"/>
          </a:xfrm>
          <a:prstGeom prst="line">
            <a:avLst/>
          </a:prstGeom>
          <a:ln w="508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19" name="Table 18"/>
          <p:cNvGraphicFramePr>
            <a:graphicFrameLocks noGrp="1"/>
          </p:cNvGraphicFramePr>
          <p:nvPr/>
        </p:nvGraphicFramePr>
        <p:xfrm>
          <a:off x="672042" y="6299729"/>
          <a:ext cx="4536280" cy="40878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07256"/>
                <a:gridCol w="907256"/>
                <a:gridCol w="907256"/>
                <a:gridCol w="907256"/>
                <a:gridCol w="907256"/>
              </a:tblGrid>
              <a:tr h="408782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100806" marR="100806" marT="50398" marB="5039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100806" marR="100806" marT="50398" marB="5039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0.3</a:t>
                      </a:r>
                      <a:endParaRPr lang="en-US" sz="2000" dirty="0"/>
                    </a:p>
                  </a:txBody>
                  <a:tcPr marL="100806" marR="100806" marT="50398" marB="5039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0.4</a:t>
                      </a:r>
                      <a:endParaRPr lang="en-US" sz="2000" dirty="0"/>
                    </a:p>
                  </a:txBody>
                  <a:tcPr marL="100806" marR="100806" marT="50398" marB="5039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100806" marR="100806" marT="50398" marB="50398"/>
                </a:tc>
              </a:tr>
            </a:tbl>
          </a:graphicData>
        </a:graphic>
      </p:graphicFrame>
      <p:sp>
        <p:nvSpPr>
          <p:cNvPr id="20" name="TextBox 19"/>
          <p:cNvSpPr txBox="1"/>
          <p:nvPr/>
        </p:nvSpPr>
        <p:spPr>
          <a:xfrm>
            <a:off x="1848115" y="6887704"/>
            <a:ext cx="2404517" cy="440333"/>
          </a:xfrm>
          <a:prstGeom prst="rect">
            <a:avLst/>
          </a:prstGeom>
          <a:noFill/>
        </p:spPr>
        <p:txBody>
          <a:bodyPr wrap="none" lIns="100794" tIns="50397" rIns="100794" bIns="50397" rtlCol="0">
            <a:spAutoFit/>
          </a:bodyPr>
          <a:lstStyle/>
          <a:p>
            <a:r>
              <a:rPr lang="en-US" dirty="0" smtClean="0"/>
              <a:t>Defender Coverage</a:t>
            </a:r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 rot="10800000">
            <a:off x="672042" y="4618050"/>
            <a:ext cx="4704292" cy="1750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5460339" y="4283816"/>
            <a:ext cx="420026" cy="508900"/>
          </a:xfrm>
          <a:prstGeom prst="rect">
            <a:avLst/>
          </a:prstGeom>
          <a:noFill/>
        </p:spPr>
        <p:txBody>
          <a:bodyPr wrap="square" lIns="100794" tIns="50397" rIns="100794" bIns="50397" rtlCol="0">
            <a:spAutoFit/>
          </a:bodyPr>
          <a:lstStyle/>
          <a:p>
            <a:r>
              <a:rPr lang="en-US" sz="2600" dirty="0" smtClean="0">
                <a:solidFill>
                  <a:srgbClr val="FF0000"/>
                </a:solidFill>
              </a:rPr>
              <a:t>R</a:t>
            </a:r>
            <a:endParaRPr lang="en-US" sz="2600" dirty="0">
              <a:solidFill>
                <a:srgbClr val="FF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991666" y="1175950"/>
            <a:ext cx="3836943" cy="3702764"/>
          </a:xfrm>
          <a:prstGeom prst="rect">
            <a:avLst/>
          </a:prstGeom>
          <a:noFill/>
        </p:spPr>
        <p:txBody>
          <a:bodyPr wrap="square" lIns="100794" tIns="50397" rIns="100794" bIns="50397" rtlCol="0">
            <a:spAutoFit/>
          </a:bodyPr>
          <a:lstStyle/>
          <a:p>
            <a:r>
              <a:rPr lang="en-US" sz="2600" dirty="0" smtClean="0"/>
              <a:t>Final consistency check</a:t>
            </a:r>
          </a:p>
          <a:p>
            <a:endParaRPr lang="en-US" sz="2600" dirty="0" smtClean="0"/>
          </a:p>
          <a:p>
            <a:r>
              <a:rPr lang="en-US" sz="2600" dirty="0" smtClean="0"/>
              <a:t>No target other than </a:t>
            </a:r>
            <a:r>
              <a:rPr lang="en-US" sz="2600" dirty="0" err="1" smtClean="0"/>
              <a:t>t</a:t>
            </a:r>
            <a:r>
              <a:rPr lang="en-US" sz="2600" dirty="0" smtClean="0"/>
              <a:t>’ </a:t>
            </a:r>
          </a:p>
          <a:p>
            <a:r>
              <a:rPr lang="en-US" sz="2600" dirty="0" smtClean="0"/>
              <a:t>can have a higher minimum attacker payoff</a:t>
            </a:r>
          </a:p>
          <a:p>
            <a:endParaRPr lang="en-US" sz="2600" dirty="0" smtClean="0"/>
          </a:p>
          <a:p>
            <a:r>
              <a:rPr lang="en-US" sz="2600" dirty="0" smtClean="0"/>
              <a:t>Otherwise, </a:t>
            </a:r>
            <a:r>
              <a:rPr lang="en-US" sz="2600" dirty="0" err="1" smtClean="0"/>
              <a:t>t</a:t>
            </a:r>
            <a:r>
              <a:rPr lang="en-US" sz="2600" dirty="0" smtClean="0"/>
              <a:t>’ does not set </a:t>
            </a:r>
          </a:p>
          <a:p>
            <a:r>
              <a:rPr lang="en-US" sz="2600" dirty="0" smtClean="0"/>
              <a:t>R contradicting the initial assumption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0365" y="5543762"/>
            <a:ext cx="3612224" cy="811965"/>
          </a:xfrm>
          <a:prstGeom prst="rect">
            <a:avLst/>
          </a:prstGeom>
        </p:spPr>
      </p:pic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Constructing a Solution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4674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092068" y="4535805"/>
            <a:ext cx="420026" cy="67197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0794" tIns="50397" rIns="100794" bIns="50397"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848115" y="4703798"/>
            <a:ext cx="420026" cy="839964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0794" tIns="50397" rIns="100794" bIns="50397"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2604161" y="3359855"/>
            <a:ext cx="420026" cy="1259946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0794" tIns="50397" rIns="100794" bIns="50397"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4116255" y="4703798"/>
            <a:ext cx="420026" cy="92396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0794" tIns="50397" rIns="100794" bIns="50397"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 rot="5400000">
            <a:off x="-1468991" y="3652967"/>
            <a:ext cx="4283816" cy="1751"/>
          </a:xfrm>
          <a:prstGeom prst="line">
            <a:avLst/>
          </a:prstGeom>
          <a:ln w="508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rot="10800000">
            <a:off x="672042" y="5795751"/>
            <a:ext cx="4536281" cy="1750"/>
          </a:xfrm>
          <a:prstGeom prst="line">
            <a:avLst/>
          </a:prstGeom>
          <a:ln w="508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19" name="Table 18"/>
          <p:cNvGraphicFramePr>
            <a:graphicFrameLocks noGrp="1"/>
          </p:cNvGraphicFramePr>
          <p:nvPr/>
        </p:nvGraphicFramePr>
        <p:xfrm>
          <a:off x="672042" y="6299729"/>
          <a:ext cx="4536280" cy="40878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07256"/>
                <a:gridCol w="907256"/>
                <a:gridCol w="907256"/>
                <a:gridCol w="907256"/>
                <a:gridCol w="907256"/>
              </a:tblGrid>
              <a:tr h="408782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0.2</a:t>
                      </a:r>
                      <a:endParaRPr lang="en-US" sz="2000" dirty="0"/>
                    </a:p>
                  </a:txBody>
                  <a:tcPr marL="100806" marR="100806" marT="50398" marB="5039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0.5</a:t>
                      </a:r>
                      <a:endParaRPr lang="en-US" sz="2000" dirty="0"/>
                    </a:p>
                  </a:txBody>
                  <a:tcPr marL="100806" marR="100806" marT="50398" marB="5039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0.3</a:t>
                      </a:r>
                      <a:endParaRPr lang="en-US" sz="2000" dirty="0"/>
                    </a:p>
                  </a:txBody>
                  <a:tcPr marL="100806" marR="100806" marT="50398" marB="5039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0.4</a:t>
                      </a:r>
                      <a:endParaRPr lang="en-US" sz="2000" dirty="0"/>
                    </a:p>
                  </a:txBody>
                  <a:tcPr marL="100806" marR="100806" marT="50398" marB="5039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0.7</a:t>
                      </a:r>
                      <a:endParaRPr lang="en-US" sz="2000" dirty="0"/>
                    </a:p>
                  </a:txBody>
                  <a:tcPr marL="100806" marR="100806" marT="50398" marB="50398"/>
                </a:tc>
              </a:tr>
            </a:tbl>
          </a:graphicData>
        </a:graphic>
      </p:graphicFrame>
      <p:sp>
        <p:nvSpPr>
          <p:cNvPr id="20" name="TextBox 19"/>
          <p:cNvSpPr txBox="1"/>
          <p:nvPr/>
        </p:nvSpPr>
        <p:spPr>
          <a:xfrm>
            <a:off x="1848115" y="6887704"/>
            <a:ext cx="2404517" cy="440333"/>
          </a:xfrm>
          <a:prstGeom prst="rect">
            <a:avLst/>
          </a:prstGeom>
          <a:noFill/>
        </p:spPr>
        <p:txBody>
          <a:bodyPr wrap="none" lIns="100794" tIns="50397" rIns="100794" bIns="50397" rtlCol="0">
            <a:spAutoFit/>
          </a:bodyPr>
          <a:lstStyle/>
          <a:p>
            <a:r>
              <a:rPr lang="en-US" dirty="0" smtClean="0"/>
              <a:t>Defender Coverage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5460339" y="4283816"/>
            <a:ext cx="420026" cy="508900"/>
          </a:xfrm>
          <a:prstGeom prst="rect">
            <a:avLst/>
          </a:prstGeom>
          <a:noFill/>
        </p:spPr>
        <p:txBody>
          <a:bodyPr wrap="square" lIns="100794" tIns="50397" rIns="100794" bIns="50397" rtlCol="0">
            <a:spAutoFit/>
          </a:bodyPr>
          <a:lstStyle/>
          <a:p>
            <a:r>
              <a:rPr lang="en-US" sz="2600" dirty="0" smtClean="0">
                <a:solidFill>
                  <a:srgbClr val="FF0000"/>
                </a:solidFill>
              </a:rPr>
              <a:t>R</a:t>
            </a:r>
            <a:endParaRPr lang="en-US" sz="2600" dirty="0">
              <a:solidFill>
                <a:srgbClr val="FF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991666" y="2017029"/>
            <a:ext cx="3836943" cy="3302655"/>
          </a:xfrm>
          <a:prstGeom prst="rect">
            <a:avLst/>
          </a:prstGeom>
          <a:noFill/>
        </p:spPr>
        <p:txBody>
          <a:bodyPr wrap="square" lIns="100794" tIns="50397" rIns="100794" bIns="50397" rtlCol="0">
            <a:spAutoFit/>
          </a:bodyPr>
          <a:lstStyle/>
          <a:p>
            <a:r>
              <a:rPr lang="en-US" sz="2600" dirty="0" smtClean="0"/>
              <a:t>For each target, compute</a:t>
            </a:r>
          </a:p>
          <a:p>
            <a:r>
              <a:rPr lang="en-US" sz="2600" dirty="0" smtClean="0"/>
              <a:t>three coverage values</a:t>
            </a:r>
          </a:p>
          <a:p>
            <a:endParaRPr lang="en-US" sz="2600" dirty="0" smtClean="0"/>
          </a:p>
          <a:p>
            <a:r>
              <a:rPr lang="en-US" sz="2600" dirty="0" smtClean="0"/>
              <a:t>c</a:t>
            </a:r>
            <a:r>
              <a:rPr lang="en-US" sz="2600" baseline="30000" dirty="0" smtClean="0"/>
              <a:t>1</a:t>
            </a:r>
            <a:r>
              <a:rPr lang="en-US" sz="2600" dirty="0" smtClean="0"/>
              <a:t>: coverage for D*</a:t>
            </a:r>
          </a:p>
          <a:p>
            <a:r>
              <a:rPr lang="en-US" sz="2600" dirty="0" smtClean="0"/>
              <a:t>c</a:t>
            </a:r>
            <a:r>
              <a:rPr lang="en-US" sz="2600" baseline="30000" dirty="0" smtClean="0"/>
              <a:t>2</a:t>
            </a:r>
            <a:r>
              <a:rPr lang="en-US" sz="2600" dirty="0" smtClean="0"/>
              <a:t>: coverage not in PAS</a:t>
            </a:r>
          </a:p>
          <a:p>
            <a:r>
              <a:rPr lang="en-US" sz="2600" dirty="0" smtClean="0"/>
              <a:t>c</a:t>
            </a:r>
            <a:r>
              <a:rPr lang="en-US" sz="2600" baseline="30000" dirty="0" smtClean="0"/>
              <a:t>3</a:t>
            </a:r>
            <a:r>
              <a:rPr lang="en-US" sz="2600" dirty="0" smtClean="0"/>
              <a:t>: consistency with R</a:t>
            </a:r>
          </a:p>
          <a:p>
            <a:endParaRPr lang="en-US" sz="2600" dirty="0" smtClean="0"/>
          </a:p>
          <a:p>
            <a:r>
              <a:rPr lang="en-US" sz="2600" dirty="0" smtClean="0"/>
              <a:t>Best value given by: 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8401" y="5949744"/>
            <a:ext cx="2366147" cy="349985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3360208" y="2855877"/>
            <a:ext cx="420026" cy="184792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0794" tIns="50397" rIns="100794" bIns="50397"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/>
          <p:cNvCxnSpPr/>
          <p:nvPr/>
        </p:nvCxnSpPr>
        <p:spPr>
          <a:xfrm rot="10800000">
            <a:off x="672042" y="4618050"/>
            <a:ext cx="4704292" cy="1750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Constructing a Solution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3743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092068" y="4535805"/>
            <a:ext cx="420026" cy="67197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0794" tIns="50397" rIns="100794" bIns="50397"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848115" y="4703798"/>
            <a:ext cx="420026" cy="839964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0794" tIns="50397" rIns="100794" bIns="50397"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2604161" y="3359855"/>
            <a:ext cx="420026" cy="1259946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0794" tIns="50397" rIns="100794" bIns="50397"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4116255" y="4703798"/>
            <a:ext cx="420026" cy="92396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0794" tIns="50397" rIns="100794" bIns="50397"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 rot="5400000">
            <a:off x="-1468991" y="3652967"/>
            <a:ext cx="4283816" cy="1751"/>
          </a:xfrm>
          <a:prstGeom prst="line">
            <a:avLst/>
          </a:prstGeom>
          <a:ln w="508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rot="10800000">
            <a:off x="672042" y="5795751"/>
            <a:ext cx="4536281" cy="1750"/>
          </a:xfrm>
          <a:prstGeom prst="line">
            <a:avLst/>
          </a:prstGeom>
          <a:ln w="508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19" name="Table 18"/>
          <p:cNvGraphicFramePr>
            <a:graphicFrameLocks noGrp="1"/>
          </p:cNvGraphicFramePr>
          <p:nvPr/>
        </p:nvGraphicFramePr>
        <p:xfrm>
          <a:off x="672042" y="6299729"/>
          <a:ext cx="4536280" cy="40878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07256"/>
                <a:gridCol w="907256"/>
                <a:gridCol w="907256"/>
                <a:gridCol w="907256"/>
                <a:gridCol w="907256"/>
              </a:tblGrid>
              <a:tr h="408782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0.2</a:t>
                      </a:r>
                      <a:endParaRPr lang="en-US" sz="2000" dirty="0"/>
                    </a:p>
                  </a:txBody>
                  <a:tcPr marL="100806" marR="100806" marT="50398" marB="5039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0.5</a:t>
                      </a:r>
                      <a:endParaRPr lang="en-US" sz="2000" dirty="0"/>
                    </a:p>
                  </a:txBody>
                  <a:tcPr marL="100806" marR="100806" marT="50398" marB="5039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0.3</a:t>
                      </a:r>
                      <a:endParaRPr lang="en-US" sz="2000" dirty="0"/>
                    </a:p>
                  </a:txBody>
                  <a:tcPr marL="100806" marR="100806" marT="50398" marB="5039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0.4</a:t>
                      </a:r>
                      <a:endParaRPr lang="en-US" sz="2000" dirty="0"/>
                    </a:p>
                  </a:txBody>
                  <a:tcPr marL="100806" marR="100806" marT="50398" marB="5039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0.7</a:t>
                      </a:r>
                      <a:endParaRPr lang="en-US" sz="2000" dirty="0"/>
                    </a:p>
                  </a:txBody>
                  <a:tcPr marL="100806" marR="100806" marT="50398" marB="50398"/>
                </a:tc>
              </a:tr>
            </a:tbl>
          </a:graphicData>
        </a:graphic>
      </p:graphicFrame>
      <p:sp>
        <p:nvSpPr>
          <p:cNvPr id="20" name="TextBox 19"/>
          <p:cNvSpPr txBox="1"/>
          <p:nvPr/>
        </p:nvSpPr>
        <p:spPr>
          <a:xfrm>
            <a:off x="1848115" y="6887704"/>
            <a:ext cx="2404517" cy="440333"/>
          </a:xfrm>
          <a:prstGeom prst="rect">
            <a:avLst/>
          </a:prstGeom>
          <a:noFill/>
        </p:spPr>
        <p:txBody>
          <a:bodyPr wrap="none" lIns="100794" tIns="50397" rIns="100794" bIns="50397" rtlCol="0">
            <a:spAutoFit/>
          </a:bodyPr>
          <a:lstStyle/>
          <a:p>
            <a:r>
              <a:rPr lang="en-US" dirty="0" smtClean="0"/>
              <a:t>Defender Coverage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5460339" y="4283816"/>
            <a:ext cx="420026" cy="508900"/>
          </a:xfrm>
          <a:prstGeom prst="rect">
            <a:avLst/>
          </a:prstGeom>
          <a:noFill/>
        </p:spPr>
        <p:txBody>
          <a:bodyPr wrap="square" lIns="100794" tIns="50397" rIns="100794" bIns="50397" rtlCol="0">
            <a:spAutoFit/>
          </a:bodyPr>
          <a:lstStyle/>
          <a:p>
            <a:r>
              <a:rPr lang="en-US" sz="2600" dirty="0" smtClean="0">
                <a:solidFill>
                  <a:srgbClr val="FF0000"/>
                </a:solidFill>
              </a:rPr>
              <a:t>R</a:t>
            </a:r>
            <a:endParaRPr lang="en-US" sz="2600" dirty="0">
              <a:solidFill>
                <a:srgbClr val="FF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991666" y="1847921"/>
            <a:ext cx="3836943" cy="4502983"/>
          </a:xfrm>
          <a:prstGeom prst="rect">
            <a:avLst/>
          </a:prstGeom>
          <a:noFill/>
        </p:spPr>
        <p:txBody>
          <a:bodyPr wrap="square" lIns="100794" tIns="50397" rIns="100794" bIns="50397" rtlCol="0">
            <a:spAutoFit/>
          </a:bodyPr>
          <a:lstStyle/>
          <a:p>
            <a:r>
              <a:rPr lang="en-US" sz="2600" dirty="0" smtClean="0"/>
              <a:t>Need to check each </a:t>
            </a:r>
          </a:p>
          <a:p>
            <a:r>
              <a:rPr lang="en-US" sz="2600" dirty="0" smtClean="0"/>
              <a:t>target as </a:t>
            </a:r>
            <a:r>
              <a:rPr lang="en-US" sz="2600" dirty="0" err="1" smtClean="0"/>
              <a:t>t</a:t>
            </a:r>
            <a:r>
              <a:rPr lang="en-US" sz="2600" dirty="0" smtClean="0"/>
              <a:t>’</a:t>
            </a:r>
          </a:p>
          <a:p>
            <a:endParaRPr lang="en-US" sz="2600" dirty="0" smtClean="0"/>
          </a:p>
          <a:p>
            <a:r>
              <a:rPr lang="en-US" sz="2600" dirty="0" smtClean="0"/>
              <a:t>O(n</a:t>
            </a:r>
            <a:r>
              <a:rPr lang="en-US" sz="2600" baseline="30000" dirty="0" smtClean="0"/>
              <a:t>2</a:t>
            </a:r>
            <a:r>
              <a:rPr lang="en-US" sz="2600" dirty="0" smtClean="0"/>
              <a:t>) worst case to test </a:t>
            </a:r>
          </a:p>
          <a:p>
            <a:r>
              <a:rPr lang="en-US" sz="2600" dirty="0" smtClean="0"/>
              <a:t>feasibility for D*</a:t>
            </a:r>
          </a:p>
          <a:p>
            <a:endParaRPr lang="en-US" sz="2600" dirty="0" smtClean="0"/>
          </a:p>
          <a:p>
            <a:r>
              <a:rPr lang="en-US" sz="2600" dirty="0" smtClean="0"/>
              <a:t>Binary search on D</a:t>
            </a:r>
          </a:p>
          <a:p>
            <a:endParaRPr lang="en-US" sz="2600" dirty="0" smtClean="0"/>
          </a:p>
          <a:p>
            <a:r>
              <a:rPr lang="en-US" sz="2600" dirty="0" smtClean="0"/>
              <a:t>O(n</a:t>
            </a:r>
            <a:r>
              <a:rPr lang="en-US" sz="2600" baseline="30000" dirty="0" smtClean="0"/>
              <a:t>2</a:t>
            </a:r>
            <a:r>
              <a:rPr lang="en-US" sz="2600" dirty="0" smtClean="0"/>
              <a:t> * log(1/ε)) </a:t>
            </a:r>
          </a:p>
          <a:p>
            <a:r>
              <a:rPr lang="en-US" sz="2600" dirty="0" smtClean="0"/>
              <a:t>where </a:t>
            </a:r>
            <a:r>
              <a:rPr lang="en-US" sz="2600" dirty="0" err="1" smtClean="0"/>
              <a:t>ε</a:t>
            </a:r>
            <a:r>
              <a:rPr lang="en-US" sz="2600" dirty="0" smtClean="0"/>
              <a:t> is error term</a:t>
            </a:r>
          </a:p>
          <a:p>
            <a:r>
              <a:rPr lang="en-US" sz="2600" dirty="0" smtClean="0"/>
              <a:t> </a:t>
            </a:r>
          </a:p>
        </p:txBody>
      </p:sp>
      <p:sp>
        <p:nvSpPr>
          <p:cNvPr id="24" name="Rectangle 23"/>
          <p:cNvSpPr/>
          <p:nvPr/>
        </p:nvSpPr>
        <p:spPr>
          <a:xfrm>
            <a:off x="3360208" y="2855877"/>
            <a:ext cx="420026" cy="184792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0794" tIns="50397" rIns="100794" bIns="50397"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/>
          <p:cNvCxnSpPr/>
          <p:nvPr/>
        </p:nvCxnSpPr>
        <p:spPr>
          <a:xfrm rot="10800000">
            <a:off x="672042" y="4618050"/>
            <a:ext cx="4704292" cy="1750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Analysis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2713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 bwMode="auto">
          <a:xfrm>
            <a:off x="1839913" y="0"/>
            <a:ext cx="70866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45710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Bats" charset="0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Interval Solver Scalability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99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3" name="Content Placeholder 4" descr="SolutionTimeTolerance.pdf"/>
          <p:cNvPicPr>
            <a:picLocks noChangeAspect="1"/>
          </p:cNvPicPr>
          <p:nvPr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2"/>
              <a:srcRect l="-4750" r="-4750"/>
              <a:stretch>
                <a:fillRect/>
              </a:stretch>
            </p:blipFill>
          </mc:Choice>
          <mc:Fallback>
            <p:blipFill>
              <a:blip r:embed="rId3"/>
              <a:srcRect l="-4750" r="-4750"/>
              <a:stretch>
                <a:fillRect/>
              </a:stretch>
            </p:blipFill>
          </mc:Fallback>
        </mc:AlternateContent>
        <p:spPr>
          <a:xfrm>
            <a:off x="849312" y="1341437"/>
            <a:ext cx="8229600" cy="452596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166979" y="6142037"/>
            <a:ext cx="540130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i="1" dirty="0" smtClean="0"/>
              <a:t>Fastest Bayesian solvers (HBGS, HUNTER) </a:t>
            </a:r>
          </a:p>
          <a:p>
            <a:pPr algn="ctr"/>
            <a:r>
              <a:rPr lang="en-US" sz="2400" i="1" dirty="0" smtClean="0"/>
              <a:t>scale only to 10s or 100s of targets </a:t>
            </a:r>
            <a:endParaRPr lang="en-US" sz="2400" i="1" dirty="0"/>
          </a:p>
        </p:txBody>
      </p:sp>
      <p:sp>
        <p:nvSpPr>
          <p:cNvPr id="5" name="Oval 4"/>
          <p:cNvSpPr/>
          <p:nvPr/>
        </p:nvSpPr>
        <p:spPr>
          <a:xfrm>
            <a:off x="5573712" y="4770437"/>
            <a:ext cx="838200" cy="457200"/>
          </a:xfrm>
          <a:prstGeom prst="ellipse">
            <a:avLst/>
          </a:prstGeom>
          <a:noFill/>
          <a:ln w="38100"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1763712" y="2255837"/>
            <a:ext cx="914400" cy="533400"/>
          </a:xfrm>
          <a:prstGeom prst="ellipse">
            <a:avLst/>
          </a:prstGeom>
          <a:noFill/>
          <a:ln w="38100"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530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0"/>
            <a:ext cx="9237468" cy="838200"/>
          </a:xfrm>
        </p:spPr>
        <p:txBody>
          <a:bodyPr/>
          <a:lstStyle/>
          <a:p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Application in Transition: GUARDS</a:t>
            </a:r>
          </a:p>
        </p:txBody>
      </p:sp>
      <p:sp>
        <p:nvSpPr>
          <p:cNvPr id="11161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92113" y="884238"/>
            <a:ext cx="6196377" cy="4536759"/>
          </a:xfrm>
        </p:spPr>
        <p:txBody>
          <a:bodyPr/>
          <a:lstStyle/>
          <a:p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GUARDS: under evaluation for national deployment</a:t>
            </a:r>
          </a:p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Transportation Security Administration</a:t>
            </a:r>
          </a:p>
          <a:p>
            <a:pPr lvl="1"/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Protect over 400 airports</a:t>
            </a:r>
          </a:p>
          <a:p>
            <a:pPr lvl="2"/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Limited security resources</a:t>
            </a:r>
          </a:p>
          <a:p>
            <a:pPr lvl="2"/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Numerous security measures</a:t>
            </a:r>
          </a:p>
          <a:p>
            <a:pPr lvl="2"/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Diverse potential threats</a:t>
            </a:r>
          </a:p>
          <a:p>
            <a:pPr lvl="1"/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Adaptive adversary</a:t>
            </a:r>
          </a:p>
        </p:txBody>
      </p:sp>
      <p:pic>
        <p:nvPicPr>
          <p:cNvPr id="111622" name="Picture 6" descr="TSA-k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1839" y="1128270"/>
            <a:ext cx="2858400" cy="2577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1623" name="Picture 7" descr="TSA_Scree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2913" y="3856038"/>
            <a:ext cx="3120420" cy="25944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&quot;No&quot; Symbol 1"/>
          <p:cNvSpPr/>
          <p:nvPr/>
        </p:nvSpPr>
        <p:spPr bwMode="auto">
          <a:xfrm>
            <a:off x="6881839" y="3856038"/>
            <a:ext cx="2858400" cy="2594473"/>
          </a:xfrm>
          <a:prstGeom prst="noSmoking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0" tIns="45716" rIns="91430" bIns="45716" numCol="1" rtlCol="0" anchor="t" anchorCtr="0" compatLnSpc="1">
            <a:prstTxWarp prst="textNoShape">
              <a:avLst/>
            </a:prstTxWarp>
          </a:bodyPr>
          <a:lstStyle/>
          <a:p>
            <a:pPr defTabSz="914305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0109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5913" y="1417637"/>
            <a:ext cx="9525000" cy="5867400"/>
          </a:xfrm>
        </p:spPr>
        <p:txBody>
          <a:bodyPr>
            <a:normAutofit/>
          </a:bodyPr>
          <a:lstStyle/>
          <a:p>
            <a:r>
              <a:rPr lang="en-US" sz="3200" dirty="0"/>
              <a:t>Motivating real-world applications</a:t>
            </a:r>
          </a:p>
          <a:p>
            <a:r>
              <a:rPr lang="en-US" sz="3200" dirty="0"/>
              <a:t>Background and basic security games</a:t>
            </a:r>
          </a:p>
          <a:p>
            <a:r>
              <a:rPr lang="en-US" sz="3200" dirty="0"/>
              <a:t>Scaling to complex action spaces</a:t>
            </a:r>
          </a:p>
          <a:p>
            <a:r>
              <a:rPr lang="en-US" sz="3200" dirty="0"/>
              <a:t>Modeling payoff uncertainty: Bayesian Security Games</a:t>
            </a:r>
          </a:p>
          <a:p>
            <a:r>
              <a:rPr lang="en-US" sz="3200" b="1" i="1" dirty="0">
                <a:solidFill>
                  <a:srgbClr val="2D2DB9"/>
                </a:solidFill>
              </a:rPr>
              <a:t>Human behavior and observation uncertainty</a:t>
            </a:r>
          </a:p>
          <a:p>
            <a:r>
              <a:rPr lang="en-US" sz="3200" dirty="0"/>
              <a:t>Evaluation and discussion</a:t>
            </a:r>
          </a:p>
        </p:txBody>
      </p:sp>
    </p:spTree>
    <p:extLst>
      <p:ext uri="{BB962C8B-B14F-4D97-AF65-F5344CB8AC3E}">
        <p14:creationId xmlns:p14="http://schemas.microsoft.com/office/powerpoint/2010/main" val="2968083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Key Topics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92112" y="1112838"/>
            <a:ext cx="9240573" cy="5442966"/>
          </a:xfrm>
        </p:spPr>
        <p:txBody>
          <a:bodyPr>
            <a:noAutofit/>
          </a:bodyPr>
          <a:lstStyle/>
          <a:p>
            <a:r>
              <a:rPr lang="en-US" dirty="0" smtClean="0"/>
              <a:t>PART I: Integrate models of human decision making as attacker’s response</a:t>
            </a:r>
          </a:p>
          <a:p>
            <a:pPr lvl="1"/>
            <a:r>
              <a:rPr lang="en-US" dirty="0" smtClean="0"/>
              <a:t>Key model used:</a:t>
            </a:r>
          </a:p>
          <a:p>
            <a:pPr lvl="2"/>
            <a:r>
              <a:rPr lang="en-US" dirty="0"/>
              <a:t> A</a:t>
            </a:r>
            <a:r>
              <a:rPr lang="en-US" dirty="0" smtClean="0"/>
              <a:t>nchoring bias and epsilon-bounded rationality</a:t>
            </a:r>
          </a:p>
          <a:p>
            <a:pPr lvl="2"/>
            <a:r>
              <a:rPr lang="en-US" dirty="0" smtClean="0"/>
              <a:t> Prospect Theory [</a:t>
            </a:r>
            <a:r>
              <a:rPr lang="en-US" dirty="0" err="1" smtClean="0"/>
              <a:t>Kahneman</a:t>
            </a:r>
            <a:r>
              <a:rPr lang="en-US" dirty="0" smtClean="0"/>
              <a:t> and </a:t>
            </a:r>
            <a:r>
              <a:rPr lang="en-US" dirty="0" err="1" smtClean="0"/>
              <a:t>Tvesky</a:t>
            </a:r>
            <a:r>
              <a:rPr lang="en-US" dirty="0" smtClean="0"/>
              <a:t>, 1979]</a:t>
            </a:r>
          </a:p>
          <a:p>
            <a:pPr lvl="2"/>
            <a:r>
              <a:rPr lang="en-US" dirty="0" smtClean="0"/>
              <a:t> </a:t>
            </a:r>
            <a:r>
              <a:rPr lang="en-US" dirty="0" err="1" smtClean="0"/>
              <a:t>Quantal</a:t>
            </a:r>
            <a:r>
              <a:rPr lang="en-US" dirty="0" smtClean="0"/>
              <a:t> Response [</a:t>
            </a:r>
            <a:r>
              <a:rPr lang="en-US" dirty="0" err="1" smtClean="0"/>
              <a:t>McKelvey</a:t>
            </a:r>
            <a:r>
              <a:rPr lang="en-US" dirty="0" smtClean="0"/>
              <a:t> and Palfrey, 1995]</a:t>
            </a:r>
          </a:p>
          <a:p>
            <a:pPr lvl="1"/>
            <a:r>
              <a:rPr lang="en-US" dirty="0"/>
              <a:t>N</a:t>
            </a:r>
            <a:r>
              <a:rPr lang="en-US" dirty="0" smtClean="0"/>
              <a:t>ew efficient algorithms</a:t>
            </a:r>
          </a:p>
          <a:p>
            <a:pPr lvl="1"/>
            <a:r>
              <a:rPr lang="en-US" dirty="0" smtClean="0">
                <a:cs typeface="Arial" pitchFamily="34" charset="0"/>
              </a:rPr>
              <a:t>Results from experiments with human subjects</a:t>
            </a:r>
          </a:p>
          <a:p>
            <a:pPr lvl="2"/>
            <a:r>
              <a:rPr lang="en-US" dirty="0" smtClean="0">
                <a:cs typeface="Arial" pitchFamily="34" charset="0"/>
              </a:rPr>
              <a:t> </a:t>
            </a:r>
            <a:r>
              <a:rPr lang="en-US" dirty="0" err="1" smtClean="0">
                <a:solidFill>
                  <a:srgbClr val="C00000"/>
                </a:solidFill>
                <a:cs typeface="Arial" pitchFamily="34" charset="0"/>
              </a:rPr>
              <a:t>Quantal</a:t>
            </a:r>
            <a:r>
              <a:rPr lang="en-US" dirty="0" smtClean="0">
                <a:solidFill>
                  <a:srgbClr val="C00000"/>
                </a:solidFill>
                <a:cs typeface="Arial" pitchFamily="34" charset="0"/>
              </a:rPr>
              <a:t> Response (QRE) outperforms other algorithms</a:t>
            </a:r>
          </a:p>
          <a:p>
            <a:pPr lvl="1"/>
            <a:endParaRPr lang="en-US" dirty="0" smtClean="0">
              <a:cs typeface="Arial" pitchFamily="34" charset="0"/>
            </a:endParaRPr>
          </a:p>
          <a:p>
            <a:r>
              <a:rPr lang="en-US" dirty="0" smtClean="0">
                <a:cs typeface="Arial" pitchFamily="34" charset="0"/>
              </a:rPr>
              <a:t>PART II: Impact of limited observations assuming rational attacker</a:t>
            </a:r>
            <a:endParaRPr lang="en-US" dirty="0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3358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540384" y="46040"/>
            <a:ext cx="9372600" cy="1036638"/>
          </a:xfrm>
          <a:prstGeom prst="rect">
            <a:avLst/>
          </a:prstGeom>
        </p:spPr>
        <p:txBody>
          <a:bodyPr lIns="91401" tIns="45701" rIns="91401" bIns="45701"/>
          <a:lstStyle/>
          <a:p>
            <a:pPr algn="ctr" defTabSz="457010">
              <a:lnSpc>
                <a:spcPts val="2997"/>
              </a:lnSpc>
              <a:buClr>
                <a:srgbClr val="000000"/>
              </a:buClr>
              <a:buSzPct val="45000"/>
              <a:defRPr/>
            </a:pPr>
            <a:r>
              <a:rPr lang="en-US" sz="2800" b="1" kern="0" dirty="0">
                <a:solidFill>
                  <a:srgbClr val="C00000"/>
                </a:solidFill>
                <a:latin typeface="Arial"/>
              </a:rPr>
              <a:t>Uncertainty: Attacker Decision Bounded Rationality &amp; Observations: Experimental Setup                          </a:t>
            </a:r>
          </a:p>
        </p:txBody>
      </p:sp>
      <p:pic>
        <p:nvPicPr>
          <p:cNvPr id="11" name="Picture 1" descr="Picture 3.pdf"/>
          <p:cNvPicPr>
            <a:picLocks noChangeAspect="1"/>
          </p:cNvPicPr>
          <p:nvPr/>
        </p:nvPicPr>
        <p:blipFill>
          <a:blip r:embed="rId3" cstate="print"/>
          <a:srcRect t="21782" b="21552"/>
          <a:stretch>
            <a:fillRect/>
          </a:stretch>
        </p:blipFill>
        <p:spPr bwMode="auto">
          <a:xfrm>
            <a:off x="0" y="1077913"/>
            <a:ext cx="10080625" cy="6481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" descr="Picture 9.pdf"/>
          <p:cNvPicPr>
            <a:picLocks noChangeAspect="1"/>
          </p:cNvPicPr>
          <p:nvPr/>
        </p:nvPicPr>
        <p:blipFill>
          <a:blip r:embed="rId4" cstate="print"/>
          <a:srcRect t="22221" b="22221"/>
          <a:stretch>
            <a:fillRect/>
          </a:stretch>
        </p:blipFill>
        <p:spPr bwMode="auto">
          <a:xfrm>
            <a:off x="0" y="1082675"/>
            <a:ext cx="10080625" cy="647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" descr="Picture 3.pdf"/>
          <p:cNvPicPr>
            <a:picLocks noChangeAspect="1"/>
          </p:cNvPicPr>
          <p:nvPr/>
        </p:nvPicPr>
        <p:blipFill>
          <a:blip r:embed="rId3" cstate="print"/>
          <a:srcRect t="21782" b="21552"/>
          <a:stretch>
            <a:fillRect/>
          </a:stretch>
        </p:blipFill>
        <p:spPr bwMode="auto">
          <a:xfrm>
            <a:off x="0" y="1077913"/>
            <a:ext cx="10080625" cy="6481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2" descr="Picture 8.pdf"/>
          <p:cNvPicPr>
            <a:picLocks noChangeAspect="1"/>
          </p:cNvPicPr>
          <p:nvPr/>
        </p:nvPicPr>
        <p:blipFill>
          <a:blip r:embed="rId5" cstate="print"/>
          <a:srcRect t="21111" b="21111"/>
          <a:stretch>
            <a:fillRect/>
          </a:stretch>
        </p:blipFill>
        <p:spPr bwMode="auto">
          <a:xfrm>
            <a:off x="0" y="930278"/>
            <a:ext cx="10080625" cy="662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" descr="Picture 3.pdf"/>
          <p:cNvPicPr>
            <a:picLocks noChangeAspect="1"/>
          </p:cNvPicPr>
          <p:nvPr/>
        </p:nvPicPr>
        <p:blipFill>
          <a:blip r:embed="rId3" cstate="print"/>
          <a:srcRect t="21782" b="21552"/>
          <a:stretch>
            <a:fillRect/>
          </a:stretch>
        </p:blipFill>
        <p:spPr bwMode="auto">
          <a:xfrm>
            <a:off x="0" y="1077913"/>
            <a:ext cx="10080625" cy="6481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1" descr="Picture 7.pdf"/>
          <p:cNvPicPr>
            <a:picLocks noChangeAspect="1"/>
          </p:cNvPicPr>
          <p:nvPr/>
        </p:nvPicPr>
        <p:blipFill>
          <a:blip r:embed="rId6" cstate="print"/>
          <a:srcRect t="21690" b="22755"/>
          <a:stretch>
            <a:fillRect/>
          </a:stretch>
        </p:blipFill>
        <p:spPr bwMode="auto">
          <a:xfrm>
            <a:off x="0" y="1006475"/>
            <a:ext cx="10080625" cy="655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47616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87513" y="0"/>
            <a:ext cx="7086600" cy="808038"/>
          </a:xfrm>
        </p:spPr>
        <p:txBody>
          <a:bodyPr/>
          <a:lstStyle/>
          <a:p>
            <a:r>
              <a:rPr lang="en-US" sz="3200" dirty="0"/>
              <a:t>Uncertainty: Human Bounded Rationality and Observations </a:t>
            </a:r>
          </a:p>
        </p:txBody>
      </p:sp>
      <p:graphicFrame>
        <p:nvGraphicFramePr>
          <p:cNvPr id="5" name="Object 7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11920087"/>
              </p:ext>
            </p:extLst>
          </p:nvPr>
        </p:nvGraphicFramePr>
        <p:xfrm>
          <a:off x="11113" y="1493838"/>
          <a:ext cx="10080625" cy="3429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Rectangle 5"/>
          <p:cNvSpPr/>
          <p:nvPr/>
        </p:nvSpPr>
        <p:spPr>
          <a:xfrm>
            <a:off x="403225" y="5218119"/>
            <a:ext cx="9688513" cy="2246751"/>
          </a:xfrm>
          <a:prstGeom prst="rect">
            <a:avLst/>
          </a:prstGeom>
        </p:spPr>
        <p:txBody>
          <a:bodyPr wrap="square" lIns="91410" tIns="45706" rIns="91410" bIns="45706">
            <a:spAutoFit/>
          </a:bodyPr>
          <a:lstStyle/>
          <a:p>
            <a:pPr>
              <a:buFontTx/>
              <a:buBlip>
                <a:blip r:embed="rId3"/>
              </a:buBlip>
            </a:pPr>
            <a:r>
              <a:rPr lang="en-US" sz="2800" b="1" dirty="0">
                <a:solidFill>
                  <a:srgbClr val="990000"/>
                </a:solidFill>
              </a:rPr>
              <a:t> </a:t>
            </a:r>
            <a:r>
              <a:rPr lang="en-US" sz="2800" i="1" dirty="0">
                <a:solidFill>
                  <a:srgbClr val="000000"/>
                </a:solidFill>
              </a:rPr>
              <a:t>178 total subjects, 2480 trials,  40 subjects for each setting</a:t>
            </a:r>
          </a:p>
          <a:p>
            <a:pPr>
              <a:buFontTx/>
              <a:buBlip>
                <a:blip r:embed="rId3"/>
              </a:buBlip>
            </a:pPr>
            <a:r>
              <a:rPr lang="en-US" sz="2800" i="1" dirty="0">
                <a:solidFill>
                  <a:srgbClr val="000000"/>
                </a:solidFill>
              </a:rPr>
              <a:t> Four </a:t>
            </a:r>
            <a:r>
              <a:rPr lang="en-US" sz="2800" i="1" dirty="0" smtClean="0">
                <a:solidFill>
                  <a:srgbClr val="000000"/>
                </a:solidFill>
              </a:rPr>
              <a:t>reward </a:t>
            </a:r>
            <a:r>
              <a:rPr lang="en-US" sz="2800" i="1" dirty="0">
                <a:solidFill>
                  <a:srgbClr val="000000"/>
                </a:solidFill>
              </a:rPr>
              <a:t>structures, four observation conditions</a:t>
            </a:r>
          </a:p>
          <a:p>
            <a:endParaRPr lang="en-US" sz="2800" b="1" dirty="0">
              <a:solidFill>
                <a:srgbClr val="990000"/>
              </a:solidFill>
            </a:endParaRPr>
          </a:p>
          <a:p>
            <a:pPr>
              <a:buFontTx/>
              <a:buBlip>
                <a:blip r:embed="rId3"/>
              </a:buBlip>
            </a:pPr>
            <a:r>
              <a:rPr lang="en-US" sz="2800" b="1" dirty="0" smtClean="0">
                <a:solidFill>
                  <a:srgbClr val="990000"/>
                </a:solidFill>
              </a:rPr>
              <a:t>DOBSS: </a:t>
            </a:r>
            <a:r>
              <a:rPr lang="en-US" sz="2800" dirty="0">
                <a:solidFill>
                  <a:srgbClr val="000000"/>
                </a:solidFill>
              </a:rPr>
              <a:t>Outperforms uniform random, similar to </a:t>
            </a:r>
            <a:r>
              <a:rPr lang="en-US" sz="2800" dirty="0" err="1">
                <a:solidFill>
                  <a:srgbClr val="000000"/>
                </a:solidFill>
              </a:rPr>
              <a:t>Maximin</a:t>
            </a:r>
            <a:endParaRPr lang="en-US" sz="2800" dirty="0">
              <a:solidFill>
                <a:srgbClr val="000000"/>
              </a:solidFill>
            </a:endParaRPr>
          </a:p>
          <a:p>
            <a:endParaRPr lang="en-US" sz="28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7021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87513" y="0"/>
            <a:ext cx="7086600" cy="808038"/>
          </a:xfrm>
        </p:spPr>
        <p:txBody>
          <a:bodyPr/>
          <a:lstStyle/>
          <a:p>
            <a:r>
              <a:rPr lang="en-US" sz="3200" dirty="0"/>
              <a:t>Uncertainty: Human Bounded Rationality and Observations </a:t>
            </a:r>
          </a:p>
        </p:txBody>
      </p:sp>
      <p:sp>
        <p:nvSpPr>
          <p:cNvPr id="6" name="Rectangle 5"/>
          <p:cNvSpPr/>
          <p:nvPr/>
        </p:nvSpPr>
        <p:spPr>
          <a:xfrm>
            <a:off x="261936" y="979487"/>
            <a:ext cx="9688513" cy="1938964"/>
          </a:xfrm>
          <a:prstGeom prst="rect">
            <a:avLst/>
          </a:prstGeom>
        </p:spPr>
        <p:txBody>
          <a:bodyPr wrap="square" lIns="91410" tIns="45706" rIns="91410" bIns="45706">
            <a:spAutoFit/>
          </a:bodyPr>
          <a:lstStyle/>
          <a:p>
            <a:pPr>
              <a:buFontTx/>
              <a:buBlip>
                <a:blip r:embed="rId3"/>
              </a:buBlip>
            </a:pPr>
            <a:r>
              <a:rPr lang="en-US" sz="2800" b="1" dirty="0">
                <a:solidFill>
                  <a:srgbClr val="990000"/>
                </a:solidFill>
              </a:rPr>
              <a:t>COBRA: </a:t>
            </a:r>
            <a:endParaRPr lang="en-US" sz="2800" dirty="0">
              <a:solidFill>
                <a:srgbClr val="000000"/>
              </a:solidFill>
            </a:endParaRPr>
          </a:p>
          <a:p>
            <a:pPr lvl="1">
              <a:buFontTx/>
              <a:buBlip>
                <a:blip r:embed="rId3"/>
              </a:buBlip>
            </a:pPr>
            <a:r>
              <a:rPr lang="en-US" sz="3200" b="1" dirty="0">
                <a:solidFill>
                  <a:srgbClr val="C00000"/>
                </a:solidFill>
              </a:rPr>
              <a:t> </a:t>
            </a:r>
            <a:r>
              <a:rPr lang="en-US" sz="2800" dirty="0">
                <a:solidFill>
                  <a:srgbClr val="000000"/>
                </a:solidFill>
              </a:rPr>
              <a:t>“epsilon optimality”</a:t>
            </a:r>
            <a:endParaRPr lang="en-US" sz="2800" dirty="0">
              <a:solidFill>
                <a:srgbClr val="C00000"/>
              </a:solidFill>
            </a:endParaRPr>
          </a:p>
          <a:p>
            <a:pPr lvl="1">
              <a:buFontTx/>
              <a:buBlip>
                <a:blip r:embed="rId3"/>
              </a:buBlip>
            </a:pPr>
            <a:r>
              <a:rPr lang="en-US" sz="2800" dirty="0" smtClean="0">
                <a:solidFill>
                  <a:srgbClr val="000000"/>
                </a:solidFill>
              </a:rPr>
              <a:t>Anchoring </a:t>
            </a:r>
            <a:r>
              <a:rPr lang="en-US" sz="2800" dirty="0">
                <a:solidFill>
                  <a:srgbClr val="000000"/>
                </a:solidFill>
              </a:rPr>
              <a:t>bias: Full observation </a:t>
            </a:r>
            <a:r>
              <a:rPr lang="en-US" sz="2800" dirty="0" err="1">
                <a:solidFill>
                  <a:srgbClr val="000000"/>
                </a:solidFill>
              </a:rPr>
              <a:t>vs</a:t>
            </a:r>
            <a:r>
              <a:rPr lang="en-US" sz="2800" dirty="0">
                <a:solidFill>
                  <a:srgbClr val="000000"/>
                </a:solidFill>
              </a:rPr>
              <a:t> no observation: </a:t>
            </a:r>
            <a:r>
              <a:rPr lang="el-GR" sz="3200" b="1" dirty="0">
                <a:solidFill>
                  <a:srgbClr val="C00000"/>
                </a:solidFill>
              </a:rPr>
              <a:t>α</a:t>
            </a:r>
            <a:endParaRPr lang="en-US" sz="3200" b="1" dirty="0">
              <a:solidFill>
                <a:srgbClr val="C00000"/>
              </a:solidFill>
            </a:endParaRPr>
          </a:p>
          <a:p>
            <a:pPr lvl="1">
              <a:buSzPct val="70000"/>
            </a:pPr>
            <a:endParaRPr lang="en-US" sz="2800" dirty="0">
              <a:solidFill>
                <a:srgbClr val="000000"/>
              </a:solidFill>
            </a:endParaRPr>
          </a:p>
        </p:txBody>
      </p:sp>
      <p:graphicFrame>
        <p:nvGraphicFramePr>
          <p:cNvPr id="849921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14882469"/>
              </p:ext>
            </p:extLst>
          </p:nvPr>
        </p:nvGraphicFramePr>
        <p:xfrm>
          <a:off x="593725" y="3715435"/>
          <a:ext cx="9024933" cy="300831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5638" name="Equation" r:id="rId4" imgW="2539800" imgH="952200" progId="Equation.3">
                  <p:embed/>
                </p:oleObj>
              </mc:Choice>
              <mc:Fallback>
                <p:oleObj name="Equation" r:id="rId4" imgW="2539800" imgH="952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3725" y="3715435"/>
                        <a:ext cx="9024933" cy="3008311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7735989" y="2754730"/>
            <a:ext cx="2179837" cy="838712"/>
          </a:xfrm>
          <a:prstGeom prst="rect">
            <a:avLst/>
          </a:prstGeom>
          <a:noFill/>
        </p:spPr>
        <p:txBody>
          <a:bodyPr wrap="none" lIns="91430" tIns="45716" rIns="91430" bIns="45716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</a:rPr>
              <a:t>No observation:</a:t>
            </a:r>
          </a:p>
          <a:p>
            <a:r>
              <a:rPr lang="el-GR" sz="2400" b="1" dirty="0">
                <a:solidFill>
                  <a:srgbClr val="C00000"/>
                </a:solidFill>
              </a:rPr>
              <a:t>α</a:t>
            </a:r>
            <a:r>
              <a:rPr lang="en-US" sz="2400" b="1" dirty="0">
                <a:solidFill>
                  <a:srgbClr val="C00000"/>
                </a:solidFill>
              </a:rPr>
              <a:t> = 1</a:t>
            </a:r>
            <a:endParaRPr lang="en-US" sz="2400" dirty="0">
              <a:solidFill>
                <a:srgbClr val="C00000"/>
              </a:solidFill>
            </a:endParaRPr>
          </a:p>
        </p:txBody>
      </p:sp>
      <p:sp>
        <p:nvSpPr>
          <p:cNvPr id="4" name="&quot;No&quot; Symbol 3"/>
          <p:cNvSpPr/>
          <p:nvPr/>
        </p:nvSpPr>
        <p:spPr bwMode="auto">
          <a:xfrm>
            <a:off x="2803524" y="4889073"/>
            <a:ext cx="1219200" cy="533400"/>
          </a:xfrm>
          <a:prstGeom prst="noSmoking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0" tIns="45716" rIns="91430" bIns="45716" numCol="1" spcCol="0" rtlCol="0" anchor="t" anchorCtr="0" compatLnSpc="1">
            <a:prstTxWarp prst="textNoShape">
              <a:avLst/>
            </a:prstTxWarp>
          </a:bodyPr>
          <a:lstStyle/>
          <a:p>
            <a:pPr defTabSz="914305"/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735987" y="3779520"/>
            <a:ext cx="2301774" cy="838712"/>
          </a:xfrm>
          <a:prstGeom prst="rect">
            <a:avLst/>
          </a:prstGeom>
          <a:noFill/>
        </p:spPr>
        <p:txBody>
          <a:bodyPr wrap="none" lIns="91430" tIns="45716" rIns="91430" bIns="45716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</a:rPr>
              <a:t>Full observation:</a:t>
            </a:r>
          </a:p>
          <a:p>
            <a:r>
              <a:rPr lang="el-GR" sz="2400" b="1" dirty="0">
                <a:solidFill>
                  <a:srgbClr val="C00000"/>
                </a:solidFill>
              </a:rPr>
              <a:t>α</a:t>
            </a:r>
            <a:r>
              <a:rPr lang="en-US" sz="2400" b="1" dirty="0">
                <a:solidFill>
                  <a:srgbClr val="C00000"/>
                </a:solidFill>
              </a:rPr>
              <a:t> = 0</a:t>
            </a:r>
            <a:endParaRPr lang="en-US" sz="2400" dirty="0">
              <a:solidFill>
                <a:srgbClr val="C00000"/>
              </a:solidFill>
            </a:endParaRPr>
          </a:p>
        </p:txBody>
      </p:sp>
      <p:sp>
        <p:nvSpPr>
          <p:cNvPr id="10" name="&quot;No&quot; Symbol 9"/>
          <p:cNvSpPr/>
          <p:nvPr/>
        </p:nvSpPr>
        <p:spPr bwMode="auto">
          <a:xfrm>
            <a:off x="4591842" y="4939446"/>
            <a:ext cx="1219200" cy="533400"/>
          </a:xfrm>
          <a:prstGeom prst="noSmoking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0" tIns="45716" rIns="91430" bIns="45716" numCol="1" spcCol="0" rtlCol="0" anchor="t" anchorCtr="0" compatLnSpc="1">
            <a:prstTxWarp prst="textNoShape">
              <a:avLst/>
            </a:prstTxWarp>
          </a:bodyPr>
          <a:lstStyle/>
          <a:p>
            <a:pPr defTabSz="914305"/>
            <a:endParaRPr lang="en-US">
              <a:solidFill>
                <a:srgbClr val="00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601808" y="2713222"/>
            <a:ext cx="3478817" cy="1508097"/>
          </a:xfrm>
          <a:prstGeom prst="rect">
            <a:avLst/>
          </a:prstGeom>
          <a:noFill/>
        </p:spPr>
        <p:txBody>
          <a:bodyPr wrap="none" lIns="91430" tIns="45716" rIns="91430" bIns="45716" rtlCol="0">
            <a:spAutoFit/>
          </a:bodyPr>
          <a:lstStyle/>
          <a:p>
            <a:r>
              <a:rPr lang="en-US" sz="3200" dirty="0" smtClean="0">
                <a:solidFill>
                  <a:srgbClr val="C00000"/>
                </a:solidFill>
              </a:rPr>
              <a:t>Choosing</a:t>
            </a:r>
            <a:endParaRPr lang="en-US" sz="3200" dirty="0">
              <a:solidFill>
                <a:srgbClr val="C00000"/>
              </a:solidFill>
            </a:endParaRPr>
          </a:p>
          <a:p>
            <a:r>
              <a:rPr lang="el-GR" sz="3200" b="1" dirty="0" smtClean="0">
                <a:solidFill>
                  <a:srgbClr val="C00000"/>
                </a:solidFill>
              </a:rPr>
              <a:t>α</a:t>
            </a:r>
            <a:r>
              <a:rPr lang="en-US" sz="3200" b="1" dirty="0" smtClean="0">
                <a:solidFill>
                  <a:srgbClr val="C00000"/>
                </a:solidFill>
              </a:rPr>
              <a:t>  </a:t>
            </a:r>
            <a:r>
              <a:rPr lang="en-US" sz="2800" dirty="0" smtClean="0">
                <a:solidFill>
                  <a:srgbClr val="C00000"/>
                </a:solidFill>
              </a:rPr>
              <a:t>(even for unlimited </a:t>
            </a:r>
          </a:p>
          <a:p>
            <a:r>
              <a:rPr lang="en-US" sz="2800" dirty="0">
                <a:solidFill>
                  <a:srgbClr val="C00000"/>
                </a:solidFill>
              </a:rPr>
              <a:t>o</a:t>
            </a:r>
            <a:r>
              <a:rPr lang="en-US" sz="2800" dirty="0" smtClean="0">
                <a:solidFill>
                  <a:srgbClr val="C00000"/>
                </a:solidFill>
              </a:rPr>
              <a:t>bservations?)</a:t>
            </a:r>
            <a:endParaRPr lang="en-US" sz="28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2576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 animBg="1"/>
      <p:bldP spid="4" grpId="1" animBg="1"/>
      <p:bldP spid="7" grpId="0"/>
      <p:bldP spid="7" grpId="1"/>
      <p:bldP spid="10" grpId="0" animBg="1"/>
      <p:bldP spid="10" grpId="1" animBg="1"/>
      <p:bldP spid="11" grpId="0"/>
    </p:bld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3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01777675"/>
              </p:ext>
            </p:extLst>
          </p:nvPr>
        </p:nvGraphicFramePr>
        <p:xfrm>
          <a:off x="812005" y="1036637"/>
          <a:ext cx="8745538" cy="3022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404488" name="Picture 7" descr="entropy_one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27074" y="4389437"/>
            <a:ext cx="8915400" cy="28383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Unlimited Observations: Choosing</a:t>
            </a:r>
            <a:r>
              <a:rPr lang="el-GR" sz="3200" dirty="0" smtClean="0">
                <a:solidFill>
                  <a:srgbClr val="C00000"/>
                </a:solidFill>
              </a:rPr>
              <a:t> </a:t>
            </a:r>
            <a:r>
              <a:rPr lang="el-GR" dirty="0">
                <a:solidFill>
                  <a:srgbClr val="C00000"/>
                </a:solidFill>
              </a:rPr>
              <a:t>α</a:t>
            </a:r>
            <a:r>
              <a:rPr lang="en-US" sz="3200" dirty="0" smtClean="0"/>
              <a:t>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3626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Prospect Theory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sz="2900" dirty="0">
                <a:cs typeface="Arial" pitchFamily="34" charset="0"/>
              </a:rPr>
              <a:t>Model human decision making under uncertainty</a:t>
            </a:r>
          </a:p>
          <a:p>
            <a:endParaRPr lang="en-US" sz="1100" dirty="0">
              <a:cs typeface="Arial" pitchFamily="34" charset="0"/>
            </a:endParaRPr>
          </a:p>
          <a:p>
            <a:r>
              <a:rPr lang="en-US" sz="2800" dirty="0" smtClean="0">
                <a:cs typeface="Arial" pitchFamily="34" charset="0"/>
              </a:rPr>
              <a:t>Maximize the ‘prospect’ [</a:t>
            </a:r>
            <a:r>
              <a:rPr lang="en-US" sz="2800" dirty="0" err="1" smtClean="0"/>
              <a:t>Kahneman</a:t>
            </a:r>
            <a:r>
              <a:rPr lang="en-US" sz="2800" dirty="0" smtClean="0"/>
              <a:t> and </a:t>
            </a:r>
            <a:r>
              <a:rPr lang="en-US" sz="2800" dirty="0" err="1" smtClean="0"/>
              <a:t>Tvesky</a:t>
            </a:r>
            <a:r>
              <a:rPr lang="en-US" sz="2800" dirty="0" smtClean="0"/>
              <a:t>, 1979</a:t>
            </a:r>
            <a:r>
              <a:rPr lang="en-US" sz="2800" dirty="0" smtClean="0">
                <a:cs typeface="Arial" pitchFamily="34" charset="0"/>
              </a:rPr>
              <a:t>]</a:t>
            </a:r>
          </a:p>
          <a:p>
            <a:pPr lvl="1"/>
            <a:endParaRPr lang="en-US" sz="2600" dirty="0">
              <a:cs typeface="Arial" pitchFamily="34" charset="0"/>
            </a:endParaRPr>
          </a:p>
          <a:p>
            <a:pPr lvl="1"/>
            <a:endParaRPr lang="en-US" sz="2600" dirty="0">
              <a:cs typeface="Arial" pitchFamily="34" charset="0"/>
            </a:endParaRPr>
          </a:p>
          <a:p>
            <a:pPr lvl="1"/>
            <a:endParaRPr lang="en-US" sz="2600" dirty="0">
              <a:cs typeface="Arial" pitchFamily="34" charset="0"/>
            </a:endParaRPr>
          </a:p>
          <a:p>
            <a:pPr lvl="1"/>
            <a:r>
              <a:rPr lang="el-GR" sz="2800" dirty="0">
                <a:cs typeface="Arial" pitchFamily="34" charset="0"/>
              </a:rPr>
              <a:t>π(·)</a:t>
            </a:r>
            <a:r>
              <a:rPr lang="en-US" sz="2800" dirty="0">
                <a:cs typeface="Arial" pitchFamily="34" charset="0"/>
              </a:rPr>
              <a:t>: weighting function</a:t>
            </a:r>
          </a:p>
          <a:p>
            <a:pPr lvl="1"/>
            <a:r>
              <a:rPr lang="en-US" sz="2800" dirty="0">
                <a:cs typeface="Arial" pitchFamily="34" charset="0"/>
              </a:rPr>
              <a:t>V(</a:t>
            </a:r>
            <a:r>
              <a:rPr lang="el-GR" sz="2800" dirty="0">
                <a:cs typeface="Arial" pitchFamily="34" charset="0"/>
              </a:rPr>
              <a:t>·</a:t>
            </a:r>
            <a:r>
              <a:rPr lang="en-US" sz="2800" dirty="0">
                <a:cs typeface="Arial" pitchFamily="34" charset="0"/>
              </a:rPr>
              <a:t>): value function</a:t>
            </a:r>
          </a:p>
          <a:p>
            <a:pPr lvl="1"/>
            <a:endParaRPr lang="en-US" sz="2500" dirty="0">
              <a:cs typeface="Arial" pitchFamily="34" charset="0"/>
            </a:endParaRPr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/>
        </p:nvGraphicFramePr>
        <p:xfrm>
          <a:off x="2761675" y="2892629"/>
          <a:ext cx="5218824" cy="9712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6662" name="Equation" r:id="rId3" imgW="1841400" imgH="342720" progId="Equation.3">
                  <p:embed/>
                </p:oleObj>
              </mc:Choice>
              <mc:Fallback>
                <p:oleObj name="Equation" r:id="rId3" imgW="1841400" imgH="34272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61675" y="2892629"/>
                        <a:ext cx="5218824" cy="971209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522382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Empirical weighting function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20026" y="1814672"/>
            <a:ext cx="3444214" cy="4989036"/>
          </a:xfrm>
        </p:spPr>
        <p:txBody>
          <a:bodyPr>
            <a:normAutofit/>
          </a:bodyPr>
          <a:lstStyle/>
          <a:p>
            <a:endParaRPr lang="en-US" sz="2600" dirty="0"/>
          </a:p>
          <a:p>
            <a:r>
              <a:rPr lang="en-US" sz="2600" dirty="0">
                <a:cs typeface="Arial" pitchFamily="34" charset="0"/>
              </a:rPr>
              <a:t>Slope gets steeper as x gets closer to 0 and 1</a:t>
            </a:r>
          </a:p>
          <a:p>
            <a:r>
              <a:rPr lang="en-US" sz="2600" dirty="0">
                <a:cs typeface="Arial" pitchFamily="34" charset="0"/>
              </a:rPr>
              <a:t>Not consistent with probability definition</a:t>
            </a:r>
          </a:p>
          <a:p>
            <a:pPr lvl="1">
              <a:buFont typeface="Wingdings" pitchFamily="2" charset="2"/>
              <a:buChar char="Ø"/>
            </a:pPr>
            <a:r>
              <a:rPr lang="el-GR" sz="2200" dirty="0">
                <a:cs typeface="Arial" pitchFamily="34" charset="0"/>
              </a:rPr>
              <a:t>π(</a:t>
            </a:r>
            <a:r>
              <a:rPr lang="en-US" sz="2200" dirty="0">
                <a:cs typeface="Arial" pitchFamily="34" charset="0"/>
              </a:rPr>
              <a:t>x)+</a:t>
            </a:r>
            <a:r>
              <a:rPr lang="el-GR" sz="2200" dirty="0">
                <a:cs typeface="Arial" pitchFamily="34" charset="0"/>
              </a:rPr>
              <a:t>π(1−</a:t>
            </a:r>
            <a:r>
              <a:rPr lang="en-US" sz="2200" dirty="0">
                <a:cs typeface="Arial" pitchFamily="34" charset="0"/>
              </a:rPr>
              <a:t>x) &lt; 1</a:t>
            </a:r>
          </a:p>
          <a:p>
            <a:r>
              <a:rPr lang="en-US" sz="2600" dirty="0">
                <a:cs typeface="Arial" pitchFamily="34" charset="0"/>
              </a:rPr>
              <a:t>Empirical value:</a:t>
            </a:r>
          </a:p>
          <a:p>
            <a:pPr>
              <a:buNone/>
            </a:pPr>
            <a:r>
              <a:rPr lang="en-US" sz="2600" dirty="0">
                <a:cs typeface="Arial" pitchFamily="34" charset="0"/>
              </a:rPr>
              <a:t>	γ=0.64 (0&lt;γ&lt;1)</a:t>
            </a:r>
          </a:p>
          <a:p>
            <a:endParaRPr lang="en-US" sz="2600" dirty="0"/>
          </a:p>
        </p:txBody>
      </p:sp>
      <p:pic>
        <p:nvPicPr>
          <p:cNvPr id="8" name="Picture 7" descr="weighting_functio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06912" y="1265238"/>
            <a:ext cx="5267210" cy="5291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072669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031" y="167995"/>
            <a:ext cx="9240573" cy="1091953"/>
          </a:xfrm>
        </p:spPr>
        <p:txBody>
          <a:bodyPr>
            <a:noAutofit/>
          </a:bodyPr>
          <a:lstStyle/>
          <a:p>
            <a:r>
              <a:rPr lang="en-US" dirty="0" smtClean="0"/>
              <a:t>Compute Defender Strategy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72045" y="1427942"/>
            <a:ext cx="8820547" cy="5375769"/>
          </a:xfrm>
        </p:spPr>
        <p:txBody>
          <a:bodyPr>
            <a:normAutofit/>
          </a:bodyPr>
          <a:lstStyle/>
          <a:p>
            <a:r>
              <a:rPr lang="en-US" sz="2900" dirty="0">
                <a:cs typeface="Arial" pitchFamily="34" charset="0"/>
              </a:rPr>
              <a:t>Piecewise Linear Approximation</a:t>
            </a:r>
            <a:endParaRPr lang="en-US" sz="2200" dirty="0"/>
          </a:p>
          <a:p>
            <a:pPr lvl="1"/>
            <a:endParaRPr lang="en-US" sz="1500" dirty="0"/>
          </a:p>
          <a:p>
            <a:pPr lvl="1"/>
            <a:endParaRPr lang="en-US" sz="2200" dirty="0"/>
          </a:p>
          <a:p>
            <a:pPr lvl="1"/>
            <a:endParaRPr lang="en-US" sz="2200" dirty="0"/>
          </a:p>
          <a:p>
            <a:endParaRPr lang="en-US" sz="2600" dirty="0"/>
          </a:p>
          <a:p>
            <a:endParaRPr lang="en-US" sz="2600" dirty="0"/>
          </a:p>
          <a:p>
            <a:endParaRPr lang="en-US" sz="2600" dirty="0"/>
          </a:p>
          <a:p>
            <a:endParaRPr lang="en-US" sz="2600" dirty="0"/>
          </a:p>
          <a:p>
            <a:endParaRPr lang="en-US" sz="2600" dirty="0"/>
          </a:p>
          <a:p>
            <a:pPr>
              <a:buNone/>
            </a:pPr>
            <a:endParaRPr lang="en-US" sz="2600" dirty="0"/>
          </a:p>
        </p:txBody>
      </p:sp>
      <p:pic>
        <p:nvPicPr>
          <p:cNvPr id="3277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72768" y="1763924"/>
            <a:ext cx="6175737" cy="5195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82833003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Empirical value function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20026" y="1763928"/>
            <a:ext cx="3444214" cy="4989036"/>
          </a:xfrm>
        </p:spPr>
        <p:txBody>
          <a:bodyPr>
            <a:normAutofit/>
          </a:bodyPr>
          <a:lstStyle/>
          <a:p>
            <a:endParaRPr lang="en-US" sz="2600" dirty="0"/>
          </a:p>
          <a:p>
            <a:r>
              <a:rPr lang="en-US" sz="2600" dirty="0">
                <a:cs typeface="Arial" pitchFamily="34" charset="0"/>
              </a:rPr>
              <a:t>Risk averse regarding gain</a:t>
            </a:r>
          </a:p>
          <a:p>
            <a:r>
              <a:rPr lang="en-US" sz="2600" dirty="0">
                <a:cs typeface="Arial" pitchFamily="34" charset="0"/>
              </a:rPr>
              <a:t>Risk seeking regarding loss</a:t>
            </a:r>
          </a:p>
          <a:p>
            <a:r>
              <a:rPr lang="en-US" sz="2600" dirty="0">
                <a:cs typeface="Arial" pitchFamily="34" charset="0"/>
              </a:rPr>
              <a:t>Empirical value:</a:t>
            </a:r>
          </a:p>
          <a:p>
            <a:pPr>
              <a:buNone/>
            </a:pPr>
            <a:r>
              <a:rPr lang="en-US" sz="2600" dirty="0">
                <a:cs typeface="Arial" pitchFamily="34" charset="0"/>
              </a:rPr>
              <a:t>	α=</a:t>
            </a:r>
            <a:r>
              <a:rPr lang="el-GR" sz="2600" dirty="0">
                <a:cs typeface="Arial" pitchFamily="34" charset="0"/>
              </a:rPr>
              <a:t>β</a:t>
            </a:r>
            <a:r>
              <a:rPr lang="en-US" sz="2600" dirty="0">
                <a:cs typeface="Arial" pitchFamily="34" charset="0"/>
              </a:rPr>
              <a:t>=0.88, </a:t>
            </a:r>
            <a:r>
              <a:rPr lang="el-GR" sz="2600" dirty="0">
                <a:cs typeface="Arial" pitchFamily="34" charset="0"/>
              </a:rPr>
              <a:t>λ</a:t>
            </a:r>
            <a:r>
              <a:rPr lang="en-US" sz="2600" dirty="0">
                <a:cs typeface="Arial" pitchFamily="34" charset="0"/>
              </a:rPr>
              <a:t>=2.25</a:t>
            </a:r>
          </a:p>
        </p:txBody>
      </p:sp>
      <p:pic>
        <p:nvPicPr>
          <p:cNvPr id="4" name="Picture 3" descr="value_functio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78313" y="1679928"/>
            <a:ext cx="5634305" cy="5207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148057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5113" y="0"/>
            <a:ext cx="7086600" cy="838200"/>
          </a:xfrm>
          <a:ln>
            <a:noFill/>
          </a:ln>
        </p:spPr>
        <p:txBody>
          <a:bodyPr/>
          <a:lstStyle/>
          <a:p>
            <a:r>
              <a:rPr lang="en-US" dirty="0" smtClean="0"/>
              <a:t>International Interest: Mumbai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5913" y="1112840"/>
            <a:ext cx="9525000" cy="60198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2800" i="1" dirty="0"/>
              <a:t>Protect networks </a:t>
            </a:r>
          </a:p>
          <a:p>
            <a:pPr>
              <a:buNone/>
            </a:pPr>
            <a:endParaRPr lang="en-US" dirty="0" smtClean="0"/>
          </a:p>
        </p:txBody>
      </p:sp>
      <p:pic>
        <p:nvPicPr>
          <p:cNvPr id="183" name="Picture 6" descr="http://media-2.web.britannica.com/eb-media/79/127079-050-817F6FE6.gif"/>
          <p:cNvPicPr>
            <a:picLocks noChangeAspect="1" noChangeArrowheads="1"/>
          </p:cNvPicPr>
          <p:nvPr/>
        </p:nvPicPr>
        <p:blipFill>
          <a:blip r:embed="rId2" cstate="print"/>
          <a:srcRect t="16982"/>
          <a:stretch>
            <a:fillRect/>
          </a:stretch>
        </p:blipFill>
        <p:spPr bwMode="auto">
          <a:xfrm>
            <a:off x="5514051" y="1711791"/>
            <a:ext cx="4221021" cy="42555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" name="Picture 8" descr="Mumbai.jpg">
            <a:hlinkClick r:id="rId3" tooltip="Mumbai.jpg"/>
          </p:cNvPr>
          <p:cNvPicPr>
            <a:picLocks noChangeAspect="1" noChangeArrowheads="1"/>
          </p:cNvPicPr>
          <p:nvPr/>
        </p:nvPicPr>
        <p:blipFill>
          <a:blip r:embed="rId4" cstate="print"/>
          <a:srcRect l="11636" t="26578" r="46182"/>
          <a:stretch>
            <a:fillRect/>
          </a:stretch>
        </p:blipFill>
        <p:spPr bwMode="auto">
          <a:xfrm>
            <a:off x="773113" y="1616803"/>
            <a:ext cx="3733800" cy="3125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6" name="Picture 10" descr="http://3.bp.blogspot.com/_oEIKvlqgSKE/SKStRdiTiVI/AAAAAAAABM4/nzXH4rE4aQE/s400/bhandup.JPG"/>
          <p:cNvPicPr>
            <a:picLocks noChangeAspect="1" noChangeArrowheads="1"/>
          </p:cNvPicPr>
          <p:nvPr/>
        </p:nvPicPr>
        <p:blipFill>
          <a:blip r:embed="rId5" cstate="print"/>
          <a:srcRect t="22434" b="17304"/>
          <a:stretch>
            <a:fillRect/>
          </a:stretch>
        </p:blipFill>
        <p:spPr bwMode="auto">
          <a:xfrm>
            <a:off x="773111" y="4922838"/>
            <a:ext cx="5041135" cy="2209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25239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atin typeface="Century" pitchFamily="18" charset="0"/>
              </a:rPr>
              <a:t>BRPT</a:t>
            </a:r>
            <a:r>
              <a:rPr lang="en-US" dirty="0" smtClean="0"/>
              <a:t>: Best Response to PT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88038" y="4031827"/>
            <a:ext cx="1260077" cy="1117441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rect">
              <a:fillToRect l="50000" t="50000" r="50000" b="50000"/>
            </a:path>
          </a:gradFill>
        </p:spPr>
        <p:txBody>
          <a:bodyPr wrap="square" lIns="100794" tIns="50397" rIns="100794" bIns="50397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Weighting Function</a:t>
            </a:r>
            <a:endParaRPr lang="en-US" dirty="0">
              <a:solidFill>
                <a:srgbClr val="000000"/>
              </a:solidFill>
            </a:endParaRPr>
          </a:p>
        </p:txBody>
      </p:sp>
      <p:graphicFrame>
        <p:nvGraphicFramePr>
          <p:cNvPr id="15" name="Object 14"/>
          <p:cNvGraphicFramePr>
            <a:graphicFrameLocks noChangeAspect="1"/>
          </p:cNvGraphicFramePr>
          <p:nvPr/>
        </p:nvGraphicFramePr>
        <p:xfrm>
          <a:off x="2068629" y="3107867"/>
          <a:ext cx="7423960" cy="34246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7686" name="Equation" r:id="rId4" imgW="4457520" imgH="2057400" progId="Equation.3">
                  <p:embed/>
                </p:oleObj>
              </mc:Choice>
              <mc:Fallback>
                <p:oleObj name="Equation" r:id="rId4" imgW="4457520" imgH="2057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68629" y="3107867"/>
                        <a:ext cx="7423960" cy="342460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" name="Oval 30"/>
          <p:cNvSpPr/>
          <p:nvPr/>
        </p:nvSpPr>
        <p:spPr>
          <a:xfrm>
            <a:off x="5004384" y="5207776"/>
            <a:ext cx="1716032" cy="839964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794" tIns="50397" rIns="100794" bIns="50397"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584676" y="5207777"/>
            <a:ext cx="1308155" cy="1117441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rect">
              <a:fillToRect l="50000" t="50000" r="50000" b="50000"/>
            </a:path>
            <a:tileRect/>
          </a:gradFill>
          <a:effectLst/>
        </p:spPr>
        <p:txBody>
          <a:bodyPr wrap="square" lIns="100794" tIns="50397" rIns="100794" bIns="50397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Maximize prospect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5" name="Right Arrow 44"/>
          <p:cNvSpPr/>
          <p:nvPr/>
        </p:nvSpPr>
        <p:spPr>
          <a:xfrm>
            <a:off x="1915319" y="5513523"/>
            <a:ext cx="604838" cy="11423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794" tIns="50397" rIns="100794" bIns="50397"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46" name="Right Arrow 45"/>
          <p:cNvSpPr/>
          <p:nvPr/>
        </p:nvSpPr>
        <p:spPr>
          <a:xfrm>
            <a:off x="1848114" y="4283816"/>
            <a:ext cx="604838" cy="11423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794" tIns="50397" rIns="100794" bIns="50397"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50" name="Content Placeholder 2"/>
          <p:cNvSpPr>
            <a:spLocks noGrp="1"/>
          </p:cNvSpPr>
          <p:nvPr>
            <p:ph sz="quarter" idx="1"/>
          </p:nvPr>
        </p:nvSpPr>
        <p:spPr>
          <a:xfrm>
            <a:off x="672042" y="1511935"/>
            <a:ext cx="8568531" cy="5442966"/>
          </a:xfrm>
        </p:spPr>
        <p:txBody>
          <a:bodyPr/>
          <a:lstStyle/>
          <a:p>
            <a:pPr>
              <a:spcAft>
                <a:spcPts val="1323"/>
              </a:spcAft>
            </a:pPr>
            <a:r>
              <a:rPr lang="en-US" dirty="0" smtClean="0"/>
              <a:t>Mixed-Integer Linear Program</a:t>
            </a:r>
          </a:p>
          <a:p>
            <a:pPr>
              <a:spcAft>
                <a:spcPts val="1323"/>
              </a:spcAft>
            </a:pPr>
            <a:r>
              <a:rPr lang="en-US" dirty="0" smtClean="0"/>
              <a:t>Goal: maximize defender expected utility</a:t>
            </a:r>
          </a:p>
          <a:p>
            <a:pPr>
              <a:spcAft>
                <a:spcPts val="1323"/>
              </a:spcAft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0919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1" grpId="0" animBg="1"/>
      <p:bldP spid="32" grpId="0" animBg="1"/>
      <p:bldP spid="45" grpId="0" animBg="1"/>
      <p:bldP spid="46" grpId="0" animBg="1"/>
    </p:bld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Quantal</a:t>
            </a:r>
            <a:r>
              <a:rPr lang="en-US" dirty="0" smtClean="0"/>
              <a:t> Response Equilibrium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20712" y="1265237"/>
            <a:ext cx="9220200" cy="5183277"/>
          </a:xfrm>
        </p:spPr>
        <p:txBody>
          <a:bodyPr>
            <a:normAutofit fontScale="92500" lnSpcReduction="20000"/>
          </a:bodyPr>
          <a:lstStyle/>
          <a:p>
            <a:pPr>
              <a:spcBef>
                <a:spcPts val="0"/>
              </a:spcBef>
              <a:spcAft>
                <a:spcPts val="1984"/>
              </a:spcAft>
            </a:pPr>
            <a:r>
              <a:rPr lang="en-US" sz="2800" dirty="0">
                <a:cs typeface="Arial" pitchFamily="34" charset="0"/>
              </a:rPr>
              <a:t>Error in </a:t>
            </a:r>
            <a:r>
              <a:rPr lang="en-US" sz="2800" dirty="0" smtClean="0">
                <a:cs typeface="Arial" pitchFamily="34" charset="0"/>
              </a:rPr>
              <a:t>individual’s </a:t>
            </a:r>
            <a:r>
              <a:rPr lang="en-US" sz="2800" dirty="0">
                <a:cs typeface="Arial" pitchFamily="34" charset="0"/>
              </a:rPr>
              <a:t>response </a:t>
            </a:r>
            <a:r>
              <a:rPr lang="en-US" sz="2800" dirty="0" smtClean="0">
                <a:cs typeface="Arial" pitchFamily="34" charset="0"/>
              </a:rPr>
              <a:t> </a:t>
            </a:r>
          </a:p>
          <a:p>
            <a:pPr lvl="1">
              <a:spcBef>
                <a:spcPts val="0"/>
              </a:spcBef>
              <a:spcAft>
                <a:spcPts val="1984"/>
              </a:spcAft>
            </a:pPr>
            <a:r>
              <a:rPr lang="en-US" sz="2800" dirty="0" smtClean="0">
                <a:cs typeface="Arial" pitchFamily="34" charset="0"/>
              </a:rPr>
              <a:t>Still: more likely to select better choices than worse choices</a:t>
            </a:r>
            <a:endParaRPr lang="en-US" sz="1200" dirty="0">
              <a:cs typeface="Arial" pitchFamily="34" charset="0"/>
            </a:endParaRPr>
          </a:p>
          <a:p>
            <a:pPr>
              <a:spcBef>
                <a:spcPts val="0"/>
              </a:spcBef>
              <a:spcAft>
                <a:spcPts val="1984"/>
              </a:spcAft>
            </a:pPr>
            <a:r>
              <a:rPr lang="en-US" sz="2800" dirty="0">
                <a:cs typeface="Arial" pitchFamily="34" charset="0"/>
              </a:rPr>
              <a:t>Probability distribution of different responses</a:t>
            </a:r>
          </a:p>
          <a:p>
            <a:pPr>
              <a:spcBef>
                <a:spcPts val="0"/>
              </a:spcBef>
              <a:spcAft>
                <a:spcPts val="1984"/>
              </a:spcAft>
            </a:pPr>
            <a:r>
              <a:rPr lang="en-US" sz="2800" dirty="0" err="1">
                <a:cs typeface="Arial" pitchFamily="34" charset="0"/>
              </a:rPr>
              <a:t>Quantal</a:t>
            </a:r>
            <a:r>
              <a:rPr lang="en-US" sz="2800" dirty="0">
                <a:cs typeface="Arial" pitchFamily="34" charset="0"/>
              </a:rPr>
              <a:t> best response:</a:t>
            </a:r>
          </a:p>
          <a:p>
            <a:pPr>
              <a:spcBef>
                <a:spcPts val="0"/>
              </a:spcBef>
              <a:spcAft>
                <a:spcPts val="1984"/>
              </a:spcAft>
            </a:pPr>
            <a:endParaRPr lang="en-US" sz="2800" dirty="0">
              <a:cs typeface="Arial" pitchFamily="34" charset="0"/>
            </a:endParaRPr>
          </a:p>
          <a:p>
            <a:pPr>
              <a:spcBef>
                <a:spcPts val="0"/>
              </a:spcBef>
              <a:spcAft>
                <a:spcPts val="1984"/>
              </a:spcAft>
            </a:pPr>
            <a:endParaRPr lang="en-US" sz="2800" dirty="0">
              <a:cs typeface="Arial" pitchFamily="34" charset="0"/>
            </a:endParaRPr>
          </a:p>
          <a:p>
            <a:pPr>
              <a:spcBef>
                <a:spcPts val="0"/>
              </a:spcBef>
              <a:spcAft>
                <a:spcPts val="1984"/>
              </a:spcAft>
            </a:pPr>
            <a:endParaRPr lang="en-US" sz="2800" dirty="0">
              <a:cs typeface="Arial" pitchFamily="34" charset="0"/>
            </a:endParaRPr>
          </a:p>
          <a:p>
            <a:r>
              <a:rPr lang="el-GR" sz="2800" dirty="0" smtClean="0">
                <a:cs typeface="Arial" pitchFamily="34" charset="0"/>
              </a:rPr>
              <a:t>λ</a:t>
            </a:r>
            <a:r>
              <a:rPr lang="en-US" sz="2800" dirty="0" smtClean="0">
                <a:cs typeface="Arial" pitchFamily="34" charset="0"/>
              </a:rPr>
              <a:t>: represents error level (=0 means uniform random)</a:t>
            </a:r>
          </a:p>
          <a:p>
            <a:pPr lvl="1"/>
            <a:r>
              <a:rPr lang="en-US" sz="2800" dirty="0" smtClean="0">
                <a:cs typeface="Arial" pitchFamily="34" charset="0"/>
              </a:rPr>
              <a:t>Maximal likelihood estimation (</a:t>
            </a:r>
            <a:r>
              <a:rPr lang="el-GR" sz="2800" dirty="0" smtClean="0">
                <a:cs typeface="Arial" pitchFamily="34" charset="0"/>
              </a:rPr>
              <a:t>λ</a:t>
            </a:r>
            <a:r>
              <a:rPr lang="en-US" sz="2800" dirty="0" smtClean="0">
                <a:cs typeface="Arial" pitchFamily="34" charset="0"/>
              </a:rPr>
              <a:t>=0.76)</a:t>
            </a:r>
          </a:p>
          <a:p>
            <a:pPr lvl="1">
              <a:buNone/>
            </a:pPr>
            <a:r>
              <a:rPr lang="en-US" sz="2600" dirty="0">
                <a:cs typeface="Arial" pitchFamily="34" charset="0"/>
              </a:rPr>
              <a:t> </a:t>
            </a: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82902297"/>
              </p:ext>
            </p:extLst>
          </p:nvPr>
        </p:nvGraphicFramePr>
        <p:xfrm>
          <a:off x="3821112" y="3017837"/>
          <a:ext cx="2407830" cy="15959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8710" name="Equation" r:id="rId4" imgW="977760" imgH="647640" progId="Equation.3">
                  <p:embed/>
                </p:oleObj>
              </mc:Choice>
              <mc:Fallback>
                <p:oleObj name="Equation" r:id="rId4" imgW="977760" imgH="647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21112" y="3017837"/>
                        <a:ext cx="2407830" cy="1595931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410383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428088" y="1763928"/>
            <a:ext cx="7896490" cy="4821043"/>
          </a:xfrm>
        </p:spPr>
        <p:txBody>
          <a:bodyPr>
            <a:normAutofit/>
          </a:bodyPr>
          <a:lstStyle/>
          <a:p>
            <a:r>
              <a:rPr lang="en-US" sz="2600" dirty="0">
                <a:cs typeface="Arial" pitchFamily="34" charset="0"/>
              </a:rPr>
              <a:t>Solve the Nonlinear optimization problem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Optimal Strategy against QR</a:t>
            </a:r>
            <a:endParaRPr lang="en-US" dirty="0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/>
        </p:nvGraphicFramePr>
        <p:xfrm>
          <a:off x="1989875" y="2533891"/>
          <a:ext cx="5766607" cy="30763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9734" name="Equation" r:id="rId3" imgW="2095500" imgH="1117600" progId="Equation.3">
                  <p:embed/>
                </p:oleObj>
              </mc:Choice>
              <mc:Fallback>
                <p:oleObj name="Equation" r:id="rId3" imgW="2095500" imgH="1117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89875" y="2533891"/>
                        <a:ext cx="5766607" cy="307636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83960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Online Game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20026" y="1763924"/>
            <a:ext cx="3612224" cy="4955787"/>
          </a:xfrm>
        </p:spPr>
        <p:txBody>
          <a:bodyPr>
            <a:normAutofit/>
          </a:bodyPr>
          <a:lstStyle/>
          <a:p>
            <a:r>
              <a:rPr lang="en-US" dirty="0">
                <a:cs typeface="Arial" pitchFamily="34" charset="0"/>
              </a:rPr>
              <a:t>Subjects are given $8 as the starting budget</a:t>
            </a:r>
          </a:p>
          <a:p>
            <a:r>
              <a:rPr lang="en-US" dirty="0">
                <a:cs typeface="Arial" pitchFamily="34" charset="0"/>
              </a:rPr>
              <a:t>For each point they gain, $0.1 real money is paid </a:t>
            </a:r>
          </a:p>
        </p:txBody>
      </p:sp>
      <p:pic>
        <p:nvPicPr>
          <p:cNvPr id="5" name="Picture 4" descr="game_interfac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116255" y="1310825"/>
            <a:ext cx="5679766" cy="5660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758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Experiment Setting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20711" y="1112838"/>
            <a:ext cx="8099502" cy="5183277"/>
          </a:xfrm>
        </p:spPr>
        <p:txBody>
          <a:bodyPr>
            <a:noAutofit/>
          </a:bodyPr>
          <a:lstStyle/>
          <a:p>
            <a:r>
              <a:rPr lang="en-US" sz="2800" dirty="0">
                <a:cs typeface="Arial" pitchFamily="34" charset="0"/>
              </a:rPr>
              <a:t>7 payoff structures </a:t>
            </a:r>
          </a:p>
          <a:p>
            <a:pPr lvl="1"/>
            <a:r>
              <a:rPr lang="en-US" sz="2800" dirty="0">
                <a:cs typeface="Arial" pitchFamily="34" charset="0"/>
              </a:rPr>
              <a:t>4 new, 3 from previous tests with COBRA</a:t>
            </a:r>
          </a:p>
          <a:p>
            <a:pPr lvl="1"/>
            <a:endParaRPr lang="en-US" sz="2800" dirty="0">
              <a:cs typeface="Arial" pitchFamily="34" charset="0"/>
            </a:endParaRPr>
          </a:p>
          <a:p>
            <a:r>
              <a:rPr lang="en-US" sz="2800" dirty="0">
                <a:cs typeface="Arial" pitchFamily="34" charset="0"/>
              </a:rPr>
              <a:t>5 strategies for each payoff structure</a:t>
            </a:r>
          </a:p>
          <a:p>
            <a:pPr lvl="1"/>
            <a:r>
              <a:rPr lang="en-US" sz="2800" dirty="0">
                <a:cs typeface="Arial" pitchFamily="34" charset="0"/>
              </a:rPr>
              <a:t>New methods: BRPT, RPT and BRQR</a:t>
            </a:r>
          </a:p>
          <a:p>
            <a:pPr lvl="1"/>
            <a:r>
              <a:rPr lang="en-US" sz="2800" dirty="0">
                <a:cs typeface="Arial" pitchFamily="34" charset="0"/>
              </a:rPr>
              <a:t>Leading contender: COBRA</a:t>
            </a:r>
          </a:p>
          <a:p>
            <a:pPr lvl="1"/>
            <a:r>
              <a:rPr lang="en-US" sz="2800" dirty="0">
                <a:cs typeface="Arial" pitchFamily="34" charset="0"/>
              </a:rPr>
              <a:t>Perfect rational baseline: DOBSS</a:t>
            </a:r>
          </a:p>
          <a:p>
            <a:pPr lvl="1"/>
            <a:endParaRPr lang="en-US" sz="2800" dirty="0">
              <a:cs typeface="Arial" pitchFamily="34" charset="0"/>
            </a:endParaRPr>
          </a:p>
          <a:p>
            <a:r>
              <a:rPr lang="en-US" sz="2800" dirty="0">
                <a:cs typeface="Arial" pitchFamily="34" charset="0"/>
              </a:rPr>
              <a:t>Subjects play all games (randomized orders)</a:t>
            </a:r>
          </a:p>
          <a:p>
            <a:r>
              <a:rPr lang="en-US" sz="2800" dirty="0">
                <a:cs typeface="Arial" pitchFamily="34" charset="0"/>
              </a:rPr>
              <a:t>No feedback until subject finishes all games</a:t>
            </a:r>
          </a:p>
        </p:txBody>
      </p:sp>
    </p:spTree>
    <p:extLst>
      <p:ext uri="{BB962C8B-B14F-4D97-AF65-F5344CB8AC3E}">
        <p14:creationId xmlns:p14="http://schemas.microsoft.com/office/powerpoint/2010/main" val="2065453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Evaluate the Strategies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144571" y="1788425"/>
            <a:ext cx="8099502" cy="4679299"/>
          </a:xfrm>
        </p:spPr>
        <p:txBody>
          <a:bodyPr/>
          <a:lstStyle/>
          <a:p>
            <a:r>
              <a:rPr lang="en-US" sz="2900" dirty="0">
                <a:cs typeface="Arial" pitchFamily="34" charset="0"/>
              </a:rPr>
              <a:t>Average</a:t>
            </a:r>
            <a:r>
              <a:rPr lang="en-US" dirty="0" smtClean="0">
                <a:cs typeface="Arial" pitchFamily="34" charset="0"/>
              </a:rPr>
              <a:t> </a:t>
            </a:r>
            <a:r>
              <a:rPr lang="en-US" sz="2900" dirty="0">
                <a:cs typeface="Arial" pitchFamily="34" charset="0"/>
              </a:rPr>
              <a:t>expected defender’s utility</a:t>
            </a:r>
          </a:p>
          <a:p>
            <a:endParaRPr lang="en-US" dirty="0" smtClean="0"/>
          </a:p>
          <a:p>
            <a:endParaRPr lang="en-US" sz="1100" dirty="0"/>
          </a:p>
          <a:p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pPr lvl="1"/>
            <a:r>
              <a:rPr lang="en-US" dirty="0" smtClean="0">
                <a:latin typeface="Arial" pitchFamily="34" charset="0"/>
                <a:cs typeface="Arial" pitchFamily="34" charset="0"/>
              </a:rPr>
              <a:t>N: total number of subjects</a:t>
            </a:r>
          </a:p>
          <a:p>
            <a:pPr lvl="1"/>
            <a:r>
              <a:rPr lang="en-US" dirty="0" smtClean="0">
                <a:latin typeface="Arial" pitchFamily="34" charset="0"/>
                <a:cs typeface="Arial" pitchFamily="34" charset="0"/>
              </a:rPr>
              <a:t>           : defender expected utility against subject </a:t>
            </a:r>
            <a:r>
              <a:rPr lang="en-US" i="1" dirty="0" err="1" smtClean="0">
                <a:latin typeface="Arial" pitchFamily="34" charset="0"/>
                <a:cs typeface="Arial" pitchFamily="34" charset="0"/>
              </a:rPr>
              <a:t>i</a:t>
            </a:r>
            <a:endParaRPr lang="en-US" i="1" dirty="0" smtClean="0">
              <a:latin typeface="Arial" pitchFamily="34" charset="0"/>
              <a:cs typeface="Arial" pitchFamily="34" charset="0"/>
            </a:endParaRPr>
          </a:p>
          <a:p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pPr lvl="1"/>
            <a:endParaRPr lang="en-US" sz="2200" dirty="0">
              <a:latin typeface="Arial" pitchFamily="34" charset="0"/>
              <a:cs typeface="Arial" pitchFamily="34" charset="0"/>
            </a:endParaRPr>
          </a:p>
          <a:p>
            <a:endParaRPr lang="en-US" sz="1100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2436152" y="2465645"/>
          <a:ext cx="5040313" cy="11250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0778" name="Equation" r:id="rId3" imgW="1765080" imgH="393480" progId="Equation.3">
                  <p:embed/>
                </p:oleObj>
              </mc:Choice>
              <mc:Fallback>
                <p:oleObj name="Equation" r:id="rId3" imgW="176508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36152" y="2465645"/>
                        <a:ext cx="5040313" cy="112507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Date Placeholder 7"/>
          <p:cNvSpPr>
            <a:spLocks noGrp="1"/>
          </p:cNvSpPr>
          <p:nvPr>
            <p:ph type="dt" sz="half" idx="4294967295"/>
          </p:nvPr>
        </p:nvSpPr>
        <p:spPr>
          <a:xfrm>
            <a:off x="7056438" y="7006700"/>
            <a:ext cx="2523516" cy="403183"/>
          </a:xfrm>
          <a:prstGeom prst="rect">
            <a:avLst/>
          </a:prstGeom>
        </p:spPr>
        <p:txBody>
          <a:bodyPr lIns="100783" tIns="50392" rIns="100783" bIns="50392"/>
          <a:lstStyle/>
          <a:p>
            <a:fld id="{71FF349D-1BB4-A342-8C92-4CB23D4AF39D}" type="datetime4">
              <a:rPr lang="en-US" smtClean="0">
                <a:solidFill>
                  <a:srgbClr val="000000"/>
                </a:solidFill>
              </a:rPr>
              <a:pPr/>
              <a:t>June 10, 2012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4294967295"/>
          </p:nvPr>
        </p:nvSpPr>
        <p:spPr>
          <a:xfrm>
            <a:off x="3195558" y="7006700"/>
            <a:ext cx="3864240" cy="403183"/>
          </a:xfrm>
          <a:prstGeom prst="rect">
            <a:avLst/>
          </a:prstGeom>
        </p:spPr>
        <p:txBody>
          <a:bodyPr lIns="100783" tIns="50392" rIns="100783" bIns="50392"/>
          <a:lstStyle/>
          <a:p>
            <a:r>
              <a:rPr lang="en-US" smtClean="0">
                <a:solidFill>
                  <a:srgbClr val="000000"/>
                </a:solidFill>
              </a:rPr>
              <a:t>Rong Yang,  OPTMAS,  AAMAS 2011 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4294967295"/>
          </p:nvPr>
        </p:nvSpPr>
        <p:spPr>
          <a:xfrm>
            <a:off x="675402" y="7006700"/>
            <a:ext cx="2184135" cy="403183"/>
          </a:xfrm>
          <a:prstGeom prst="rect">
            <a:avLst/>
          </a:prstGeom>
        </p:spPr>
        <p:txBody>
          <a:bodyPr lIns="100783" tIns="50392" rIns="100783" bIns="50392"/>
          <a:lstStyle/>
          <a:p>
            <a:fld id="{8C592886-E571-45D5-8B56-343DC94F8FA6}" type="slidenum">
              <a:rPr lang="en-US" smtClean="0">
                <a:solidFill>
                  <a:srgbClr val="000000"/>
                </a:solidFill>
              </a:rPr>
              <a:pPr/>
              <a:t>135</a:t>
            </a:fld>
            <a:endParaRPr lang="en-US" dirty="0">
              <a:solidFill>
                <a:srgbClr val="000000"/>
              </a:solidFill>
            </a:endParaRPr>
          </a:p>
        </p:txBody>
      </p:sp>
      <p:graphicFrame>
        <p:nvGraphicFramePr>
          <p:cNvPr id="12" name="Object 11"/>
          <p:cNvGraphicFramePr>
            <a:graphicFrameLocks noChangeAspect="1"/>
          </p:cNvGraphicFramePr>
          <p:nvPr/>
        </p:nvGraphicFramePr>
        <p:xfrm>
          <a:off x="1785111" y="4115823"/>
          <a:ext cx="1071066" cy="4199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0779" name="Equation" r:id="rId5" imgW="647640" imgH="253800" progId="Equation.3">
                  <p:embed/>
                </p:oleObj>
              </mc:Choice>
              <mc:Fallback>
                <p:oleObj name="Equation" r:id="rId5" imgW="647640" imgH="253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85111" y="4115823"/>
                        <a:ext cx="1071066" cy="41998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17065488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4513" y="0"/>
            <a:ext cx="7728479" cy="1091953"/>
          </a:xfrm>
        </p:spPr>
        <p:txBody>
          <a:bodyPr>
            <a:normAutofit/>
          </a:bodyPr>
          <a:lstStyle/>
          <a:p>
            <a:r>
              <a:rPr lang="en-US" sz="3200" dirty="0"/>
              <a:t>Average Defender Expected Utility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1890690611"/>
              </p:ext>
            </p:extLst>
          </p:nvPr>
        </p:nvGraphicFramePr>
        <p:xfrm>
          <a:off x="504031" y="1343946"/>
          <a:ext cx="9072563" cy="54422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816597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0027" y="167994"/>
            <a:ext cx="9072563" cy="1091953"/>
          </a:xfrm>
        </p:spPr>
        <p:txBody>
          <a:bodyPr/>
          <a:lstStyle/>
          <a:p>
            <a:r>
              <a:rPr lang="en-US" dirty="0" smtClean="0"/>
              <a:t>Average Defender Expected Utility</a:t>
            </a:r>
            <a:endParaRPr lang="en-US" dirty="0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3513259341"/>
              </p:ext>
            </p:extLst>
          </p:nvPr>
        </p:nvGraphicFramePr>
        <p:xfrm>
          <a:off x="504031" y="1343944"/>
          <a:ext cx="9072563" cy="54422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72767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72043" y="1595932"/>
            <a:ext cx="8820547" cy="5375769"/>
          </a:xfrm>
        </p:spPr>
        <p:txBody>
          <a:bodyPr>
            <a:normAutofit/>
          </a:bodyPr>
          <a:lstStyle/>
          <a:p>
            <a:r>
              <a:rPr lang="en-US" sz="2600" b="1" dirty="0">
                <a:latin typeface="Century" pitchFamily="18" charset="0"/>
                <a:cs typeface="Arial" pitchFamily="34" charset="0"/>
              </a:rPr>
              <a:t>BRQR</a:t>
            </a:r>
            <a:r>
              <a:rPr lang="en-US" sz="2600" dirty="0">
                <a:cs typeface="Arial" pitchFamily="34" charset="0"/>
              </a:rPr>
              <a:t> outperforms </a:t>
            </a:r>
            <a:r>
              <a:rPr lang="en-US" sz="2600" b="1" dirty="0">
                <a:latin typeface="Century" pitchFamily="18" charset="0"/>
                <a:cs typeface="Arial" pitchFamily="34" charset="0"/>
              </a:rPr>
              <a:t>DOBSS</a:t>
            </a:r>
            <a:r>
              <a:rPr lang="en-US" sz="2600" dirty="0">
                <a:cs typeface="Arial" pitchFamily="34" charset="0"/>
              </a:rPr>
              <a:t> in all 7 payoffs</a:t>
            </a:r>
          </a:p>
          <a:p>
            <a:pPr lvl="1"/>
            <a:r>
              <a:rPr lang="en-US" dirty="0" smtClean="0">
                <a:cs typeface="Arial" pitchFamily="34" charset="0"/>
              </a:rPr>
              <a:t>In payoff 1,3 and 4,  the result is statistically significant</a:t>
            </a:r>
          </a:p>
          <a:p>
            <a:endParaRPr lang="en-US" sz="1100" dirty="0">
              <a:cs typeface="Arial" pitchFamily="34" charset="0"/>
            </a:endParaRPr>
          </a:p>
          <a:p>
            <a:r>
              <a:rPr lang="en-US" sz="2600" b="1" dirty="0">
                <a:latin typeface="Century" pitchFamily="18" charset="0"/>
                <a:cs typeface="Arial" pitchFamily="34" charset="0"/>
              </a:rPr>
              <a:t>BRQR</a:t>
            </a:r>
            <a:r>
              <a:rPr lang="en-US" sz="2600" dirty="0">
                <a:cs typeface="Arial" pitchFamily="34" charset="0"/>
              </a:rPr>
              <a:t> outperforms </a:t>
            </a:r>
            <a:r>
              <a:rPr lang="en-US" sz="2600" b="1" dirty="0">
                <a:latin typeface="Century" pitchFamily="18" charset="0"/>
                <a:cs typeface="Arial" pitchFamily="34" charset="0"/>
              </a:rPr>
              <a:t>COBRA</a:t>
            </a:r>
            <a:r>
              <a:rPr lang="en-US" sz="2600" dirty="0">
                <a:cs typeface="Arial" pitchFamily="34" charset="0"/>
              </a:rPr>
              <a:t> in all 7 payoffs</a:t>
            </a:r>
          </a:p>
          <a:p>
            <a:pPr lvl="1"/>
            <a:r>
              <a:rPr lang="en-US" dirty="0" smtClean="0"/>
              <a:t>In payoff 2,3 and 4, the result is statistically significant</a:t>
            </a:r>
          </a:p>
          <a:p>
            <a:pPr lvl="1"/>
            <a:endParaRPr lang="en-US" sz="800" dirty="0">
              <a:cs typeface="Arial" pitchFamily="34" charset="0"/>
            </a:endParaRPr>
          </a:p>
          <a:p>
            <a:r>
              <a:rPr lang="en-US" sz="2600" dirty="0">
                <a:cs typeface="Arial" pitchFamily="34" charset="0"/>
              </a:rPr>
              <a:t>The poor performance BRPT is surprising!</a:t>
            </a:r>
            <a:endParaRPr lang="en-US" dirty="0" smtClean="0"/>
          </a:p>
          <a:p>
            <a:pPr lvl="1"/>
            <a:endParaRPr lang="en-US" dirty="0" smtClean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 Summary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0383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 bwMode="auto">
          <a:xfrm>
            <a:off x="392111" y="0"/>
            <a:ext cx="9067801" cy="808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Bats" charset="0"/>
              <a:defRPr sz="3600" b="1">
                <a:solidFill>
                  <a:srgbClr val="990000"/>
                </a:solidFill>
                <a:latin typeface="+mj-lt"/>
                <a:ea typeface="+mj-ea"/>
                <a:cs typeface="+mj-cs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Bats" charset="0"/>
              <a:defRPr sz="4400">
                <a:solidFill>
                  <a:srgbClr val="000000"/>
                </a:solidFill>
                <a:latin typeface="Times New Roman" pitchFamily="18" charset="0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Bats" charset="0"/>
              <a:defRPr sz="4400">
                <a:solidFill>
                  <a:srgbClr val="000000"/>
                </a:solidFill>
                <a:latin typeface="Times New Roman" pitchFamily="18" charset="0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Bats" charset="0"/>
              <a:defRPr sz="4400">
                <a:solidFill>
                  <a:srgbClr val="000000"/>
                </a:solidFill>
                <a:latin typeface="Times New Roman" pitchFamily="18" charset="0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Bats" charset="0"/>
              <a:defRPr sz="4400">
                <a:solidFill>
                  <a:srgbClr val="000000"/>
                </a:solidFill>
                <a:latin typeface="Times New Roman" pitchFamily="18" charset="0"/>
              </a:defRPr>
            </a:lvl5pPr>
            <a:lvl6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Bats" charset="0"/>
              <a:defRPr sz="4400">
                <a:solidFill>
                  <a:srgbClr val="000000"/>
                </a:solidFill>
                <a:latin typeface="Times New Roman" pitchFamily="18" charset="0"/>
              </a:defRPr>
            </a:lvl6pPr>
            <a:lvl7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Bats" charset="0"/>
              <a:defRPr sz="4400">
                <a:solidFill>
                  <a:srgbClr val="000000"/>
                </a:solidFill>
                <a:latin typeface="Times New Roman" pitchFamily="18" charset="0"/>
              </a:defRPr>
            </a:lvl7pPr>
            <a:lvl8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Bats" charset="0"/>
              <a:defRPr sz="4400">
                <a:solidFill>
                  <a:srgbClr val="000000"/>
                </a:solidFill>
                <a:latin typeface="Times New Roman" pitchFamily="18" charset="0"/>
              </a:defRPr>
            </a:lvl8pPr>
            <a:lvl9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Bats" charset="0"/>
              <a:defRPr sz="44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r>
              <a:rPr lang="en-US" sz="3200" dirty="0" smtClean="0"/>
              <a:t>Uncertainty in Adversary Decision: </a:t>
            </a:r>
          </a:p>
          <a:p>
            <a:r>
              <a:rPr lang="en-US" sz="3200" dirty="0" smtClean="0"/>
              <a:t>MATCH </a:t>
            </a:r>
            <a:endParaRPr lang="en-US" sz="3200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04799" y="1295400"/>
            <a:ext cx="9775825" cy="6019800"/>
          </a:xfrm>
        </p:spPr>
        <p:txBody>
          <a:bodyPr/>
          <a:lstStyle/>
          <a:p>
            <a:pPr marL="106363" indent="0">
              <a:buNone/>
            </a:pPr>
            <a:r>
              <a:rPr lang="en-US" sz="2800" b="1" i="1" u="sng" dirty="0" smtClean="0">
                <a:solidFill>
                  <a:srgbClr val="8C350E"/>
                </a:solidFill>
              </a:rPr>
              <a:t>Builds on QR, exploiting security game structure:</a:t>
            </a:r>
          </a:p>
          <a:p>
            <a:r>
              <a:rPr lang="en-US" sz="2800" dirty="0" smtClean="0"/>
              <a:t>Like QR: Adversary response error; </a:t>
            </a:r>
            <a:r>
              <a:rPr lang="en-US" sz="2800" dirty="0"/>
              <a:t>better choice more </a:t>
            </a:r>
            <a:r>
              <a:rPr lang="en-US" sz="2800" dirty="0" smtClean="0"/>
              <a:t>likely</a:t>
            </a:r>
          </a:p>
          <a:p>
            <a:r>
              <a:rPr lang="en-US" sz="2800" dirty="0" smtClean="0"/>
              <a:t>Bound loss to defender on adversary deviation </a:t>
            </a: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00153988"/>
              </p:ext>
            </p:extLst>
          </p:nvPr>
        </p:nvGraphicFramePr>
        <p:xfrm>
          <a:off x="163512" y="4568823"/>
          <a:ext cx="5410200" cy="17513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31944"/>
                <a:gridCol w="1557830"/>
                <a:gridCol w="1310213"/>
                <a:gridCol w="1310213"/>
              </a:tblGrid>
              <a:tr h="944879">
                <a:tc>
                  <a:txBody>
                    <a:bodyPr/>
                    <a:lstStyle/>
                    <a:p>
                      <a:pPr algn="ctr"/>
                      <a:endParaRPr lang="en-US" sz="28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 smtClean="0"/>
                        <a:t>MATCH</a:t>
                      </a:r>
                    </a:p>
                    <a:p>
                      <a:pPr algn="ctr"/>
                      <a:r>
                        <a:rPr lang="en-US" sz="2800" b="0" dirty="0" smtClean="0"/>
                        <a:t>wins</a:t>
                      </a:r>
                      <a:endParaRPr lang="en-US" sz="2800" b="0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 smtClean="0"/>
                        <a:t>Draw</a:t>
                      </a:r>
                      <a:endParaRPr lang="en-US" sz="2800" b="0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 smtClean="0"/>
                        <a:t>QR</a:t>
                      </a:r>
                    </a:p>
                    <a:p>
                      <a:pPr algn="ctr"/>
                      <a:r>
                        <a:rPr lang="en-US" sz="2800" b="0" dirty="0" smtClean="0"/>
                        <a:t>wins</a:t>
                      </a:r>
                      <a:endParaRPr lang="en-US" sz="2800" b="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00000"/>
                    </a:solidFill>
                  </a:tcPr>
                </a:tc>
              </a:tr>
              <a:tr h="806450">
                <a:tc>
                  <a:txBody>
                    <a:bodyPr/>
                    <a:lstStyle/>
                    <a:p>
                      <a:pPr algn="ctr"/>
                      <a:r>
                        <a:rPr lang="el-GR" sz="2600" dirty="0" smtClean="0"/>
                        <a:t>α</a:t>
                      </a:r>
                      <a:r>
                        <a:rPr lang="en-US" sz="2600" baseline="0" dirty="0" smtClean="0"/>
                        <a:t> = .05</a:t>
                      </a:r>
                      <a:endParaRPr lang="en-US" sz="2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42</a:t>
                      </a:r>
                      <a:endParaRPr lang="en-US" sz="2800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52</a:t>
                      </a:r>
                      <a:endParaRPr lang="en-US" sz="2800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6</a:t>
                      </a:r>
                      <a:endParaRPr lang="en-US" sz="28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</a:tr>
            </a:tbl>
          </a:graphicData>
        </a:graphic>
      </p:graphicFrame>
      <p:pic>
        <p:nvPicPr>
          <p:cNvPr id="10" name="Picture 9" descr="runtimeTarget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813425" y="3779836"/>
            <a:ext cx="4267200" cy="3455987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11" name="Title 1"/>
          <p:cNvSpPr txBox="1">
            <a:spLocks/>
          </p:cNvSpPr>
          <p:nvPr/>
        </p:nvSpPr>
        <p:spPr bwMode="auto">
          <a:xfrm>
            <a:off x="955674" y="4035422"/>
            <a:ext cx="4191001" cy="533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Bats" charset="0"/>
              <a:defRPr sz="3600" b="1">
                <a:solidFill>
                  <a:srgbClr val="990000"/>
                </a:solidFill>
                <a:latin typeface="+mj-lt"/>
                <a:ea typeface="+mj-ea"/>
                <a:cs typeface="+mj-cs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Bats" charset="0"/>
              <a:defRPr sz="4400">
                <a:solidFill>
                  <a:srgbClr val="000000"/>
                </a:solidFill>
                <a:latin typeface="Times New Roman" pitchFamily="18" charset="0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Bats" charset="0"/>
              <a:defRPr sz="4400">
                <a:solidFill>
                  <a:srgbClr val="000000"/>
                </a:solidFill>
                <a:latin typeface="Times New Roman" pitchFamily="18" charset="0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Bats" charset="0"/>
              <a:defRPr sz="4400">
                <a:solidFill>
                  <a:srgbClr val="000000"/>
                </a:solidFill>
                <a:latin typeface="Times New Roman" pitchFamily="18" charset="0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Bats" charset="0"/>
              <a:defRPr sz="4400">
                <a:solidFill>
                  <a:srgbClr val="000000"/>
                </a:solidFill>
                <a:latin typeface="Times New Roman" pitchFamily="18" charset="0"/>
              </a:defRPr>
            </a:lvl5pPr>
            <a:lvl6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Bats" charset="0"/>
              <a:defRPr sz="4400">
                <a:solidFill>
                  <a:srgbClr val="000000"/>
                </a:solidFill>
                <a:latin typeface="Times New Roman" pitchFamily="18" charset="0"/>
              </a:defRPr>
            </a:lvl6pPr>
            <a:lvl7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Bats" charset="0"/>
              <a:defRPr sz="4400">
                <a:solidFill>
                  <a:srgbClr val="000000"/>
                </a:solidFill>
                <a:latin typeface="Times New Roman" pitchFamily="18" charset="0"/>
              </a:defRPr>
            </a:lvl7pPr>
            <a:lvl8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Bats" charset="0"/>
              <a:defRPr sz="4400">
                <a:solidFill>
                  <a:srgbClr val="000000"/>
                </a:solidFill>
                <a:latin typeface="Times New Roman" pitchFamily="18" charset="0"/>
              </a:defRPr>
            </a:lvl8pPr>
            <a:lvl9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Bats" charset="0"/>
              <a:defRPr sz="44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r>
              <a:rPr lang="en-US" sz="2400" dirty="0" smtClean="0"/>
              <a:t>Results on 100 games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47788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buFont typeface="Times New Roman" charset="0"/>
              <a:buNone/>
            </a:pPr>
            <a:r>
              <a:rPr lang="en-US" smtClean="0">
                <a:latin typeface="Times New Roman" charset="0"/>
              </a:rPr>
              <a:t>Urban Road Network Security</a:t>
            </a:r>
            <a:endParaRPr lang="en-US">
              <a:latin typeface="Times New Roman" charset="0"/>
            </a:endParaRPr>
          </a:p>
        </p:txBody>
      </p:sp>
      <p:sp>
        <p:nvSpPr>
          <p:cNvPr id="5" name="Content Placeholder 1"/>
          <p:cNvSpPr txBox="1">
            <a:spLocks/>
          </p:cNvSpPr>
          <p:nvPr/>
        </p:nvSpPr>
        <p:spPr bwMode="auto">
          <a:xfrm>
            <a:off x="1001713" y="6530662"/>
            <a:ext cx="3200400" cy="8189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algn="ctr" defTabSz="456963">
              <a:lnSpc>
                <a:spcPct val="90000"/>
              </a:lnSpc>
              <a:spcAft>
                <a:spcPts val="77"/>
              </a:spcAft>
              <a:buClr>
                <a:srgbClr val="000000"/>
              </a:buClr>
              <a:buSzPct val="80000"/>
              <a:defRPr/>
            </a:pPr>
            <a:r>
              <a:rPr lang="en-US" sz="2800" kern="0" dirty="0">
                <a:solidFill>
                  <a:srgbClr val="000000"/>
                </a:solidFill>
                <a:latin typeface="+mn-lt"/>
              </a:rPr>
              <a:t>Southern Mumbai</a:t>
            </a:r>
          </a:p>
        </p:txBody>
      </p:sp>
      <p:pic>
        <p:nvPicPr>
          <p:cNvPr id="18436" name="Picture 5" descr="mumbaiGE-wide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9713" y="1665927"/>
            <a:ext cx="4495800" cy="4824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6" name="Group 5"/>
          <p:cNvGrpSpPr/>
          <p:nvPr/>
        </p:nvGrpSpPr>
        <p:grpSpPr>
          <a:xfrm>
            <a:off x="6045952" y="1665928"/>
            <a:ext cx="2825751" cy="4511676"/>
            <a:chOff x="7189669" y="2916237"/>
            <a:chExt cx="2200394" cy="4003676"/>
          </a:xfrm>
        </p:grpSpPr>
        <p:sp>
          <p:nvSpPr>
            <p:cNvPr id="7" name="Oval 4"/>
            <p:cNvSpPr>
              <a:spLocks noChangeArrowheads="1"/>
            </p:cNvSpPr>
            <p:nvPr/>
          </p:nvSpPr>
          <p:spPr bwMode="auto">
            <a:xfrm>
              <a:off x="7926010" y="5006374"/>
              <a:ext cx="216684" cy="284649"/>
            </a:xfrm>
            <a:prstGeom prst="ellipse">
              <a:avLst/>
            </a:prstGeom>
            <a:solidFill>
              <a:srgbClr val="33CC33"/>
            </a:solidFill>
            <a:ln>
              <a:headEnd/>
              <a:tailEnd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8" name="Oval 5"/>
            <p:cNvSpPr>
              <a:spLocks noChangeArrowheads="1"/>
            </p:cNvSpPr>
            <p:nvPr/>
          </p:nvSpPr>
          <p:spPr bwMode="auto">
            <a:xfrm>
              <a:off x="8511823" y="4281390"/>
              <a:ext cx="217642" cy="284649"/>
            </a:xfrm>
            <a:prstGeom prst="ellipse">
              <a:avLst/>
            </a:prstGeom>
            <a:solidFill>
              <a:srgbClr val="33CC33"/>
            </a:solidFill>
            <a:ln>
              <a:headEnd/>
              <a:tailEnd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9" name="Oval 9"/>
            <p:cNvSpPr>
              <a:spLocks noChangeArrowheads="1"/>
            </p:cNvSpPr>
            <p:nvPr/>
          </p:nvSpPr>
          <p:spPr bwMode="auto">
            <a:xfrm>
              <a:off x="8509906" y="3556407"/>
              <a:ext cx="217642" cy="284649"/>
            </a:xfrm>
            <a:prstGeom prst="ellipse">
              <a:avLst/>
            </a:prstGeom>
            <a:solidFill>
              <a:srgbClr val="33CC33"/>
            </a:solidFill>
            <a:ln>
              <a:headEnd/>
              <a:tailEnd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10" name="Oval 10"/>
            <p:cNvSpPr>
              <a:spLocks noChangeArrowheads="1"/>
            </p:cNvSpPr>
            <p:nvPr/>
          </p:nvSpPr>
          <p:spPr bwMode="auto">
            <a:xfrm>
              <a:off x="9173379" y="2916237"/>
              <a:ext cx="216684" cy="284649"/>
            </a:xfrm>
            <a:prstGeom prst="ellipse">
              <a:avLst/>
            </a:prstGeom>
            <a:ln>
              <a:headEnd/>
              <a:tailEnd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cxnSp>
          <p:nvCxnSpPr>
            <p:cNvPr id="11" name="AutoShape 12"/>
            <p:cNvCxnSpPr>
              <a:cxnSpLocks noChangeShapeType="1"/>
              <a:stCxn id="42" idx="6"/>
              <a:endCxn id="51" idx="2"/>
            </p:cNvCxnSpPr>
            <p:nvPr/>
          </p:nvCxnSpPr>
          <p:spPr bwMode="auto">
            <a:xfrm flipV="1">
              <a:off x="7926010" y="3200886"/>
              <a:ext cx="475553" cy="17079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2" name="AutoShape 13"/>
            <p:cNvCxnSpPr>
              <a:cxnSpLocks noChangeShapeType="1"/>
              <a:stCxn id="9" idx="6"/>
              <a:endCxn id="10" idx="3"/>
            </p:cNvCxnSpPr>
            <p:nvPr/>
          </p:nvCxnSpPr>
          <p:spPr bwMode="auto">
            <a:xfrm flipV="1">
              <a:off x="8727548" y="3159060"/>
              <a:ext cx="477471" cy="540253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3" name="AutoShape 15"/>
            <p:cNvCxnSpPr>
              <a:cxnSpLocks noChangeShapeType="1"/>
              <a:stCxn id="8" idx="3"/>
              <a:endCxn id="7" idx="7"/>
            </p:cNvCxnSpPr>
            <p:nvPr/>
          </p:nvCxnSpPr>
          <p:spPr bwMode="auto">
            <a:xfrm rot="5400000">
              <a:off x="8065265" y="4570003"/>
              <a:ext cx="523986" cy="432408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4" name="AutoShape 17"/>
            <p:cNvCxnSpPr>
              <a:cxnSpLocks noChangeShapeType="1"/>
              <a:stCxn id="9" idx="4"/>
              <a:endCxn id="8" idx="0"/>
            </p:cNvCxnSpPr>
            <p:nvPr/>
          </p:nvCxnSpPr>
          <p:spPr bwMode="auto">
            <a:xfrm rot="16200000" flipH="1">
              <a:off x="8399998" y="4060264"/>
              <a:ext cx="440334" cy="1918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5" name="AutoShape 18"/>
            <p:cNvCxnSpPr>
              <a:cxnSpLocks noChangeShapeType="1"/>
              <a:stCxn id="20" idx="1"/>
              <a:endCxn id="9" idx="5"/>
            </p:cNvCxnSpPr>
            <p:nvPr/>
          </p:nvCxnSpPr>
          <p:spPr bwMode="auto">
            <a:xfrm rot="16200000" flipV="1">
              <a:off x="8650622" y="3844516"/>
              <a:ext cx="381081" cy="290509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6" name="AutoShape 19"/>
            <p:cNvCxnSpPr>
              <a:cxnSpLocks noChangeShapeType="1"/>
              <a:stCxn id="46" idx="0"/>
              <a:endCxn id="53" idx="4"/>
            </p:cNvCxnSpPr>
            <p:nvPr/>
          </p:nvCxnSpPr>
          <p:spPr bwMode="auto">
            <a:xfrm rot="5400000" flipH="1" flipV="1">
              <a:off x="8159529" y="5488345"/>
              <a:ext cx="619257" cy="217642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7" name="Oval 25"/>
            <p:cNvSpPr>
              <a:spLocks noChangeArrowheads="1"/>
            </p:cNvSpPr>
            <p:nvPr/>
          </p:nvSpPr>
          <p:spPr bwMode="auto">
            <a:xfrm>
              <a:off x="9064079" y="5002889"/>
              <a:ext cx="217642" cy="284649"/>
            </a:xfrm>
            <a:prstGeom prst="ellipse">
              <a:avLst/>
            </a:prstGeom>
            <a:solidFill>
              <a:srgbClr val="33CC33"/>
            </a:solidFill>
            <a:ln>
              <a:headEnd/>
              <a:tailEnd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cxnSp>
          <p:nvCxnSpPr>
            <p:cNvPr id="18" name="AutoShape 26"/>
            <p:cNvCxnSpPr>
              <a:cxnSpLocks noChangeShapeType="1"/>
              <a:stCxn id="17" idx="2"/>
              <a:endCxn id="54" idx="7"/>
            </p:cNvCxnSpPr>
            <p:nvPr/>
          </p:nvCxnSpPr>
          <p:spPr bwMode="auto">
            <a:xfrm rot="10800000" flipV="1">
              <a:off x="8872323" y="5145794"/>
              <a:ext cx="191755" cy="34855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9" name="Oval 4"/>
            <p:cNvSpPr>
              <a:spLocks noChangeArrowheads="1"/>
            </p:cNvSpPr>
            <p:nvPr/>
          </p:nvSpPr>
          <p:spPr bwMode="auto">
            <a:xfrm>
              <a:off x="8035311" y="3569187"/>
              <a:ext cx="216684" cy="285811"/>
            </a:xfrm>
            <a:prstGeom prst="ellipse">
              <a:avLst/>
            </a:prstGeom>
            <a:solidFill>
              <a:srgbClr val="C00000"/>
            </a:solidFill>
            <a:ln>
              <a:headEnd/>
              <a:tailEnd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20" name="Oval 25"/>
            <p:cNvSpPr>
              <a:spLocks noChangeArrowheads="1"/>
            </p:cNvSpPr>
            <p:nvPr/>
          </p:nvSpPr>
          <p:spPr bwMode="auto">
            <a:xfrm>
              <a:off x="8954778" y="4138485"/>
              <a:ext cx="217642" cy="285811"/>
            </a:xfrm>
            <a:prstGeom prst="ellipse">
              <a:avLst/>
            </a:prstGeom>
            <a:solidFill>
              <a:srgbClr val="C00000"/>
            </a:solidFill>
            <a:ln>
              <a:headEnd/>
              <a:tailEnd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21" name="Oval 4"/>
            <p:cNvSpPr>
              <a:spLocks noChangeArrowheads="1"/>
            </p:cNvSpPr>
            <p:nvPr/>
          </p:nvSpPr>
          <p:spPr bwMode="auto">
            <a:xfrm>
              <a:off x="9096677" y="3569187"/>
              <a:ext cx="216684" cy="285811"/>
            </a:xfrm>
            <a:prstGeom prst="ellipse">
              <a:avLst/>
            </a:prstGeom>
            <a:solidFill>
              <a:srgbClr val="33CC33"/>
            </a:solidFill>
            <a:ln>
              <a:headEnd/>
              <a:tailEnd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22" name="Oval 4"/>
            <p:cNvSpPr>
              <a:spLocks noChangeArrowheads="1"/>
            </p:cNvSpPr>
            <p:nvPr/>
          </p:nvSpPr>
          <p:spPr bwMode="auto">
            <a:xfrm>
              <a:off x="7710285" y="6350615"/>
              <a:ext cx="216684" cy="284649"/>
            </a:xfrm>
            <a:prstGeom prst="ellipse">
              <a:avLst/>
            </a:prstGeom>
            <a:solidFill>
              <a:srgbClr val="33CC33"/>
            </a:solidFill>
            <a:ln>
              <a:headEnd/>
              <a:tailEnd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cxnSp>
          <p:nvCxnSpPr>
            <p:cNvPr id="23" name="AutoShape 15"/>
            <p:cNvCxnSpPr>
              <a:cxnSpLocks noChangeShapeType="1"/>
              <a:stCxn id="46" idx="3"/>
              <a:endCxn id="22" idx="6"/>
            </p:cNvCxnSpPr>
            <p:nvPr/>
          </p:nvCxnSpPr>
          <p:spPr bwMode="auto">
            <a:xfrm rot="5400000">
              <a:off x="7933931" y="6142656"/>
              <a:ext cx="342741" cy="356665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4" name="AutoShape 15"/>
            <p:cNvCxnSpPr>
              <a:cxnSpLocks noChangeShapeType="1"/>
              <a:stCxn id="22" idx="0"/>
              <a:endCxn id="7" idx="4"/>
            </p:cNvCxnSpPr>
            <p:nvPr/>
          </p:nvCxnSpPr>
          <p:spPr bwMode="auto">
            <a:xfrm rot="5400000" flipH="1" flipV="1">
              <a:off x="7396694" y="5712957"/>
              <a:ext cx="1059592" cy="215725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5" name="AutoShape 15"/>
            <p:cNvCxnSpPr>
              <a:cxnSpLocks noChangeShapeType="1"/>
              <a:stCxn id="7" idx="0"/>
              <a:endCxn id="19" idx="4"/>
            </p:cNvCxnSpPr>
            <p:nvPr/>
          </p:nvCxnSpPr>
          <p:spPr bwMode="auto">
            <a:xfrm rot="5400000" flipH="1" flipV="1">
              <a:off x="7513315" y="4376035"/>
              <a:ext cx="1151376" cy="109301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6" name="AutoShape 15"/>
            <p:cNvCxnSpPr>
              <a:cxnSpLocks noChangeShapeType="1"/>
              <a:stCxn id="19" idx="1"/>
              <a:endCxn id="42" idx="5"/>
            </p:cNvCxnSpPr>
            <p:nvPr/>
          </p:nvCxnSpPr>
          <p:spPr bwMode="auto">
            <a:xfrm rot="16200000" flipV="1">
              <a:off x="7911531" y="3455594"/>
              <a:ext cx="138258" cy="17258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7" name="AutoShape 15"/>
            <p:cNvCxnSpPr>
              <a:cxnSpLocks noChangeShapeType="1"/>
              <a:stCxn id="8" idx="2"/>
              <a:endCxn id="19" idx="5"/>
            </p:cNvCxnSpPr>
            <p:nvPr/>
          </p:nvCxnSpPr>
          <p:spPr bwMode="auto">
            <a:xfrm rot="10800000">
              <a:off x="8220355" y="3813172"/>
              <a:ext cx="291468" cy="611124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8" name="AutoShape 15"/>
            <p:cNvCxnSpPr>
              <a:cxnSpLocks noChangeShapeType="1"/>
              <a:stCxn id="20" idx="2"/>
              <a:endCxn id="8" idx="6"/>
            </p:cNvCxnSpPr>
            <p:nvPr/>
          </p:nvCxnSpPr>
          <p:spPr bwMode="auto">
            <a:xfrm rot="10800000" flipV="1">
              <a:off x="8729465" y="4281390"/>
              <a:ext cx="225313" cy="141744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9" name="AutoShape 15"/>
            <p:cNvCxnSpPr>
              <a:cxnSpLocks noChangeShapeType="1"/>
              <a:stCxn id="21" idx="0"/>
              <a:endCxn id="10" idx="4"/>
            </p:cNvCxnSpPr>
            <p:nvPr/>
          </p:nvCxnSpPr>
          <p:spPr bwMode="auto">
            <a:xfrm rot="5400000" flipH="1" flipV="1">
              <a:off x="9058638" y="3347266"/>
              <a:ext cx="369463" cy="76702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0" name="AutoShape 15"/>
            <p:cNvCxnSpPr>
              <a:cxnSpLocks noChangeShapeType="1"/>
              <a:stCxn id="17" idx="0"/>
              <a:endCxn id="20" idx="4"/>
            </p:cNvCxnSpPr>
            <p:nvPr/>
          </p:nvCxnSpPr>
          <p:spPr bwMode="auto">
            <a:xfrm rot="16200000" flipV="1">
              <a:off x="8829433" y="4658942"/>
              <a:ext cx="578593" cy="109301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1" name="Oval 8"/>
            <p:cNvSpPr>
              <a:spLocks noChangeArrowheads="1"/>
            </p:cNvSpPr>
            <p:nvPr/>
          </p:nvSpPr>
          <p:spPr bwMode="auto">
            <a:xfrm>
              <a:off x="7189669" y="3057981"/>
              <a:ext cx="217643" cy="284649"/>
            </a:xfrm>
            <a:prstGeom prst="ellipse">
              <a:avLst/>
            </a:prstGeom>
            <a:ln>
              <a:headEnd/>
              <a:tailEnd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32" name="Oval 4"/>
            <p:cNvSpPr>
              <a:spLocks noChangeArrowheads="1"/>
            </p:cNvSpPr>
            <p:nvPr/>
          </p:nvSpPr>
          <p:spPr bwMode="auto">
            <a:xfrm>
              <a:off x="7298970" y="6635264"/>
              <a:ext cx="216684" cy="284649"/>
            </a:xfrm>
            <a:prstGeom prst="ellipse">
              <a:avLst/>
            </a:prstGeom>
            <a:ln>
              <a:headEnd/>
              <a:tailEnd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cxnSp>
          <p:nvCxnSpPr>
            <p:cNvPr id="33" name="AutoShape 12"/>
            <p:cNvCxnSpPr>
              <a:cxnSpLocks noChangeShapeType="1"/>
              <a:stCxn id="31" idx="6"/>
              <a:endCxn id="42" idx="2"/>
            </p:cNvCxnSpPr>
            <p:nvPr/>
          </p:nvCxnSpPr>
          <p:spPr bwMode="auto">
            <a:xfrm>
              <a:off x="7407312" y="3200886"/>
              <a:ext cx="302015" cy="17079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4" name="AutoShape 15"/>
            <p:cNvCxnSpPr>
              <a:cxnSpLocks noChangeShapeType="1"/>
              <a:stCxn id="7" idx="2"/>
              <a:endCxn id="40" idx="6"/>
            </p:cNvCxnSpPr>
            <p:nvPr/>
          </p:nvCxnSpPr>
          <p:spPr bwMode="auto">
            <a:xfrm rot="10800000" flipV="1">
              <a:off x="7622078" y="5149280"/>
              <a:ext cx="303932" cy="1161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5" name="AutoShape 15"/>
            <p:cNvCxnSpPr>
              <a:cxnSpLocks noChangeShapeType="1"/>
              <a:stCxn id="22" idx="2"/>
              <a:endCxn id="32" idx="6"/>
            </p:cNvCxnSpPr>
            <p:nvPr/>
          </p:nvCxnSpPr>
          <p:spPr bwMode="auto">
            <a:xfrm rot="10800000" flipV="1">
              <a:off x="7515653" y="6492359"/>
              <a:ext cx="194632" cy="284649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6" name="AutoShape 15"/>
            <p:cNvCxnSpPr>
              <a:cxnSpLocks noChangeShapeType="1"/>
              <a:stCxn id="32" idx="0"/>
              <a:endCxn id="49" idx="4"/>
            </p:cNvCxnSpPr>
            <p:nvPr/>
          </p:nvCxnSpPr>
          <p:spPr bwMode="auto">
            <a:xfrm rot="5400000" flipH="1" flipV="1">
              <a:off x="7097248" y="6216858"/>
              <a:ext cx="728469" cy="108342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7" name="AutoShape 15"/>
            <p:cNvCxnSpPr>
              <a:cxnSpLocks noChangeShapeType="1"/>
              <a:stCxn id="40" idx="0"/>
              <a:endCxn id="41" idx="4"/>
            </p:cNvCxnSpPr>
            <p:nvPr/>
          </p:nvCxnSpPr>
          <p:spPr bwMode="auto">
            <a:xfrm rot="5400000" flipH="1" flipV="1">
              <a:off x="7293947" y="4785829"/>
              <a:ext cx="441496" cy="1918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8" name="AutoShape 15"/>
            <p:cNvCxnSpPr>
              <a:cxnSpLocks noChangeShapeType="1"/>
              <a:stCxn id="41" idx="0"/>
              <a:endCxn id="31" idx="4"/>
            </p:cNvCxnSpPr>
            <p:nvPr/>
          </p:nvCxnSpPr>
          <p:spPr bwMode="auto">
            <a:xfrm rot="16200000" flipV="1">
              <a:off x="6937931" y="3703668"/>
              <a:ext cx="938761" cy="216684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9" name="AutoShape 15"/>
            <p:cNvCxnSpPr>
              <a:cxnSpLocks noChangeShapeType="1"/>
              <a:stCxn id="52" idx="2"/>
              <a:endCxn id="41" idx="6"/>
            </p:cNvCxnSpPr>
            <p:nvPr/>
          </p:nvCxnSpPr>
          <p:spPr bwMode="auto">
            <a:xfrm rot="10800000" flipV="1">
              <a:off x="7623995" y="4282552"/>
              <a:ext cx="302974" cy="141744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40" name="Oval 4"/>
            <p:cNvSpPr>
              <a:spLocks noChangeArrowheads="1"/>
            </p:cNvSpPr>
            <p:nvPr/>
          </p:nvSpPr>
          <p:spPr bwMode="auto">
            <a:xfrm>
              <a:off x="7405394" y="5007536"/>
              <a:ext cx="216684" cy="284649"/>
            </a:xfrm>
            <a:prstGeom prst="ellipse">
              <a:avLst/>
            </a:prstGeom>
            <a:solidFill>
              <a:srgbClr val="33CC33"/>
            </a:solidFill>
            <a:ln>
              <a:headEnd/>
              <a:tailEnd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41" name="Oval 4"/>
            <p:cNvSpPr>
              <a:spLocks noChangeArrowheads="1"/>
            </p:cNvSpPr>
            <p:nvPr/>
          </p:nvSpPr>
          <p:spPr bwMode="auto">
            <a:xfrm>
              <a:off x="7407312" y="4281390"/>
              <a:ext cx="216684" cy="284649"/>
            </a:xfrm>
            <a:prstGeom prst="ellipse">
              <a:avLst/>
            </a:prstGeom>
            <a:solidFill>
              <a:srgbClr val="33CC33"/>
            </a:solidFill>
            <a:ln>
              <a:headEnd/>
              <a:tailEnd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42" name="Oval 4"/>
            <p:cNvSpPr>
              <a:spLocks noChangeArrowheads="1"/>
            </p:cNvSpPr>
            <p:nvPr/>
          </p:nvSpPr>
          <p:spPr bwMode="auto">
            <a:xfrm>
              <a:off x="7709326" y="3229932"/>
              <a:ext cx="216684" cy="284649"/>
            </a:xfrm>
            <a:prstGeom prst="ellipse">
              <a:avLst/>
            </a:prstGeom>
            <a:solidFill>
              <a:srgbClr val="33CC33"/>
            </a:solidFill>
            <a:ln>
              <a:headEnd/>
              <a:tailEnd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43" name="Oval 7"/>
            <p:cNvSpPr>
              <a:spLocks noChangeArrowheads="1"/>
            </p:cNvSpPr>
            <p:nvPr/>
          </p:nvSpPr>
          <p:spPr bwMode="auto">
            <a:xfrm>
              <a:off x="9064079" y="5737167"/>
              <a:ext cx="216684" cy="284649"/>
            </a:xfrm>
            <a:prstGeom prst="ellipse">
              <a:avLst/>
            </a:prstGeom>
            <a:ln>
              <a:headEnd/>
              <a:tailEnd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cxnSp>
          <p:nvCxnSpPr>
            <p:cNvPr id="44" name="AutoShape 19"/>
            <p:cNvCxnSpPr>
              <a:cxnSpLocks noChangeShapeType="1"/>
              <a:stCxn id="43" idx="0"/>
              <a:endCxn id="17" idx="4"/>
            </p:cNvCxnSpPr>
            <p:nvPr/>
          </p:nvCxnSpPr>
          <p:spPr bwMode="auto">
            <a:xfrm rot="5400000" flipH="1" flipV="1">
              <a:off x="8947605" y="5512353"/>
              <a:ext cx="449630" cy="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5" name="AutoShape 19"/>
            <p:cNvCxnSpPr>
              <a:cxnSpLocks noChangeShapeType="1"/>
              <a:stCxn id="43" idx="2"/>
              <a:endCxn id="46" idx="6"/>
            </p:cNvCxnSpPr>
            <p:nvPr/>
          </p:nvCxnSpPr>
          <p:spPr bwMode="auto">
            <a:xfrm rot="10800000" flipV="1">
              <a:off x="8468678" y="5878911"/>
              <a:ext cx="595401" cy="169628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46" name="Oval 4"/>
            <p:cNvSpPr>
              <a:spLocks noChangeArrowheads="1"/>
            </p:cNvSpPr>
            <p:nvPr/>
          </p:nvSpPr>
          <p:spPr bwMode="auto">
            <a:xfrm>
              <a:off x="8251994" y="5906795"/>
              <a:ext cx="216684" cy="284649"/>
            </a:xfrm>
            <a:prstGeom prst="ellipse">
              <a:avLst/>
            </a:prstGeom>
            <a:solidFill>
              <a:srgbClr val="33CC33"/>
            </a:solidFill>
            <a:ln>
              <a:headEnd/>
              <a:tailEnd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47" name="Oval 4"/>
            <p:cNvSpPr>
              <a:spLocks noChangeArrowheads="1"/>
            </p:cNvSpPr>
            <p:nvPr/>
          </p:nvSpPr>
          <p:spPr bwMode="auto">
            <a:xfrm>
              <a:off x="7818627" y="5878911"/>
              <a:ext cx="216684" cy="284649"/>
            </a:xfrm>
            <a:prstGeom prst="ellipse">
              <a:avLst/>
            </a:prstGeom>
            <a:solidFill>
              <a:srgbClr val="C00000"/>
            </a:solidFill>
            <a:ln>
              <a:headEnd/>
              <a:tailEnd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48" name="Oval 4"/>
            <p:cNvSpPr>
              <a:spLocks noChangeArrowheads="1"/>
            </p:cNvSpPr>
            <p:nvPr/>
          </p:nvSpPr>
          <p:spPr bwMode="auto">
            <a:xfrm>
              <a:off x="7709326" y="4614837"/>
              <a:ext cx="216684" cy="284649"/>
            </a:xfrm>
            <a:prstGeom prst="ellipse">
              <a:avLst/>
            </a:prstGeom>
            <a:solidFill>
              <a:srgbClr val="C00000"/>
            </a:solidFill>
            <a:ln>
              <a:headEnd/>
              <a:tailEnd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49" name="Oval 4"/>
            <p:cNvSpPr>
              <a:spLocks noChangeArrowheads="1"/>
            </p:cNvSpPr>
            <p:nvPr/>
          </p:nvSpPr>
          <p:spPr bwMode="auto">
            <a:xfrm>
              <a:off x="7407312" y="5622145"/>
              <a:ext cx="216684" cy="284649"/>
            </a:xfrm>
            <a:prstGeom prst="ellipse">
              <a:avLst/>
            </a:prstGeom>
            <a:solidFill>
              <a:srgbClr val="33CC33"/>
            </a:solidFill>
            <a:ln>
              <a:headEnd/>
              <a:tailEnd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50" name="Oval 4"/>
            <p:cNvSpPr>
              <a:spLocks noChangeArrowheads="1"/>
            </p:cNvSpPr>
            <p:nvPr/>
          </p:nvSpPr>
          <p:spPr bwMode="auto">
            <a:xfrm>
              <a:off x="7600985" y="3712092"/>
              <a:ext cx="216684" cy="284649"/>
            </a:xfrm>
            <a:prstGeom prst="ellipse">
              <a:avLst/>
            </a:prstGeom>
            <a:solidFill>
              <a:srgbClr val="33CC33"/>
            </a:solidFill>
            <a:ln>
              <a:headEnd/>
              <a:tailEnd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51" name="Oval 9"/>
            <p:cNvSpPr>
              <a:spLocks noChangeArrowheads="1"/>
            </p:cNvSpPr>
            <p:nvPr/>
          </p:nvSpPr>
          <p:spPr bwMode="auto">
            <a:xfrm>
              <a:off x="8401563" y="3057981"/>
              <a:ext cx="217643" cy="284649"/>
            </a:xfrm>
            <a:prstGeom prst="ellipse">
              <a:avLst/>
            </a:prstGeom>
            <a:solidFill>
              <a:srgbClr val="33CC33"/>
            </a:solidFill>
            <a:ln>
              <a:headEnd/>
              <a:tailEnd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52" name="Oval 5"/>
            <p:cNvSpPr>
              <a:spLocks noChangeArrowheads="1"/>
            </p:cNvSpPr>
            <p:nvPr/>
          </p:nvSpPr>
          <p:spPr bwMode="auto">
            <a:xfrm>
              <a:off x="7926969" y="4140809"/>
              <a:ext cx="217642" cy="284649"/>
            </a:xfrm>
            <a:prstGeom prst="ellipse">
              <a:avLst/>
            </a:prstGeom>
            <a:solidFill>
              <a:srgbClr val="33CC33"/>
            </a:solidFill>
            <a:ln>
              <a:headEnd/>
              <a:tailEnd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53" name="Oval 5"/>
            <p:cNvSpPr>
              <a:spLocks noChangeArrowheads="1"/>
            </p:cNvSpPr>
            <p:nvPr/>
          </p:nvSpPr>
          <p:spPr bwMode="auto">
            <a:xfrm>
              <a:off x="8468678" y="5002889"/>
              <a:ext cx="217643" cy="284649"/>
            </a:xfrm>
            <a:prstGeom prst="ellipse">
              <a:avLst/>
            </a:prstGeom>
            <a:solidFill>
              <a:srgbClr val="33CC33"/>
            </a:solidFill>
            <a:ln>
              <a:headEnd/>
              <a:tailEnd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54" name="Oval 5"/>
            <p:cNvSpPr>
              <a:spLocks noChangeArrowheads="1"/>
            </p:cNvSpPr>
            <p:nvPr/>
          </p:nvSpPr>
          <p:spPr bwMode="auto">
            <a:xfrm>
              <a:off x="8686321" y="5452518"/>
              <a:ext cx="217642" cy="284649"/>
            </a:xfrm>
            <a:prstGeom prst="ellipse">
              <a:avLst/>
            </a:prstGeom>
            <a:solidFill>
              <a:srgbClr val="33CC33"/>
            </a:solidFill>
            <a:ln>
              <a:headEnd/>
              <a:tailEnd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cxnSp>
          <p:nvCxnSpPr>
            <p:cNvPr id="55" name="AutoShape 15"/>
            <p:cNvCxnSpPr>
              <a:cxnSpLocks noChangeShapeType="1"/>
              <a:stCxn id="49" idx="0"/>
              <a:endCxn id="40" idx="4"/>
            </p:cNvCxnSpPr>
            <p:nvPr/>
          </p:nvCxnSpPr>
          <p:spPr bwMode="auto">
            <a:xfrm rot="16200000" flipV="1">
              <a:off x="7350194" y="5456685"/>
              <a:ext cx="329961" cy="958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6" name="AutoShape 15"/>
            <p:cNvCxnSpPr>
              <a:cxnSpLocks noChangeShapeType="1"/>
              <a:stCxn id="50" idx="4"/>
              <a:endCxn id="41" idx="7"/>
            </p:cNvCxnSpPr>
            <p:nvPr/>
          </p:nvCxnSpPr>
          <p:spPr bwMode="auto">
            <a:xfrm rot="5400000">
              <a:off x="7487604" y="4101493"/>
              <a:ext cx="326475" cy="116971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7" name="AutoShape 15"/>
            <p:cNvCxnSpPr>
              <a:cxnSpLocks noChangeShapeType="1"/>
              <a:stCxn id="42" idx="4"/>
              <a:endCxn id="50" idx="7"/>
            </p:cNvCxnSpPr>
            <p:nvPr/>
          </p:nvCxnSpPr>
          <p:spPr bwMode="auto">
            <a:xfrm rot="5400000">
              <a:off x="7682179" y="3618430"/>
              <a:ext cx="239338" cy="3164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8" name="AutoShape 12"/>
            <p:cNvCxnSpPr>
              <a:cxnSpLocks noChangeShapeType="1"/>
              <a:stCxn id="51" idx="6"/>
              <a:endCxn id="10" idx="2"/>
            </p:cNvCxnSpPr>
            <p:nvPr/>
          </p:nvCxnSpPr>
          <p:spPr bwMode="auto">
            <a:xfrm flipV="1">
              <a:off x="8619206" y="3057981"/>
              <a:ext cx="554173" cy="142905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9" name="AutoShape 13"/>
            <p:cNvCxnSpPr>
              <a:cxnSpLocks noChangeShapeType="1"/>
              <a:stCxn id="9" idx="0"/>
              <a:endCxn id="51" idx="5"/>
            </p:cNvCxnSpPr>
            <p:nvPr/>
          </p:nvCxnSpPr>
          <p:spPr bwMode="auto">
            <a:xfrm rot="16200000" flipV="1">
              <a:off x="8475687" y="3412886"/>
              <a:ext cx="254441" cy="32598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0" name="AutoShape 13"/>
            <p:cNvCxnSpPr>
              <a:cxnSpLocks noChangeShapeType="1"/>
              <a:stCxn id="19" idx="7"/>
              <a:endCxn id="51" idx="3"/>
            </p:cNvCxnSpPr>
            <p:nvPr/>
          </p:nvCxnSpPr>
          <p:spPr bwMode="auto">
            <a:xfrm rot="5400000" flipH="1" flipV="1">
              <a:off x="8172255" y="3350065"/>
              <a:ext cx="309048" cy="212849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1" name="AutoShape 13"/>
            <p:cNvCxnSpPr>
              <a:cxnSpLocks noChangeShapeType="1"/>
              <a:stCxn id="19" idx="6"/>
              <a:endCxn id="9" idx="2"/>
            </p:cNvCxnSpPr>
            <p:nvPr/>
          </p:nvCxnSpPr>
          <p:spPr bwMode="auto">
            <a:xfrm flipV="1">
              <a:off x="8251994" y="3699312"/>
              <a:ext cx="257911" cy="1278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2" name="AutoShape 15"/>
            <p:cNvCxnSpPr>
              <a:cxnSpLocks noChangeShapeType="1"/>
              <a:stCxn id="21" idx="4"/>
              <a:endCxn id="20" idx="7"/>
            </p:cNvCxnSpPr>
            <p:nvPr/>
          </p:nvCxnSpPr>
          <p:spPr bwMode="auto">
            <a:xfrm rot="5400000">
              <a:off x="9010243" y="3985536"/>
              <a:ext cx="325313" cy="64238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3" name="AutoShape 15"/>
            <p:cNvCxnSpPr>
              <a:cxnSpLocks noChangeShapeType="1"/>
              <a:stCxn id="8" idx="4"/>
              <a:endCxn id="53" idx="0"/>
            </p:cNvCxnSpPr>
            <p:nvPr/>
          </p:nvCxnSpPr>
          <p:spPr bwMode="auto">
            <a:xfrm rot="5400000">
              <a:off x="8381126" y="4762892"/>
              <a:ext cx="436849" cy="43145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4" name="AutoShape 15"/>
            <p:cNvCxnSpPr>
              <a:cxnSpLocks noChangeShapeType="1"/>
              <a:stCxn id="7" idx="6"/>
              <a:endCxn id="53" idx="2"/>
            </p:cNvCxnSpPr>
            <p:nvPr/>
          </p:nvCxnSpPr>
          <p:spPr bwMode="auto">
            <a:xfrm flipV="1">
              <a:off x="8142694" y="5144632"/>
              <a:ext cx="325984" cy="4647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5" name="AutoShape 15"/>
            <p:cNvCxnSpPr>
              <a:cxnSpLocks noChangeShapeType="1"/>
              <a:stCxn id="7" idx="5"/>
              <a:endCxn id="46" idx="1"/>
            </p:cNvCxnSpPr>
            <p:nvPr/>
          </p:nvCxnSpPr>
          <p:spPr bwMode="auto">
            <a:xfrm rot="16200000" flipH="1">
              <a:off x="7847632" y="5512619"/>
              <a:ext cx="699423" cy="17258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6" name="AutoShape 15"/>
            <p:cNvCxnSpPr>
              <a:cxnSpLocks noChangeShapeType="1"/>
              <a:stCxn id="49" idx="5"/>
              <a:endCxn id="47" idx="2"/>
            </p:cNvCxnSpPr>
            <p:nvPr/>
          </p:nvCxnSpPr>
          <p:spPr bwMode="auto">
            <a:xfrm rot="16200000" flipH="1">
              <a:off x="7627068" y="5830257"/>
              <a:ext cx="156847" cy="226271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7" name="AutoShape 15"/>
            <p:cNvCxnSpPr>
              <a:cxnSpLocks noChangeShapeType="1"/>
              <a:stCxn id="47" idx="6"/>
              <a:endCxn id="46" idx="2"/>
            </p:cNvCxnSpPr>
            <p:nvPr/>
          </p:nvCxnSpPr>
          <p:spPr bwMode="auto">
            <a:xfrm>
              <a:off x="8035311" y="6021816"/>
              <a:ext cx="216684" cy="27884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8" name="AutoShape 15"/>
            <p:cNvCxnSpPr>
              <a:cxnSpLocks noChangeShapeType="1"/>
              <a:stCxn id="46" idx="7"/>
              <a:endCxn id="54" idx="3"/>
            </p:cNvCxnSpPr>
            <p:nvPr/>
          </p:nvCxnSpPr>
          <p:spPr bwMode="auto">
            <a:xfrm rot="5400000" flipH="1" flipV="1">
              <a:off x="8450859" y="5681520"/>
              <a:ext cx="253280" cy="280921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9" name="AutoShape 15"/>
            <p:cNvCxnSpPr>
              <a:cxnSpLocks noChangeShapeType="1"/>
              <a:stCxn id="48" idx="1"/>
              <a:endCxn id="41" idx="5"/>
            </p:cNvCxnSpPr>
            <p:nvPr/>
          </p:nvCxnSpPr>
          <p:spPr bwMode="auto">
            <a:xfrm rot="16200000" flipV="1">
              <a:off x="7601018" y="4515552"/>
              <a:ext cx="131287" cy="148611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0" name="AutoShape 15"/>
            <p:cNvCxnSpPr>
              <a:cxnSpLocks noChangeShapeType="1"/>
              <a:stCxn id="7" idx="1"/>
              <a:endCxn id="48" idx="5"/>
            </p:cNvCxnSpPr>
            <p:nvPr/>
          </p:nvCxnSpPr>
          <p:spPr bwMode="auto">
            <a:xfrm rot="16200000" flipV="1">
              <a:off x="7830740" y="4921290"/>
              <a:ext cx="190541" cy="63279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3010050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28600" y="0"/>
            <a:ext cx="9852025" cy="838200"/>
          </a:xfrm>
        </p:spPr>
        <p:txBody>
          <a:bodyPr/>
          <a:lstStyle/>
          <a:p>
            <a:r>
              <a:rPr lang="en-US" sz="3200" dirty="0"/>
              <a:t>Uncertainty in Attacker Surveillance: </a:t>
            </a:r>
            <a:br>
              <a:rPr lang="en-US" sz="3200" dirty="0"/>
            </a:br>
            <a:r>
              <a:rPr lang="en-US" sz="3200" dirty="0" err="1"/>
              <a:t>Stackelberg</a:t>
            </a:r>
            <a:r>
              <a:rPr lang="en-US" sz="3200" dirty="0"/>
              <a:t> </a:t>
            </a:r>
            <a:r>
              <a:rPr lang="en-US" sz="3200" dirty="0" err="1"/>
              <a:t>vs</a:t>
            </a:r>
            <a:r>
              <a:rPr lang="en-US" sz="3200" dirty="0"/>
              <a:t> Nash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239713" y="1036637"/>
            <a:ext cx="4800600" cy="2590800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Defender commits first:</a:t>
            </a:r>
          </a:p>
          <a:p>
            <a:pPr lvl="1"/>
            <a:r>
              <a:rPr lang="en-US" dirty="0" smtClean="0"/>
              <a:t> Attacker conducts surveillance</a:t>
            </a:r>
          </a:p>
          <a:p>
            <a:pPr lvl="1"/>
            <a:r>
              <a:rPr lang="en-US" dirty="0" err="1" smtClean="0"/>
              <a:t>Stackelberg</a:t>
            </a:r>
            <a:r>
              <a:rPr lang="en-US" dirty="0" smtClean="0"/>
              <a:t> (SSE) </a:t>
            </a:r>
          </a:p>
          <a:p>
            <a:pPr lvl="1"/>
            <a:endParaRPr lang="en-US" dirty="0" smtClean="0"/>
          </a:p>
          <a:p>
            <a:pPr>
              <a:buNone/>
            </a:pPr>
            <a:endParaRPr lang="en-US" dirty="0" smtClean="0"/>
          </a:p>
          <a:p>
            <a:endParaRPr lang="en-US" dirty="0" smtClean="0"/>
          </a:p>
          <a:p>
            <a:pPr lvl="1">
              <a:buNone/>
            </a:pPr>
            <a:endParaRPr lang="en-US" dirty="0" smtClean="0"/>
          </a:p>
          <a:p>
            <a:endParaRPr lang="en-US" dirty="0"/>
          </a:p>
        </p:txBody>
      </p:sp>
      <p:sp>
        <p:nvSpPr>
          <p:cNvPr id="12" name="Content Placeholder 11"/>
          <p:cNvSpPr>
            <a:spLocks noGrp="1"/>
          </p:cNvSpPr>
          <p:nvPr>
            <p:ph sz="half" idx="2"/>
          </p:nvPr>
        </p:nvSpPr>
        <p:spPr>
          <a:xfrm>
            <a:off x="5040312" y="1036637"/>
            <a:ext cx="4789488" cy="6202362"/>
          </a:xfrm>
        </p:spPr>
        <p:txBody>
          <a:bodyPr/>
          <a:lstStyle/>
          <a:p>
            <a:r>
              <a:rPr lang="en-US" dirty="0" smtClean="0"/>
              <a:t>Simultaneous move game:</a:t>
            </a:r>
          </a:p>
          <a:p>
            <a:pPr lvl="1"/>
            <a:r>
              <a:rPr lang="en-US" dirty="0" smtClean="0"/>
              <a:t>Attacker conducts no surveillance</a:t>
            </a:r>
          </a:p>
          <a:p>
            <a:pPr lvl="1"/>
            <a:r>
              <a:rPr lang="en-US" dirty="0" smtClean="0"/>
              <a:t>Mixed strategy Nash (NE)</a:t>
            </a:r>
          </a:p>
          <a:p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1230312" y="4237037"/>
            <a:ext cx="7707313" cy="2895600"/>
            <a:chOff x="1230312" y="2636837"/>
            <a:chExt cx="6421901" cy="4114800"/>
          </a:xfrm>
        </p:grpSpPr>
        <p:sp>
          <p:nvSpPr>
            <p:cNvPr id="5" name="Rectangle 4"/>
            <p:cNvSpPr/>
            <p:nvPr/>
          </p:nvSpPr>
          <p:spPr>
            <a:xfrm>
              <a:off x="1230312" y="2636837"/>
              <a:ext cx="6421901" cy="41148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srgbClr val="FFFFFF"/>
                </a:solidFill>
              </a:endParaRPr>
            </a:p>
          </p:txBody>
        </p:sp>
        <p:sp>
          <p:nvSpPr>
            <p:cNvPr id="6" name="Oval 5"/>
            <p:cNvSpPr/>
            <p:nvPr/>
          </p:nvSpPr>
          <p:spPr>
            <a:xfrm>
              <a:off x="2144712" y="3322637"/>
              <a:ext cx="4572000" cy="312420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srgbClr val="FFFFFF"/>
                </a:solidFill>
              </a:endParaRPr>
            </a:p>
          </p:txBody>
        </p:sp>
        <p:sp>
          <p:nvSpPr>
            <p:cNvPr id="7" name="Oval 6"/>
            <p:cNvSpPr/>
            <p:nvPr/>
          </p:nvSpPr>
          <p:spPr>
            <a:xfrm>
              <a:off x="3211512" y="4694237"/>
              <a:ext cx="2438400" cy="137160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0000"/>
                  </a:solidFill>
                </a:rPr>
                <a:t>SSE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3372515" y="4135091"/>
              <a:ext cx="2610465" cy="6749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0000"/>
                  </a:solidFill>
                </a:rPr>
                <a:t>NE = </a:t>
              </a:r>
              <a:r>
                <a:rPr lang="en-US" sz="2400" b="1" dirty="0" err="1">
                  <a:solidFill>
                    <a:srgbClr val="000000"/>
                  </a:solidFill>
                </a:rPr>
                <a:t>Minimax</a:t>
              </a:r>
              <a:endParaRPr lang="en-US" sz="2400" b="1" dirty="0">
                <a:solidFill>
                  <a:srgbClr val="000000"/>
                </a:solidFill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382712" y="2800905"/>
              <a:ext cx="4953001" cy="6749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0000"/>
                  </a:solidFill>
                </a:rPr>
                <a:t>Set of defender strategies</a:t>
              </a:r>
            </a:p>
          </p:txBody>
        </p:sp>
      </p:grpSp>
      <p:sp>
        <p:nvSpPr>
          <p:cNvPr id="13" name="Rectangle 12"/>
          <p:cNvSpPr/>
          <p:nvPr/>
        </p:nvSpPr>
        <p:spPr>
          <a:xfrm>
            <a:off x="1687514" y="3017837"/>
            <a:ext cx="6779420" cy="523220"/>
          </a:xfrm>
          <a:prstGeom prst="rect">
            <a:avLst/>
          </a:prstGeom>
        </p:spPr>
        <p:txBody>
          <a:bodyPr wrap="none" lIns="91410" tIns="45706" rIns="91410" bIns="45706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How should a defender compute her strategy?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687513" y="3627437"/>
            <a:ext cx="3523722" cy="523220"/>
          </a:xfrm>
          <a:prstGeom prst="rect">
            <a:avLst/>
          </a:prstGeom>
        </p:spPr>
        <p:txBody>
          <a:bodyPr wrap="none" lIns="91410" tIns="45706" rIns="91410" bIns="45706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For security games (*):</a:t>
            </a:r>
          </a:p>
        </p:txBody>
      </p:sp>
    </p:spTree>
    <p:extLst>
      <p:ext uri="{BB962C8B-B14F-4D97-AF65-F5344CB8AC3E}">
        <p14:creationId xmlns:p14="http://schemas.microsoft.com/office/powerpoint/2010/main" val="3376015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92113" y="0"/>
            <a:ext cx="9372600" cy="838200"/>
          </a:xfrm>
        </p:spPr>
        <p:txBody>
          <a:bodyPr/>
          <a:lstStyle/>
          <a:p>
            <a:r>
              <a:rPr lang="en-US" sz="3200" dirty="0" smtClean="0"/>
              <a:t>Action </a:t>
            </a:r>
            <a:r>
              <a:rPr lang="en-US" sz="3200" dirty="0"/>
              <a:t>Execution &amp; Observation Uncertainty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15913" y="1189040"/>
            <a:ext cx="9525000" cy="6019800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RECON: </a:t>
            </a:r>
          </a:p>
          <a:p>
            <a:pPr lvl="1"/>
            <a:r>
              <a:rPr lang="en-US" dirty="0" smtClean="0"/>
              <a:t>Worst-case protection against action-execution &amp; observation uncertainty</a:t>
            </a:r>
          </a:p>
          <a:p>
            <a:pPr lvl="1"/>
            <a:r>
              <a:rPr lang="en-US" dirty="0" smtClean="0"/>
              <a:t>Efficient MILP and heuristics</a:t>
            </a:r>
          </a:p>
          <a:p>
            <a:endParaRPr lang="en-US" dirty="0" smtClean="0"/>
          </a:p>
        </p:txBody>
      </p:sp>
      <p:graphicFrame>
        <p:nvGraphicFramePr>
          <p:cNvPr id="8" name="Chart 7"/>
          <p:cNvGraphicFramePr/>
          <p:nvPr>
            <p:extLst>
              <p:ext uri="{D42A27DB-BD31-4B8C-83A1-F6EECF244321}">
                <p14:modId xmlns:p14="http://schemas.microsoft.com/office/powerpoint/2010/main" val="1777718939"/>
              </p:ext>
            </p:extLst>
          </p:nvPr>
        </p:nvGraphicFramePr>
        <p:xfrm>
          <a:off x="468313" y="3017840"/>
          <a:ext cx="9220200" cy="39302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758036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5913" y="1417637"/>
            <a:ext cx="9525000" cy="5867400"/>
          </a:xfrm>
        </p:spPr>
        <p:txBody>
          <a:bodyPr>
            <a:normAutofit/>
          </a:bodyPr>
          <a:lstStyle/>
          <a:p>
            <a:r>
              <a:rPr lang="en-US" sz="3200" dirty="0"/>
              <a:t>Motivating real-world applications</a:t>
            </a:r>
          </a:p>
          <a:p>
            <a:r>
              <a:rPr lang="en-US" sz="3200" dirty="0"/>
              <a:t>Background and basic security games</a:t>
            </a:r>
          </a:p>
          <a:p>
            <a:r>
              <a:rPr lang="en-US" sz="3200" dirty="0"/>
              <a:t>Scaling to complex action spaces</a:t>
            </a:r>
          </a:p>
          <a:p>
            <a:r>
              <a:rPr lang="en-US" sz="3200" dirty="0"/>
              <a:t>Modeling payoff uncertainty: Bayesian Security Games</a:t>
            </a:r>
          </a:p>
          <a:p>
            <a:r>
              <a:rPr lang="en-US" sz="3200" dirty="0">
                <a:solidFill>
                  <a:schemeClr val="tx1"/>
                </a:solidFill>
              </a:rPr>
              <a:t>Human behavior and observation uncertainty</a:t>
            </a:r>
          </a:p>
          <a:p>
            <a:r>
              <a:rPr lang="en-US" sz="3200" b="1" i="1" dirty="0">
                <a:solidFill>
                  <a:schemeClr val="accent2"/>
                </a:solidFill>
              </a:rPr>
              <a:t>Evaluation and discussion</a:t>
            </a:r>
          </a:p>
        </p:txBody>
      </p:sp>
    </p:spTree>
    <p:extLst>
      <p:ext uri="{BB962C8B-B14F-4D97-AF65-F5344CB8AC3E}">
        <p14:creationId xmlns:p14="http://schemas.microsoft.com/office/powerpoint/2010/main" val="3857008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0"/>
            <a:ext cx="9383712" cy="838200"/>
          </a:xfrm>
        </p:spPr>
        <p:txBody>
          <a:bodyPr/>
          <a:lstStyle/>
          <a:p>
            <a:r>
              <a:rPr lang="en-US" dirty="0" smtClean="0"/>
              <a:t>How Do We Evaluate Deployed Systems?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5625" y="1112837"/>
            <a:ext cx="9525000" cy="6019800"/>
          </a:xfrm>
        </p:spPr>
        <p:txBody>
          <a:bodyPr/>
          <a:lstStyle/>
          <a:p>
            <a:pPr>
              <a:buBlip>
                <a:blip r:embed="rId2"/>
              </a:buBlip>
            </a:pPr>
            <a:r>
              <a:rPr lang="en-US" dirty="0" smtClean="0"/>
              <a:t>“Main” </a:t>
            </a:r>
            <a:r>
              <a:rPr lang="en-US" dirty="0" err="1" smtClean="0"/>
              <a:t>vs</a:t>
            </a:r>
            <a:r>
              <a:rPr lang="en-US" dirty="0" smtClean="0"/>
              <a:t> “Application track”: Evaluating deployed systems not easy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Cannot switch security on/off for controlled experiments</a:t>
            </a:r>
            <a:endParaRPr lang="en-US" dirty="0">
              <a:solidFill>
                <a:schemeClr val="tx1"/>
              </a:solidFill>
            </a:endParaRP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Cannot show we are “safe” (no 100% security)</a:t>
            </a:r>
            <a:endParaRPr lang="en-US" dirty="0">
              <a:solidFill>
                <a:schemeClr val="tx1"/>
              </a:solidFill>
            </a:endParaRPr>
          </a:p>
          <a:p>
            <a:pPr lvl="2"/>
            <a:endParaRPr lang="en-US" u="sng" dirty="0" smtClean="0">
              <a:solidFill>
                <a:schemeClr val="tx1"/>
              </a:solidFill>
            </a:endParaRPr>
          </a:p>
          <a:p>
            <a:r>
              <a:rPr lang="en-US" u="sng" dirty="0" smtClean="0">
                <a:solidFill>
                  <a:srgbClr val="C00000"/>
                </a:solidFill>
              </a:rPr>
              <a:t>Are our systems useful: </a:t>
            </a:r>
            <a:r>
              <a:rPr lang="en-US" u="sng" dirty="0">
                <a:solidFill>
                  <a:srgbClr val="C00000"/>
                </a:solidFill>
              </a:rPr>
              <a:t>Are we better off than previous approaches?</a:t>
            </a:r>
            <a:endParaRPr lang="en-US" u="sng" dirty="0"/>
          </a:p>
          <a:p>
            <a:pPr marL="1033463" lvl="1" indent="-457200">
              <a:buFont typeface="+mj-lt"/>
              <a:buAutoNum type="arabicPeriod"/>
            </a:pPr>
            <a:r>
              <a:rPr lang="en-US" dirty="0"/>
              <a:t>Models </a:t>
            </a:r>
            <a:r>
              <a:rPr lang="en-US" dirty="0" smtClean="0"/>
              <a:t>and simulations</a:t>
            </a:r>
            <a:endParaRPr lang="en-US" dirty="0"/>
          </a:p>
          <a:p>
            <a:pPr marL="1033463" lvl="1" indent="-457200">
              <a:buFont typeface="+mj-lt"/>
              <a:buAutoNum type="arabicPeriod"/>
            </a:pPr>
            <a:r>
              <a:rPr lang="en-US" dirty="0"/>
              <a:t>Human adversaries in the lab</a:t>
            </a:r>
          </a:p>
          <a:p>
            <a:pPr marL="1033463" lvl="1" indent="-457200">
              <a:buFont typeface="+mj-lt"/>
              <a:buAutoNum type="arabicPeriod"/>
            </a:pPr>
            <a:r>
              <a:rPr lang="en-US" dirty="0"/>
              <a:t>A</a:t>
            </a:r>
            <a:r>
              <a:rPr lang="en-US" dirty="0" smtClean="0"/>
              <a:t>ctual security schedules before </a:t>
            </a:r>
            <a:r>
              <a:rPr lang="en-US" dirty="0" err="1" smtClean="0"/>
              <a:t>vs</a:t>
            </a:r>
            <a:r>
              <a:rPr lang="en-US" dirty="0" smtClean="0"/>
              <a:t> after</a:t>
            </a:r>
          </a:p>
          <a:p>
            <a:pPr marL="1033463" lvl="1" indent="-457200">
              <a:buFont typeface="+mj-lt"/>
              <a:buAutoNum type="arabicPeriod"/>
            </a:pPr>
            <a:r>
              <a:rPr lang="en-US" dirty="0" smtClean="0"/>
              <a:t>Expert </a:t>
            </a:r>
            <a:r>
              <a:rPr lang="en-US" dirty="0"/>
              <a:t>evaluation</a:t>
            </a:r>
          </a:p>
          <a:p>
            <a:pPr marL="1033463" lvl="1" indent="-457200">
              <a:buFont typeface="+mj-lt"/>
              <a:buAutoNum type="arabicPeriod"/>
            </a:pPr>
            <a:r>
              <a:rPr lang="en-US" dirty="0" smtClean="0"/>
              <a:t>“Adversary” teams simulate attack</a:t>
            </a:r>
          </a:p>
          <a:p>
            <a:pPr marL="1033463" lvl="1" indent="-457200">
              <a:buFont typeface="+mj-lt"/>
              <a:buAutoNum type="arabicPeriod"/>
            </a:pPr>
            <a:r>
              <a:rPr lang="en-US" dirty="0" smtClean="0"/>
              <a:t>Supportive data from deployment</a:t>
            </a:r>
          </a:p>
          <a:p>
            <a:pPr marL="1033463" lvl="1" indent="-457200">
              <a:buFont typeface="+mj-lt"/>
              <a:buAutoNum type="arabicPeriod"/>
            </a:pPr>
            <a:r>
              <a:rPr lang="en-US" dirty="0" smtClean="0"/>
              <a:t>Future deployments</a:t>
            </a:r>
            <a:endParaRPr lang="en-US" dirty="0"/>
          </a:p>
          <a:p>
            <a:pPr marL="106363" indent="0">
              <a:buNone/>
            </a:pPr>
            <a:endParaRPr lang="en-US" dirty="0" smtClean="0">
              <a:solidFill>
                <a:schemeClr val="tx1"/>
              </a:solidFill>
            </a:endParaRP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pPr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4247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Key 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5912" y="1036637"/>
            <a:ext cx="9525000" cy="6019800"/>
          </a:xfrm>
        </p:spPr>
        <p:txBody>
          <a:bodyPr/>
          <a:lstStyle/>
          <a:p>
            <a:pPr>
              <a:lnSpc>
                <a:spcPts val="2500"/>
              </a:lnSpc>
            </a:pPr>
            <a:r>
              <a:rPr lang="en-US" dirty="0" smtClean="0"/>
              <a:t>Human schedulers: </a:t>
            </a:r>
          </a:p>
          <a:p>
            <a:pPr lvl="1">
              <a:lnSpc>
                <a:spcPts val="2500"/>
              </a:lnSpc>
            </a:pPr>
            <a:r>
              <a:rPr lang="en-US" dirty="0" smtClean="0"/>
              <a:t>Predictable patterns, e.g. </a:t>
            </a:r>
            <a:r>
              <a:rPr lang="en-US" i="1" dirty="0" smtClean="0"/>
              <a:t>LAX, FAMS (GAO-09-903T)</a:t>
            </a:r>
          </a:p>
          <a:p>
            <a:pPr lvl="1">
              <a:lnSpc>
                <a:spcPts val="2500"/>
              </a:lnSpc>
            </a:pPr>
            <a:r>
              <a:rPr lang="en-US" dirty="0" smtClean="0"/>
              <a:t>Scheduling burden</a:t>
            </a:r>
          </a:p>
          <a:p>
            <a:pPr marL="106363" indent="0">
              <a:lnSpc>
                <a:spcPct val="100000"/>
              </a:lnSpc>
              <a:buNone/>
            </a:pPr>
            <a:endParaRPr lang="en-US" sz="1800" dirty="0"/>
          </a:p>
          <a:p>
            <a:pPr>
              <a:lnSpc>
                <a:spcPts val="2500"/>
              </a:lnSpc>
            </a:pPr>
            <a:r>
              <a:rPr lang="en-US" dirty="0" smtClean="0"/>
              <a:t>Uniform random:</a:t>
            </a:r>
          </a:p>
          <a:p>
            <a:pPr lvl="1">
              <a:lnSpc>
                <a:spcPts val="2500"/>
              </a:lnSpc>
            </a:pPr>
            <a:r>
              <a:rPr lang="en-US" dirty="0" smtClean="0"/>
              <a:t>Non-weighted, e.g. officers to sparsely crowded terminals</a:t>
            </a:r>
          </a:p>
          <a:p>
            <a:pPr marL="106363" indent="0">
              <a:lnSpc>
                <a:spcPct val="100000"/>
              </a:lnSpc>
              <a:buNone/>
            </a:pPr>
            <a:endParaRPr lang="en-US" sz="2000" dirty="0"/>
          </a:p>
          <a:p>
            <a:pPr>
              <a:lnSpc>
                <a:spcPts val="2500"/>
              </a:lnSpc>
            </a:pPr>
            <a:r>
              <a:rPr lang="en-US" dirty="0" smtClean="0"/>
              <a:t>Simple weighted random:</a:t>
            </a:r>
          </a:p>
          <a:p>
            <a:pPr lvl="1">
              <a:lnSpc>
                <a:spcPts val="2500"/>
              </a:lnSpc>
            </a:pPr>
            <a:r>
              <a:rPr lang="en-US" dirty="0" smtClean="0"/>
              <a:t>No adversary reactions, &amp; enumerate large number of combinations?</a:t>
            </a:r>
          </a:p>
          <a:p>
            <a:pPr marL="576263" lvl="1" indent="0">
              <a:buNone/>
            </a:pPr>
            <a:endParaRPr lang="en-US" sz="2000" dirty="0"/>
          </a:p>
          <a:p>
            <a:pPr>
              <a:buNone/>
            </a:pPr>
            <a:r>
              <a:rPr lang="en-US" sz="2800" dirty="0">
                <a:solidFill>
                  <a:srgbClr val="C00000"/>
                </a:solidFill>
              </a:rPr>
              <a:t>Systems in use for a number of years: </a:t>
            </a:r>
            <a:r>
              <a:rPr lang="en-US" sz="2800" dirty="0" smtClean="0">
                <a:solidFill>
                  <a:srgbClr val="C00000"/>
                </a:solidFill>
              </a:rPr>
              <a:t>without us “forcing” use</a:t>
            </a:r>
            <a:endParaRPr lang="en-US" sz="2800" dirty="0">
              <a:solidFill>
                <a:srgbClr val="C00000"/>
              </a:solidFill>
            </a:endParaRPr>
          </a:p>
          <a:p>
            <a:pPr lvl="1"/>
            <a:r>
              <a:rPr lang="en-US" dirty="0" smtClean="0"/>
              <a:t>Internal evaluations, e.g. </a:t>
            </a:r>
            <a:r>
              <a:rPr lang="en-US" dirty="0"/>
              <a:t>LAX evaluation by FBI, foreign experts</a:t>
            </a:r>
          </a:p>
          <a:p>
            <a:pPr marL="576263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2381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1. Models and Simulations: </a:t>
            </a:r>
            <a:br>
              <a:rPr lang="en-US" sz="3200" dirty="0" smtClean="0"/>
            </a:br>
            <a:r>
              <a:rPr lang="en-US" sz="3200" dirty="0" smtClean="0"/>
              <a:t>Example from IRIS (FAMS)</a:t>
            </a:r>
            <a:endParaRPr lang="en-US" sz="320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7" name="Char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35162511"/>
              </p:ext>
            </p:extLst>
          </p:nvPr>
        </p:nvGraphicFramePr>
        <p:xfrm>
          <a:off x="315912" y="1112837"/>
          <a:ext cx="9601200" cy="58673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989136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itle 1"/>
          <p:cNvSpPr>
            <a:spLocks noGrp="1"/>
          </p:cNvSpPr>
          <p:nvPr>
            <p:ph type="title"/>
          </p:nvPr>
        </p:nvSpPr>
        <p:spPr>
          <a:xfrm>
            <a:off x="504031" y="0"/>
            <a:ext cx="9072563" cy="1036637"/>
          </a:xfrm>
        </p:spPr>
        <p:txBody>
          <a:bodyPr/>
          <a:lstStyle/>
          <a:p>
            <a:pPr eaLnBrk="1" hangingPunct="1"/>
            <a:r>
              <a:rPr lang="en-US" sz="2800" dirty="0" smtClean="0">
                <a:ea typeface="ＭＳ Ｐゴシック" pitchFamily="-112" charset="-128"/>
                <a:cs typeface="ＭＳ Ｐゴシック" pitchFamily="-112" charset="-128"/>
              </a:rPr>
              <a:t>3. Actual Security Schedules Before </a:t>
            </a:r>
            <a:r>
              <a:rPr lang="en-US" sz="2800" dirty="0" err="1" smtClean="0">
                <a:ea typeface="ＭＳ Ｐゴシック" pitchFamily="-112" charset="-128"/>
                <a:cs typeface="ＭＳ Ｐゴシック" pitchFamily="-112" charset="-128"/>
              </a:rPr>
              <a:t>vs</a:t>
            </a:r>
            <a:r>
              <a:rPr lang="en-US" sz="2800" dirty="0" smtClean="0">
                <a:ea typeface="ＭＳ Ｐゴシック" pitchFamily="-112" charset="-128"/>
                <a:cs typeface="ＭＳ Ｐゴシック" pitchFamily="-112" charset="-128"/>
              </a:rPr>
              <a:t> After:</a:t>
            </a:r>
            <a:br>
              <a:rPr lang="en-US" sz="2800" dirty="0" smtClean="0">
                <a:ea typeface="ＭＳ Ｐゴシック" pitchFamily="-112" charset="-128"/>
                <a:cs typeface="ＭＳ Ｐゴシック" pitchFamily="-112" charset="-128"/>
              </a:rPr>
            </a:br>
            <a:r>
              <a:rPr lang="en-US" sz="2800" dirty="0" smtClean="0">
                <a:ea typeface="ＭＳ Ｐゴシック" pitchFamily="-112" charset="-128"/>
                <a:cs typeface="ＭＳ Ｐゴシック" pitchFamily="-112" charset="-128"/>
              </a:rPr>
              <a:t>Example from PROTECT (Coast Guard)</a:t>
            </a:r>
            <a:endParaRPr lang="en-US" sz="2800" dirty="0">
              <a:ea typeface="ＭＳ Ｐゴシック" pitchFamily="-112" charset="-128"/>
              <a:cs typeface="ＭＳ Ｐゴシック" pitchFamily="-112" charset="-128"/>
            </a:endParaRPr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3" cstate="print"/>
          <a:srcRect t="17601"/>
          <a:stretch>
            <a:fillRect/>
          </a:stretch>
        </p:blipFill>
        <p:spPr bwMode="auto">
          <a:xfrm>
            <a:off x="0" y="1996757"/>
            <a:ext cx="4953000" cy="47544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5" name="Chart 4"/>
          <p:cNvGraphicFramePr/>
          <p:nvPr>
            <p:extLst>
              <p:ext uri="{D42A27DB-BD31-4B8C-83A1-F6EECF244321}">
                <p14:modId xmlns:p14="http://schemas.microsoft.com/office/powerpoint/2010/main" val="1878597839"/>
              </p:ext>
            </p:extLst>
          </p:nvPr>
        </p:nvGraphicFramePr>
        <p:xfrm>
          <a:off x="5127625" y="2027237"/>
          <a:ext cx="4953000" cy="47544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" name="Down Arrow 1"/>
          <p:cNvSpPr/>
          <p:nvPr/>
        </p:nvSpPr>
        <p:spPr bwMode="auto">
          <a:xfrm>
            <a:off x="1992312" y="2819243"/>
            <a:ext cx="762000" cy="1240960"/>
          </a:xfrm>
          <a:prstGeom prst="down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6" name="Oval 5"/>
          <p:cNvSpPr/>
          <p:nvPr/>
        </p:nvSpPr>
        <p:spPr bwMode="auto">
          <a:xfrm>
            <a:off x="1781016" y="4648043"/>
            <a:ext cx="1390968" cy="1665082"/>
          </a:xfrm>
          <a:prstGeom prst="ellipse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202670" y="1229196"/>
            <a:ext cx="4419600" cy="7675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algn="ctr" defTabSz="457200">
              <a:buClr>
                <a:srgbClr val="000000"/>
              </a:buClr>
              <a:buSzPct val="45000"/>
              <a:buFont typeface="StarBats" charset="0"/>
              <a:buNone/>
              <a:defRPr/>
            </a:pPr>
            <a:r>
              <a:rPr lang="en-US" sz="2000" b="1" kern="0" dirty="0" smtClean="0">
                <a:solidFill>
                  <a:srgbClr val="990000"/>
                </a:solidFill>
                <a:latin typeface="Arial"/>
              </a:rPr>
              <a:t>Patrols Before PROTECT:</a:t>
            </a:r>
          </a:p>
          <a:p>
            <a:pPr algn="ctr" defTabSz="457200">
              <a:buClr>
                <a:srgbClr val="000000"/>
              </a:buClr>
              <a:buSzPct val="45000"/>
              <a:buFont typeface="StarBats" charset="0"/>
              <a:buNone/>
              <a:defRPr/>
            </a:pPr>
            <a:r>
              <a:rPr lang="en-US" sz="2000" b="1" kern="0" dirty="0" smtClean="0">
                <a:solidFill>
                  <a:srgbClr val="990000"/>
                </a:solidFill>
                <a:latin typeface="Arial"/>
              </a:rPr>
              <a:t>Boston</a:t>
            </a: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5192712" y="1229195"/>
            <a:ext cx="4419600" cy="7675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algn="ctr" defTabSz="457200">
              <a:buClr>
                <a:srgbClr val="000000"/>
              </a:buClr>
              <a:buSzPct val="45000"/>
              <a:buFont typeface="StarBats" charset="0"/>
              <a:buNone/>
              <a:defRPr/>
            </a:pPr>
            <a:r>
              <a:rPr lang="en-US" sz="2000" b="1" kern="0" dirty="0" smtClean="0">
                <a:solidFill>
                  <a:srgbClr val="990000"/>
                </a:solidFill>
                <a:latin typeface="Arial"/>
              </a:rPr>
              <a:t>Patrols After PROTECT:</a:t>
            </a:r>
          </a:p>
          <a:p>
            <a:pPr algn="ctr" defTabSz="457200">
              <a:buClr>
                <a:srgbClr val="000000"/>
              </a:buClr>
              <a:buSzPct val="45000"/>
              <a:buFont typeface="StarBats" charset="0"/>
              <a:buNone/>
              <a:defRPr/>
            </a:pPr>
            <a:r>
              <a:rPr lang="en-US" sz="2000" b="1" kern="0" dirty="0" smtClean="0">
                <a:solidFill>
                  <a:srgbClr val="990000"/>
                </a:solidFill>
                <a:latin typeface="Arial"/>
              </a:rPr>
              <a:t>Boston</a:t>
            </a:r>
          </a:p>
        </p:txBody>
      </p:sp>
    </p:spTree>
    <p:extLst>
      <p:ext uri="{BB962C8B-B14F-4D97-AF65-F5344CB8AC3E}">
        <p14:creationId xmlns:p14="http://schemas.microsoft.com/office/powerpoint/2010/main" val="2999604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  <p:bldP spid="2" grpId="0" animBg="1"/>
      <p:bldP spid="6" grpId="0" animBg="1"/>
      <p:bldP spid="9" grpId="0"/>
    </p:bld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1077912" y="0"/>
            <a:ext cx="8064500" cy="1036637"/>
          </a:xfrm>
        </p:spPr>
        <p:txBody>
          <a:bodyPr/>
          <a:lstStyle/>
          <a:p>
            <a:r>
              <a:rPr lang="en-US" sz="2800" dirty="0" smtClean="0"/>
              <a:t>4. Expert Evaluation </a:t>
            </a:r>
            <a:br>
              <a:rPr lang="en-US" sz="2800" dirty="0" smtClean="0"/>
            </a:br>
            <a:r>
              <a:rPr lang="en-US" sz="2800" dirty="0" smtClean="0"/>
              <a:t>Example from ARMOR, IRIS &amp; PROTECT</a:t>
            </a:r>
          </a:p>
        </p:txBody>
      </p:sp>
      <p:pic>
        <p:nvPicPr>
          <p:cNvPr id="6" name="Picture 5" descr="09016488-L.JPG"/>
          <p:cNvPicPr>
            <a:picLocks noChangeAspect="1"/>
          </p:cNvPicPr>
          <p:nvPr/>
        </p:nvPicPr>
        <p:blipFill rotWithShape="1">
          <a:blip r:embed="rId3" cstate="print"/>
          <a:srcRect l="24017" t="28266" r="14315" b="17603"/>
          <a:stretch/>
        </p:blipFill>
        <p:spPr>
          <a:xfrm>
            <a:off x="927100" y="1646237"/>
            <a:ext cx="2882106" cy="2381250"/>
          </a:xfrm>
          <a:prstGeom prst="rect">
            <a:avLst/>
          </a:prstGeom>
        </p:spPr>
      </p:pic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260350" y="998693"/>
            <a:ext cx="4419600" cy="7675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algn="ctr" defTabSz="457200">
              <a:buClr>
                <a:srgbClr val="000000"/>
              </a:buClr>
              <a:buSzPct val="45000"/>
              <a:buFont typeface="StarBats" charset="0"/>
              <a:buNone/>
              <a:defRPr/>
            </a:pPr>
            <a:r>
              <a:rPr lang="en-US" sz="2000" b="1" kern="0" dirty="0" smtClean="0">
                <a:solidFill>
                  <a:srgbClr val="990000"/>
                </a:solidFill>
                <a:latin typeface="Arial"/>
              </a:rPr>
              <a:t>February 2009: Commendations</a:t>
            </a:r>
          </a:p>
          <a:p>
            <a:pPr algn="ctr" defTabSz="457200">
              <a:buClr>
                <a:srgbClr val="000000"/>
              </a:buClr>
              <a:buSzPct val="45000"/>
              <a:buFont typeface="StarBats" charset="0"/>
              <a:buNone/>
              <a:defRPr/>
            </a:pPr>
            <a:r>
              <a:rPr lang="en-US" sz="2000" b="1" kern="0" dirty="0" smtClean="0">
                <a:solidFill>
                  <a:srgbClr val="990000"/>
                </a:solidFill>
                <a:latin typeface="Arial"/>
              </a:rPr>
              <a:t>LAX Police (City of Los Angeles)</a:t>
            </a:r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357188" y="4340223"/>
            <a:ext cx="4419600" cy="7675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algn="ctr" defTabSz="457200">
              <a:buClr>
                <a:srgbClr val="000000"/>
              </a:buClr>
              <a:buSzPct val="45000"/>
              <a:buFont typeface="StarBats" charset="0"/>
              <a:buNone/>
              <a:defRPr/>
            </a:pPr>
            <a:r>
              <a:rPr lang="en-US" sz="2000" b="1" kern="0" dirty="0" smtClean="0">
                <a:solidFill>
                  <a:srgbClr val="990000"/>
                </a:solidFill>
                <a:latin typeface="Arial"/>
              </a:rPr>
              <a:t>July 2011: Operational Excellence Award (US Coast Guard, Boston)</a:t>
            </a:r>
          </a:p>
        </p:txBody>
      </p:sp>
      <p:pic>
        <p:nvPicPr>
          <p:cNvPr id="13" name="Picture 2" descr="C:\Users\tambe\AppData\Local\Temp\DSC02392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06" r="3523"/>
          <a:stretch/>
        </p:blipFill>
        <p:spPr bwMode="auto">
          <a:xfrm>
            <a:off x="946150" y="5088735"/>
            <a:ext cx="2890044" cy="2424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2" descr="data:image/jpg;base64,/9j/4AAQSkZJRgABAQAAAQABAAD/2wCEAAkGBhMSERUUExMUFRQUGBYYGBcVFRQXFxcWFhUVFRcYGBgXGyYeGBokGRQVHy8gJCcpLC4sGB4xNTAqNSYrLCkBCQoKDgwOGQ8PGiwcHyAqLCkpLCwsLCksLCwpKSkpLCkpKSksKSkpLCwpKSkpLCwsKSkpLCkpLCwpLCwpKSwpKf/AABEIAL4AmAMBIgACEQEDEQH/xAAcAAABBQEBAQAAAAAAAAAAAAAEAgMFBgcBAAj/xAA+EAABAwIEBAMFBgQFBQEAAAABAAIRAyEEBRIxBkFRYRMicTKRobHBBxRCgZLRI1Jy8DNTYoLhFyQ0stIV/8QAGgEAAgMBAQAAAAAAAAAAAAAAAgMAAQQFBv/EACQRAAICAgICAgMBAQAAAAAAAAABAhEDEiExBEEiUQUTcVIz/9oADAMBAAIRAxEAPwCpVSBKGyjNXUKgcLg7jkQiDSLzpG7p+UqNFOCQRBFiO6VkbR1PEhGVplgz9/33wmUjLjrMHeWsmFV8xwNTDvDXw2oAHQDJabQD32MKUynOvu1bVy0utEyYOkTyvCCx+L+9Vw4sDXVC0O0EwSTE325LTjtxtmDyIKGRxQRn/E/3ik2kWzo0kPkgl2mHyNrlA0MKx1HW3VrDodMRcEjTHpzSs9yQ4ZwaXtcTJAG4b+EuPInouYD/AMet/pdTPzH1UlVcCl2MuMbLzpLZJXaVxtddqNJEJFjaGA4yuOCLo4e8Qu1qV1CehNNthdNvqJ4tnZIZhySoCN0zqKdDSCiMJTaDJ3T+pt1CxDKQ5kz2uueLHRNvq36Jqo3vuoWLGZuHKfgknHFwuh3N5LtEWKhLC2Yc7rilKJDmjrHovKyuSQyql/Hb2k/BSec8NisNdO1TmOTv2KDyh48Yg7lphWlgsFJKw4ZJY5bIy7MMA4N1kEaX6CDyMA/ugKNXQ5rt9JB9YM/RazWy1mIbUpvFnjcbg8j62WZY3Kn0q5ouaNerTfY6rB3pcFPxP40LzSc57A+aZtUxBDqkFwkAgQYJkDvCfwFEilWB3LAY6Q9pV7yrg+jToFpAdUe0y8jY8tPS6o2ktLmm0SD3g3HwS3JyaS6HQWNY5Sl36B6FA8/cN/z6KxcN5JTrv/jVqVCm32nOMuPZoO57myiWHorn9nWQsxD3vcRqo6C1piLkguIO4EBXOKjEzxbcqJQ8B4Nh+8fepwosYLJJI/nb35RKpfEeGwrXE4fEF4mzX0zMf1QPiFseaZTTNFzCA2TqJY1rRqH4tolZXxDltJuHfUc4uqio0B9hq1EyCBawCzx4fLGtccFT+8lv4QfRcbixysU1UemHuWmUUIjJknTYDPVKPsz0UXSxJabXCkMI5sF24PzS2qGWcZVAN9kLWcJtsnHOkm6ZlCWx1r0RTgm9k3RpyVJYfK3CHHbdQg6acAR7l5EYkCxHNeULB8dWLXtLTdtwfzVuyLPm1mhroDx7ndx37Ko5tRIc0xZwt+Ruh2Pi4seyGTpnVxYI5cS+zT8APMVGca5KH+DXaPPTe0OPMsJtPofmU1wVmxqlzXnzNIPcjb5qwcRktwtVw3a2fcQSiUuLOZPE4S1ZH4mqWYd7xu1jiPUCyyY1e62HChtWiObXs+DhBHzWR47KqjK5owS/UGtA/FJ8sdZ/dHGSSsXKLuhtuJAVm4Mzw0K+sU31AWuaWtkatQtMdCAVM5HwHhcO0VcdUbI/A5wawHvzcrJT48wFMaKUkD/LpQPjplYsnmOXGONjY4a5kySzHM8NUwjtT6jbXZod4k82i17yJ+SxzP8AMg7yMpllNjnFoJJMG15tJ3Wof9ScL/LU/S3/AO01W4+y6papP++kXD6pEfIzLuDD1i1Wxir8SE140rWMZw7lOMJ8Koxrjypu0n9LrfBUvin7OK2FaarHeJSBiQIcPUDl3WrH5cJPWXDFSwtK1yVg1EuhX0nsd0GKvVLa9basUS5HxTjWp2lhP4LHfigSvUaJJhJGIVQbcQpihXtE87KLIi3RF0n2UISdTCAt/wCF5DUMTFjsvKwLZaKeVNrUAx3QEHo7qqhmWWvoO0PEHkeTh1C0DKgCwRtA+idzHL2VmFlQSOR5g9QVU1Zt8byXhdS6M84fzI0Krag5WI6g8lqGZ1G1sFVc24dSfH6fosrqYTw6jmzOkkT6KzcMZyWtfQefLUa4N7O0n4HZZoyp0zseT437cayw7Q/wHmOuiaR3Zcf0n/n5ovinAUzRZWeCDRe12tlnhuoaoP8AcKmcM5h4OIYT7JOl3obLQ+I8NrwVZv8AoJt2M/RMg7VHM83DpkUl7K1S4Edih49TEHW/zaSwu0jk0SeQiUPX+zysxmo4igG3BLiWtBBiJNj9FAZJnmLoO1UnF0CIMOH6SeSncs4jxjC7XVs8kltWiXNl1zAGwnkFm1zRfxkqEvR9xZCUMmNSs+k3E4fybPLi1j+oYTvdStX7NcQGS+tSbIkA6oPeQIjuhaGd1sLUqPoMpVHVXai/7uBoM7MDth2SKPGGYGsajyXGI0ua0tF5s0bFMnLNfxkgIwj7iSjPsxBaNWIh8E2ZLRAN5BuPZMmN9lFYjN62XO8P7y2u3nSdrMTebi1kPXxeKrPLn1XyZG+kQQARA2FhZCVsqGklxl3P179VUIt/9HYUl/lUCcV4zC1RSdh6Zp1Dq8QfhuREH3qOy/L3PMwQ0bnl+Skcny5oqu1NDmgAidpKsFanqFrDtaOy2RqMaRlfL5AtYA+Q6Jqm4Su1AG2TbCAp2EFeCN91xpXQLdF6mrjdgN8HSV1JevImCkWfhPiANApVDA/C7p2PZXCqPKekFZO1WPJOKXUwadTzN2B5tn6dkhT+zueV4VreArijKCx7aoHlqD3PAv7woWra43F1rP8A+QzEUTSds5oIPRw2PxWY5xgHUXupvEObY9+hHYhIyxp2dD8b5CyY9H2ivsWqZZivHwM8ywtPrEf36rLgyJBFwSrhwHmEa6J2eCR/UBf3j5BDjlTr7K83BvjUl65BsPk4ouGiTqbN735QnsVkxc0aqjtQM9iiqOK1OZOwaII6IvE4xsuA2FvU9JWfd2zJouCHc1rKbgAT0MKOyeg0k6jJvY7SVY34traEmnf/AE+ZV1uJJcC1gY4Okydx0IUhdclz16OPy57DZxIvIcO6CxVMmR1hWfE1g5si1rjoeYUHiGiZTISYqcEuANuCDI0mS5wm9hboi/Bg7oXA0CXufcNOwO57nopMYfmStuK65MHkKKaSIvFU+sBCOEbe9TFegHd01Uwwj8kwzEW2oll+xXalGE2WqwGOVXLibI2XlAkgp7IMEbLzTz6R8068gpp7Yas004vk9TgzRzwdcM3LLd2ncQPcVD/aLw941LxmN89IGY5s3943967wBmwrUWtJ89MaT6D2T7rK46ZBnYg+ht8k2lJHAUp+NmtdowrifLNDmVQLVAJ7PDRPvEFR+V4k06jHj8LgfitFzvKxVo1KcXAln9TJgD1FlmYMD0WTJHWR6Lwsyz4Wn6JjKmvFSpRJ/wAJxLR2LiT+6kXU3B1Om2AXOgud7LdV5PyUbn+JNHFMrNFnsBPfkR8QpSliGVWgj2ShlGnZz3LaqLQ7hCq6nHi0+dwLW6X7Kq55kT6DZL6br7TBiAfqpSYpw2fWSq9jKQJuSfWVNkDrL7FVB/C1c3R7+fwhA1rQl4jFRA5NHxKAq4mZPzRRXIucviHlpHOyddXtED90H4pI7805SIW5HMlbdsWZN/kkF1julE90mVdAXYLiRAkIAVCLdUfimSIQPgkbqEOVXxC8kVm7LyFsJBzm26lIeYAbC9QEuRLKBcQxt3EwB3KkuVyacbccikuCW4Tzg4au1/LYjqDv/fZbVRrh7A8ODg4Ag8oPRYBRBDjIIIsR0V/+z/iYgihUPld7JJ2PQdj81kxZKerO9+S8J5cf7odrsnq9KHP6glZRxDgfCrVGxYklv9Lrj++y17EM87/UlVL7Q8nLqDK7R/hw10fyuMg/kf8A2TssbRzfxmXTLq/fBXuJ8LqwVKpF26Z9HtH1AUXw1jNLXDcAzHYq3V8EamVOcYDRSZ5nEAahEb7lZ9k+KFOq0k+U2PSDz/Iqa7RZleTXJX0y3VOJKIaWzB72UNis9ZyuVKY3KaZu5o9YUJVylgkwABz6LLHWzVJzrsCOK1EkmyjcZjtXlHsj4lP4hpedNMEtHQG4HP0QLqUWW6ETm5Mj6LFlNfxKYvcWPXopIsAAVNwuvWNEzMCOZPKFYn414cGVWmm+x8wIkHY36oumL9B1vT80zUdCarMJtMHf1CRVqaoBmFGyLo68zsm3RC6aRB3TOIYQ08xzRWC0Mvq35LybM7gWNl5LYaokKdjAvKlOF6WrGUttz8AVEMrAc1KcM4z/ALyncR5hP+0q2Nt1ySnGWUmjWD4htZoI/qFnD5H81EtqlsEG4gg/ELXMfkTcZgzSdZ4ux3Rw2/IrJMbh3MLmOGlzSQ6eRHUrDlxtS49nqvx3mQyYNZvmPf8AC88KcSfeH1mOPmgPH6QHj3396H4l4zYKD6VMMqahoc43YJtAj2j8lQ2/w7hx1PHK3l5zzhBV8VqLWts1t/oFvxQdfI8x5mSH7W8PQ3jswqvaGuedI/CLARbZN4kRp6aW7fsmKpJPqgsRjiXBrbxEn6JjivRjtvsumQ8SM8IsrGCweUm5cOQ9VH4vGOxVRrGwxpMNBMC53cf7hQNSpDZTmFxOoAiyRHDFSckOlnk4qLLaGty4BxDm46m8eUiWFhkmZ7eUxMyNlU8diTUqOc72nklx6Sl4rFucS95LnHmTJJ2CapUoF9zunQhXLEuQvCVTTc1zDDmmQehG26IzHM6leoalV5e87k9OQgWhDDdNg2nqUequwdmF4fFubzkdD9Ee3FahYevWyhw5O0asGQhcUWm0SJxHUJPjHSel0zUpbEbfJEsZAQpFt+wSmwvMCw3Xk+4Ont8l5C4kTEEojLauitTd0cPcTH1Qr12gwlwA3JA95j6pc3Ss6GGG80mbnW4iGEwwqOaXlxDWtkCSZMknYWWY53mTq1V9aqQXG8AANbyEDnA5m6AzTOXuqND3agx2iOQ0iDA9/vUdmeKk6eW5+i0QqrMM/jJpDNfEF59fkm6lYRDRHU9Y2SG1Yk80kN2RihjFatNtyuYbChje/MohIcJsqZYLjBLO2/qiaQHLaB8UzjB5fQJ6gPKPyQos4wS4nk2w9eZTpXlLZHw5UxMkeWmLF5BN+jQLk/LmibopK+iFft6wumnbsrVmXAjmENa9/iH2WVaejxLbNeHFuroCQqvWBAcCIIBsd57qJ2RqhiidQJ9yWQkYQxTb1KlsjyTx3EuJbSYQHEe05x2a2ecXJ5C6CclBWwoxcnSA6OY6RET+cI3CYlrxYEEcj8x2U/hqtNsspUQNAl8NaQwTH8Sq4Gb9JnkFzHZQwwWwHQC0jy6jzBBA3EXiLpankq3GkG4R6UrZDPDrACx6hdTznyvJmt9C1KiKc+6l8oo+HTOIOk+cMa0mCY873ejQBfuorD0tb2tkCSBJsBPMo7O8eWUxh4j+YEAENEgfm6DPaOqTfNGq2kQ9bE6i4/zPLvf/AGF51WSSd/2Q1RyWwrQlRlbt2PNElOPN0ii1elEUeJXkly8ShZBjGeyfd70QwWHohcYbAdXBFhUiMUtz4LyF2Gw7fGhpaIbAEQ7zarXkknfosMa+L9L+5fQuU4mrVLKlRhALWkWcGwWg/wC5Ly21SGYvsh84wTjQqscZMEt0gmHNuC3nMjl1KyTiaoXYio5zPDc+HOb0c5oJnoSTMciVqPEefuoYsu8B5oggvJkNtu4GIAt9FkGc5l41erWdvUe54HQEy0fkIH5IcKlHhh5aoDout6W926lMgxrgDSBg1DLHWtUiBM/zC3axUHRqWd0k/FEsmJ2PLt0TZrZC4unZpPDmUaKQa/EVsMWukhrW/wAQwDrcXHzCZaARAjup7E1WPp6RiA51/wDFpU3WMW8pkbG469lUcrc7FUW1GiSfLUvGl7RGrpcaTfuna1INnXVot66qjd/QGeZSH5OST5a/gWkY8KyFzqh4OJcwkaXGWkGWyeU+pXk/xQyaDH2dDxDgQQQ4Gbj0Fl1HGW3ZTX0VmsIaUO+qXGXEk2uTJtYX9E7i3bBDpkVXJJStjdVLpPskVEZlNeiwO8RpcT7PTvzVt0DViBVSg9SdPOKTfZojnuGi8WOyilIyb7Kao9rXtSZa/f1KVqUbJQ3iHeZg7k/BF6kE4TUb2BRQVooXqWm8F/arTo4dlDFNqHwgWsewAy3kHAkQQOYWYSkucqlHYuPBduPvtJdjWGhRD6dAkl7nka6l5DYHss2t2VAxTgG2ITrqgUfi6gNghUdQm7C8MzafU+pTwqFxtYdUwxk25cz17InTyGyME4b2HzKQ8iYAEpTug/NdFMAIdUXYvDyBp1HSbls+WbwY6ry7Q3C8iUUDY3UfJSSUlyS5yoITUcnMLTBexrjpaSAXfygkAn4oWq+EMKpLhJUohNYgNDiGuloJhx5iSAfcm21geY96ABkmbxsmsRWvEKyEhhsM9+otY5w1G7Wkj4BEDAVf8qp+h37JWR8R16FPTScGtJLiCAbmP2UqzjnF/wCYP0hIlvfCCWvtld/GOUB30/5RQsELXeTUk7u1E+pMpl9KTJJ96augQ/Up3h3g6rjadZ9NzGikBZxMvcbgDp6nqqnTaO6Mw2fVsO17adR7BUEODXFuod4VT2r4lqvYE96HpXcEjxCktfeUVgk5TsIXnO5JDXJTBzVkFAQudV0pJfAVEHKO68m6BkrytFM//9k="/>
          <p:cNvSpPr>
            <a:spLocks noChangeAspect="1" noChangeArrowheads="1"/>
          </p:cNvSpPr>
          <p:nvPr/>
        </p:nvSpPr>
        <p:spPr bwMode="auto">
          <a:xfrm>
            <a:off x="77788" y="-882650"/>
            <a:ext cx="1447800" cy="1809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AutoShape 4" descr="data:image/jpg;base64,/9j/4AAQSkZJRgABAQAAAQABAAD/2wCEAAkGBhMSERUUExMUFRQUGBYYGBcVFRQXFxcWFhUVFRcYGBgXGyYeGBokGRQVHy8gJCcpLC4sGB4xNTAqNSYrLCkBCQoKDgwOGQ8PGiwcHyAqLCkpLCwsLCksLCwpKSkpLCkpKSksKSkpLCwpKSkpLCwsKSkpLCkpLCwpLCwpKSwpKf/AABEIAL4AmAMBIgACEQEDEQH/xAAcAAABBQEBAQAAAAAAAAAAAAAEAgMFBgcBAAj/xAA+EAABAwIEBAMFBgQFBQEAAAABAAIRAyEEBRIxBkFRYRMicTKRobHBBxRCgZLRI1Jy8DNTYoLhFyQ0stIV/8QAGgEAAgMBAQAAAAAAAAAAAAAAAgMAAQQFBv/EACQRAAICAgICAgMBAQAAAAAAAAABAhEDEiExBEEiUQUTcVIz/9oADAMBAAIRAxEAPwCpVSBKGyjNXUKgcLg7jkQiDSLzpG7p+UqNFOCQRBFiO6VkbR1PEhGVplgz9/33wmUjLjrMHeWsmFV8xwNTDvDXw2oAHQDJabQD32MKUynOvu1bVy0utEyYOkTyvCCx+L+9Vw4sDXVC0O0EwSTE325LTjtxtmDyIKGRxQRn/E/3ik2kWzo0kPkgl2mHyNrlA0MKx1HW3VrDodMRcEjTHpzSs9yQ4ZwaXtcTJAG4b+EuPInouYD/AMet/pdTPzH1UlVcCl2MuMbLzpLZJXaVxtddqNJEJFjaGA4yuOCLo4e8Qu1qV1CehNNthdNvqJ4tnZIZhySoCN0zqKdDSCiMJTaDJ3T+pt1CxDKQ5kz2uueLHRNvq36Jqo3vuoWLGZuHKfgknHFwuh3N5LtEWKhLC2Yc7rilKJDmjrHovKyuSQyql/Hb2k/BSec8NisNdO1TmOTv2KDyh48Yg7lphWlgsFJKw4ZJY5bIy7MMA4N1kEaX6CDyMA/ugKNXQ5rt9JB9YM/RazWy1mIbUpvFnjcbg8j62WZY3Kn0q5ouaNerTfY6rB3pcFPxP40LzSc57A+aZtUxBDqkFwkAgQYJkDvCfwFEilWB3LAY6Q9pV7yrg+jToFpAdUe0y8jY8tPS6o2ktLmm0SD3g3HwS3JyaS6HQWNY5Sl36B6FA8/cN/z6KxcN5JTrv/jVqVCm32nOMuPZoO57myiWHorn9nWQsxD3vcRqo6C1piLkguIO4EBXOKjEzxbcqJQ8B4Nh+8fepwosYLJJI/nb35RKpfEeGwrXE4fEF4mzX0zMf1QPiFseaZTTNFzCA2TqJY1rRqH4tolZXxDltJuHfUc4uqio0B9hq1EyCBawCzx4fLGtccFT+8lv4QfRcbixysU1UemHuWmUUIjJknTYDPVKPsz0UXSxJabXCkMI5sF24PzS2qGWcZVAN9kLWcJtsnHOkm6ZlCWx1r0RTgm9k3RpyVJYfK3CHHbdQg6acAR7l5EYkCxHNeULB8dWLXtLTdtwfzVuyLPm1mhroDx7ndx37Ko5tRIc0xZwt+Ruh2Pi4seyGTpnVxYI5cS+zT8APMVGca5KH+DXaPPTe0OPMsJtPofmU1wVmxqlzXnzNIPcjb5qwcRktwtVw3a2fcQSiUuLOZPE4S1ZH4mqWYd7xu1jiPUCyyY1e62HChtWiObXs+DhBHzWR47KqjK5owS/UGtA/FJ8sdZ/dHGSSsXKLuhtuJAVm4Mzw0K+sU31AWuaWtkatQtMdCAVM5HwHhcO0VcdUbI/A5wawHvzcrJT48wFMaKUkD/LpQPjplYsnmOXGONjY4a5kySzHM8NUwjtT6jbXZod4k82i17yJ+SxzP8AMg7yMpllNjnFoJJMG15tJ3Wof9ScL/LU/S3/AO01W4+y6papP++kXD6pEfIzLuDD1i1Wxir8SE140rWMZw7lOMJ8Koxrjypu0n9LrfBUvin7OK2FaarHeJSBiQIcPUDl3WrH5cJPWXDFSwtK1yVg1EuhX0nsd0GKvVLa9basUS5HxTjWp2lhP4LHfigSvUaJJhJGIVQbcQpihXtE87KLIi3RF0n2UISdTCAt/wCF5DUMTFjsvKwLZaKeVNrUAx3QEHo7qqhmWWvoO0PEHkeTh1C0DKgCwRtA+idzHL2VmFlQSOR5g9QVU1Zt8byXhdS6M84fzI0Krag5WI6g8lqGZ1G1sFVc24dSfH6fosrqYTw6jmzOkkT6KzcMZyWtfQefLUa4N7O0n4HZZoyp0zseT437cayw7Q/wHmOuiaR3Zcf0n/n5ovinAUzRZWeCDRe12tlnhuoaoP8AcKmcM5h4OIYT7JOl3obLQ+I8NrwVZv8AoJt2M/RMg7VHM83DpkUl7K1S4Edih49TEHW/zaSwu0jk0SeQiUPX+zysxmo4igG3BLiWtBBiJNj9FAZJnmLoO1UnF0CIMOH6SeSncs4jxjC7XVs8kltWiXNl1zAGwnkFm1zRfxkqEvR9xZCUMmNSs+k3E4fybPLi1j+oYTvdStX7NcQGS+tSbIkA6oPeQIjuhaGd1sLUqPoMpVHVXai/7uBoM7MDth2SKPGGYGsajyXGI0ua0tF5s0bFMnLNfxkgIwj7iSjPsxBaNWIh8E2ZLRAN5BuPZMmN9lFYjN62XO8P7y2u3nSdrMTebi1kPXxeKrPLn1XyZG+kQQARA2FhZCVsqGklxl3P179VUIt/9HYUl/lUCcV4zC1RSdh6Zp1Dq8QfhuREH3qOy/L3PMwQ0bnl+Skcny5oqu1NDmgAidpKsFanqFrDtaOy2RqMaRlfL5AtYA+Q6Jqm4Su1AG2TbCAp2EFeCN91xpXQLdF6mrjdgN8HSV1JevImCkWfhPiANApVDA/C7p2PZXCqPKekFZO1WPJOKXUwadTzN2B5tn6dkhT+zueV4VreArijKCx7aoHlqD3PAv7woWra43F1rP8A+QzEUTSds5oIPRw2PxWY5xgHUXupvEObY9+hHYhIyxp2dD8b5CyY9H2ivsWqZZivHwM8ywtPrEf36rLgyJBFwSrhwHmEa6J2eCR/UBf3j5BDjlTr7K83BvjUl65BsPk4ouGiTqbN735QnsVkxc0aqjtQM9iiqOK1OZOwaII6IvE4xsuA2FvU9JWfd2zJouCHc1rKbgAT0MKOyeg0k6jJvY7SVY34traEmnf/AE+ZV1uJJcC1gY4Okydx0IUhdclz16OPy57DZxIvIcO6CxVMmR1hWfE1g5si1rjoeYUHiGiZTISYqcEuANuCDI0mS5wm9hboi/Bg7oXA0CXufcNOwO57nopMYfmStuK65MHkKKaSIvFU+sBCOEbe9TFegHd01Uwwj8kwzEW2oll+xXalGE2WqwGOVXLibI2XlAkgp7IMEbLzTz6R8068gpp7Yas004vk9TgzRzwdcM3LLd2ncQPcVD/aLw941LxmN89IGY5s3943967wBmwrUWtJ89MaT6D2T7rK46ZBnYg+ht8k2lJHAUp+NmtdowrifLNDmVQLVAJ7PDRPvEFR+V4k06jHj8LgfitFzvKxVo1KcXAln9TJgD1FlmYMD0WTJHWR6Lwsyz4Wn6JjKmvFSpRJ/wAJxLR2LiT+6kXU3B1Om2AXOgud7LdV5PyUbn+JNHFMrNFnsBPfkR8QpSliGVWgj2ShlGnZz3LaqLQ7hCq6nHi0+dwLW6X7Kq55kT6DZL6br7TBiAfqpSYpw2fWSq9jKQJuSfWVNkDrL7FVB/C1c3R7+fwhA1rQl4jFRA5NHxKAq4mZPzRRXIucviHlpHOyddXtED90H4pI7805SIW5HMlbdsWZN/kkF1julE90mVdAXYLiRAkIAVCLdUfimSIQPgkbqEOVXxC8kVm7LyFsJBzm26lIeYAbC9QEuRLKBcQxt3EwB3KkuVyacbccikuCW4Tzg4au1/LYjqDv/fZbVRrh7A8ODg4Ag8oPRYBRBDjIIIsR0V/+z/iYgihUPld7JJ2PQdj81kxZKerO9+S8J5cf7odrsnq9KHP6glZRxDgfCrVGxYklv9Lrj++y17EM87/UlVL7Q8nLqDK7R/hw10fyuMg/kf8A2TssbRzfxmXTLq/fBXuJ8LqwVKpF26Z9HtH1AUXw1jNLXDcAzHYq3V8EamVOcYDRSZ5nEAahEb7lZ9k+KFOq0k+U2PSDz/Iqa7RZleTXJX0y3VOJKIaWzB72UNis9ZyuVKY3KaZu5o9YUJVylgkwABz6LLHWzVJzrsCOK1EkmyjcZjtXlHsj4lP4hpedNMEtHQG4HP0QLqUWW6ETm5Mj6LFlNfxKYvcWPXopIsAAVNwuvWNEzMCOZPKFYn414cGVWmm+x8wIkHY36oumL9B1vT80zUdCarMJtMHf1CRVqaoBmFGyLo68zsm3RC6aRB3TOIYQ08xzRWC0Mvq35LybM7gWNl5LYaokKdjAvKlOF6WrGUttz8AVEMrAc1KcM4z/ALyncR5hP+0q2Nt1ySnGWUmjWD4htZoI/qFnD5H81EtqlsEG4gg/ELXMfkTcZgzSdZ4ux3Rw2/IrJMbh3MLmOGlzSQ6eRHUrDlxtS49nqvx3mQyYNZvmPf8AC88KcSfeH1mOPmgPH6QHj3396H4l4zYKD6VMMqahoc43YJtAj2j8lQ2/w7hx1PHK3l5zzhBV8VqLWts1t/oFvxQdfI8x5mSH7W8PQ3jswqvaGuedI/CLARbZN4kRp6aW7fsmKpJPqgsRjiXBrbxEn6JjivRjtvsumQ8SM8IsrGCweUm5cOQ9VH4vGOxVRrGwxpMNBMC53cf7hQNSpDZTmFxOoAiyRHDFSckOlnk4qLLaGty4BxDm46m8eUiWFhkmZ7eUxMyNlU8diTUqOc72nklx6Sl4rFucS95LnHmTJJ2CapUoF9zunQhXLEuQvCVTTc1zDDmmQehG26IzHM6leoalV5e87k9OQgWhDDdNg2nqUequwdmF4fFubzkdD9Ee3FahYevWyhw5O0asGQhcUWm0SJxHUJPjHSel0zUpbEbfJEsZAQpFt+wSmwvMCw3Xk+4Ont8l5C4kTEEojLauitTd0cPcTH1Qr12gwlwA3JA95j6pc3Ss6GGG80mbnW4iGEwwqOaXlxDWtkCSZMknYWWY53mTq1V9aqQXG8AANbyEDnA5m6AzTOXuqND3agx2iOQ0iDA9/vUdmeKk6eW5+i0QqrMM/jJpDNfEF59fkm6lYRDRHU9Y2SG1Yk80kN2RihjFatNtyuYbChje/MohIcJsqZYLjBLO2/qiaQHLaB8UzjB5fQJ6gPKPyQos4wS4nk2w9eZTpXlLZHw5UxMkeWmLF5BN+jQLk/LmibopK+iFft6wumnbsrVmXAjmENa9/iH2WVaejxLbNeHFuroCQqvWBAcCIIBsd57qJ2RqhiidQJ9yWQkYQxTb1KlsjyTx3EuJbSYQHEe05x2a2ecXJ5C6CclBWwoxcnSA6OY6RET+cI3CYlrxYEEcj8x2U/hqtNsspUQNAl8NaQwTH8Sq4Gb9JnkFzHZQwwWwHQC0jy6jzBBA3EXiLpankq3GkG4R6UrZDPDrACx6hdTznyvJmt9C1KiKc+6l8oo+HTOIOk+cMa0mCY873ejQBfuorD0tb2tkCSBJsBPMo7O8eWUxh4j+YEAENEgfm6DPaOqTfNGq2kQ9bE6i4/zPLvf/AGF51WSSd/2Q1RyWwrQlRlbt2PNElOPN0ii1elEUeJXkly8ShZBjGeyfd70QwWHohcYbAdXBFhUiMUtz4LyF2Gw7fGhpaIbAEQ7zarXkknfosMa+L9L+5fQuU4mrVLKlRhALWkWcGwWg/wC5Ly21SGYvsh84wTjQqscZMEt0gmHNuC3nMjl1KyTiaoXYio5zPDc+HOb0c5oJnoSTMciVqPEefuoYsu8B5oggvJkNtu4GIAt9FkGc5l41erWdvUe54HQEy0fkIH5IcKlHhh5aoDout6W926lMgxrgDSBg1DLHWtUiBM/zC3axUHRqWd0k/FEsmJ2PLt0TZrZC4unZpPDmUaKQa/EVsMWukhrW/wAQwDrcXHzCZaARAjup7E1WPp6RiA51/wDFpU3WMW8pkbG469lUcrc7FUW1GiSfLUvGl7RGrpcaTfuna1INnXVot66qjd/QGeZSH5OST5a/gWkY8KyFzqh4OJcwkaXGWkGWyeU+pXk/xQyaDH2dDxDgQQQ4Gbj0Fl1HGW3ZTX0VmsIaUO+qXGXEk2uTJtYX9E7i3bBDpkVXJJStjdVLpPskVEZlNeiwO8RpcT7PTvzVt0DViBVSg9SdPOKTfZojnuGi8WOyilIyb7Kao9rXtSZa/f1KVqUbJQ3iHeZg7k/BF6kE4TUb2BRQVooXqWm8F/arTo4dlDFNqHwgWsewAy3kHAkQQOYWYSkucqlHYuPBduPvtJdjWGhRD6dAkl7nka6l5DYHss2t2VAxTgG2ITrqgUfi6gNghUdQm7C8MzafU+pTwqFxtYdUwxk25cz17InTyGyME4b2HzKQ8iYAEpTug/NdFMAIdUXYvDyBp1HSbls+WbwY6ry7Q3C8iUUDY3UfJSSUlyS5yoITUcnMLTBexrjpaSAXfygkAn4oWq+EMKpLhJUohNYgNDiGuloJhx5iSAfcm21geY96ABkmbxsmsRWvEKyEhhsM9+otY5w1G7Wkj4BEDAVf8qp+h37JWR8R16FPTScGtJLiCAbmP2UqzjnF/wCYP0hIlvfCCWvtld/GOUB30/5RQsELXeTUk7u1E+pMpl9KTJJ96augQ/Up3h3g6rjadZ9NzGikBZxMvcbgDp6nqqnTaO6Mw2fVsO17adR7BUEODXFuod4VT2r4lqvYE96HpXcEjxCktfeUVgk5TsIXnO5JDXJTBzVkFAQudV0pJfAVEHKO68m6BkrytFM//9k="/>
          <p:cNvSpPr>
            <a:spLocks noChangeAspect="1" noChangeArrowheads="1"/>
          </p:cNvSpPr>
          <p:nvPr/>
        </p:nvSpPr>
        <p:spPr bwMode="auto">
          <a:xfrm>
            <a:off x="230188" y="-730250"/>
            <a:ext cx="1447800" cy="1809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AutoShape 6" descr="data:image/jpg;base64,/9j/4AAQSkZJRgABAQAAAQABAAD/2wCEAAkGBhMSERUUExMUFRQUGBYYGBcVFRQXFxcWFhUVFRcYGBgXGyYeGBokGRQVHy8gJCcpLC4sGB4xNTAqNSYrLCkBCQoKDgwOGQ8PGiwcHyAqLCkpLCwsLCksLCwpKSkpLCkpKSksKSkpLCwpKSkpLCwsKSkpLCkpLCwpLCwpKSwpKf/AABEIAL4AmAMBIgACEQEDEQH/xAAcAAABBQEBAQAAAAAAAAAAAAAEAgMFBgcBAAj/xAA+EAABAwIEBAMFBgQFBQEAAAABAAIRAyEEBRIxBkFRYRMicTKRobHBBxRCgZLRI1Jy8DNTYoLhFyQ0stIV/8QAGgEAAgMBAQAAAAAAAAAAAAAAAgMAAQQFBv/EACQRAAICAgICAgMBAQAAAAAAAAABAhEDEiExBEEiUQUTcVIz/9oADAMBAAIRAxEAPwCpVSBKGyjNXUKgcLg7jkQiDSLzpG7p+UqNFOCQRBFiO6VkbR1PEhGVplgz9/33wmUjLjrMHeWsmFV8xwNTDvDXw2oAHQDJabQD32MKUynOvu1bVy0utEyYOkTyvCCx+L+9Vw4sDXVC0O0EwSTE325LTjtxtmDyIKGRxQRn/E/3ik2kWzo0kPkgl2mHyNrlA0MKx1HW3VrDodMRcEjTHpzSs9yQ4ZwaXtcTJAG4b+EuPInouYD/AMet/pdTPzH1UlVcCl2MuMbLzpLZJXaVxtddqNJEJFjaGA4yuOCLo4e8Qu1qV1CehNNthdNvqJ4tnZIZhySoCN0zqKdDSCiMJTaDJ3T+pt1CxDKQ5kz2uueLHRNvq36Jqo3vuoWLGZuHKfgknHFwuh3N5LtEWKhLC2Yc7rilKJDmjrHovKyuSQyql/Hb2k/BSec8NisNdO1TmOTv2KDyh48Yg7lphWlgsFJKw4ZJY5bIy7MMA4N1kEaX6CDyMA/ugKNXQ5rt9JB9YM/RazWy1mIbUpvFnjcbg8j62WZY3Kn0q5ouaNerTfY6rB3pcFPxP40LzSc57A+aZtUxBDqkFwkAgQYJkDvCfwFEilWB3LAY6Q9pV7yrg+jToFpAdUe0y8jY8tPS6o2ktLmm0SD3g3HwS3JyaS6HQWNY5Sl36B6FA8/cN/z6KxcN5JTrv/jVqVCm32nOMuPZoO57myiWHorn9nWQsxD3vcRqo6C1piLkguIO4EBXOKjEzxbcqJQ8B4Nh+8fepwosYLJJI/nb35RKpfEeGwrXE4fEF4mzX0zMf1QPiFseaZTTNFzCA2TqJY1rRqH4tolZXxDltJuHfUc4uqio0B9hq1EyCBawCzx4fLGtccFT+8lv4QfRcbixysU1UemHuWmUUIjJknTYDPVKPsz0UXSxJabXCkMI5sF24PzS2qGWcZVAN9kLWcJtsnHOkm6ZlCWx1r0RTgm9k3RpyVJYfK3CHHbdQg6acAR7l5EYkCxHNeULB8dWLXtLTdtwfzVuyLPm1mhroDx7ndx37Ko5tRIc0xZwt+Ruh2Pi4seyGTpnVxYI5cS+zT8APMVGca5KH+DXaPPTe0OPMsJtPofmU1wVmxqlzXnzNIPcjb5qwcRktwtVw3a2fcQSiUuLOZPE4S1ZH4mqWYd7xu1jiPUCyyY1e62HChtWiObXs+DhBHzWR47KqjK5owS/UGtA/FJ8sdZ/dHGSSsXKLuhtuJAVm4Mzw0K+sU31AWuaWtkatQtMdCAVM5HwHhcO0VcdUbI/A5wawHvzcrJT48wFMaKUkD/LpQPjplYsnmOXGONjY4a5kySzHM8NUwjtT6jbXZod4k82i17yJ+SxzP8AMg7yMpllNjnFoJJMG15tJ3Wof9ScL/LU/S3/AO01W4+y6papP++kXD6pEfIzLuDD1i1Wxir8SE140rWMZw7lOMJ8Koxrjypu0n9LrfBUvin7OK2FaarHeJSBiQIcPUDl3WrH5cJPWXDFSwtK1yVg1EuhX0nsd0GKvVLa9basUS5HxTjWp2lhP4LHfigSvUaJJhJGIVQbcQpihXtE87KLIi3RF0n2UISdTCAt/wCF5DUMTFjsvKwLZaKeVNrUAx3QEHo7qqhmWWvoO0PEHkeTh1C0DKgCwRtA+idzHL2VmFlQSOR5g9QVU1Zt8byXhdS6M84fzI0Krag5WI6g8lqGZ1G1sFVc24dSfH6fosrqYTw6jmzOkkT6KzcMZyWtfQefLUa4N7O0n4HZZoyp0zseT437cayw7Q/wHmOuiaR3Zcf0n/n5ovinAUzRZWeCDRe12tlnhuoaoP8AcKmcM5h4OIYT7JOl3obLQ+I8NrwVZv8AoJt2M/RMg7VHM83DpkUl7K1S4Edih49TEHW/zaSwu0jk0SeQiUPX+zysxmo4igG3BLiWtBBiJNj9FAZJnmLoO1UnF0CIMOH6SeSncs4jxjC7XVs8kltWiXNl1zAGwnkFm1zRfxkqEvR9xZCUMmNSs+k3E4fybPLi1j+oYTvdStX7NcQGS+tSbIkA6oPeQIjuhaGd1sLUqPoMpVHVXai/7uBoM7MDth2SKPGGYGsajyXGI0ua0tF5s0bFMnLNfxkgIwj7iSjPsxBaNWIh8E2ZLRAN5BuPZMmN9lFYjN62XO8P7y2u3nSdrMTebi1kPXxeKrPLn1XyZG+kQQARA2FhZCVsqGklxl3P179VUIt/9HYUl/lUCcV4zC1RSdh6Zp1Dq8QfhuREH3qOy/L3PMwQ0bnl+Skcny5oqu1NDmgAidpKsFanqFrDtaOy2RqMaRlfL5AtYA+Q6Jqm4Su1AG2TbCAp2EFeCN91xpXQLdF6mrjdgN8HSV1JevImCkWfhPiANApVDA/C7p2PZXCqPKekFZO1WPJOKXUwadTzN2B5tn6dkhT+zueV4VreArijKCx7aoHlqD3PAv7woWra43F1rP8A+QzEUTSds5oIPRw2PxWY5xgHUXupvEObY9+hHYhIyxp2dD8b5CyY9H2ivsWqZZivHwM8ywtPrEf36rLgyJBFwSrhwHmEa6J2eCR/UBf3j5BDjlTr7K83BvjUl65BsPk4ouGiTqbN735QnsVkxc0aqjtQM9iiqOK1OZOwaII6IvE4xsuA2FvU9JWfd2zJouCHc1rKbgAT0MKOyeg0k6jJvY7SVY34traEmnf/AE+ZV1uJJcC1gY4Okydx0IUhdclz16OPy57DZxIvIcO6CxVMmR1hWfE1g5si1rjoeYUHiGiZTISYqcEuANuCDI0mS5wm9hboi/Bg7oXA0CXufcNOwO57nopMYfmStuK65MHkKKaSIvFU+sBCOEbe9TFegHd01Uwwj8kwzEW2oll+xXalGE2WqwGOVXLibI2XlAkgp7IMEbLzTz6R8068gpp7Yas004vk9TgzRzwdcM3LLd2ncQPcVD/aLw941LxmN89IGY5s3943967wBmwrUWtJ89MaT6D2T7rK46ZBnYg+ht8k2lJHAUp+NmtdowrifLNDmVQLVAJ7PDRPvEFR+V4k06jHj8LgfitFzvKxVo1KcXAln9TJgD1FlmYMD0WTJHWR6Lwsyz4Wn6JjKmvFSpRJ/wAJxLR2LiT+6kXU3B1Om2AXOgud7LdV5PyUbn+JNHFMrNFnsBPfkR8QpSliGVWgj2ShlGnZz3LaqLQ7hCq6nHi0+dwLW6X7Kq55kT6DZL6br7TBiAfqpSYpw2fWSq9jKQJuSfWVNkDrL7FVB/C1c3R7+fwhA1rQl4jFRA5NHxKAq4mZPzRRXIucviHlpHOyddXtED90H4pI7805SIW5HMlbdsWZN/kkF1julE90mVdAXYLiRAkIAVCLdUfimSIQPgkbqEOVXxC8kVm7LyFsJBzm26lIeYAbC9QEuRLKBcQxt3EwB3KkuVyacbccikuCW4Tzg4au1/LYjqDv/fZbVRrh7A8ODg4Ag8oPRYBRBDjIIIsR0V/+z/iYgihUPld7JJ2PQdj81kxZKerO9+S8J5cf7odrsnq9KHP6glZRxDgfCrVGxYklv9Lrj++y17EM87/UlVL7Q8nLqDK7R/hw10fyuMg/kf8A2TssbRzfxmXTLq/fBXuJ8LqwVKpF26Z9HtH1AUXw1jNLXDcAzHYq3V8EamVOcYDRSZ5nEAahEb7lZ9k+KFOq0k+U2PSDz/Iqa7RZleTXJX0y3VOJKIaWzB72UNis9ZyuVKY3KaZu5o9YUJVylgkwABz6LLHWzVJzrsCOK1EkmyjcZjtXlHsj4lP4hpedNMEtHQG4HP0QLqUWW6ETm5Mj6LFlNfxKYvcWPXopIsAAVNwuvWNEzMCOZPKFYn414cGVWmm+x8wIkHY36oumL9B1vT80zUdCarMJtMHf1CRVqaoBmFGyLo68zsm3RC6aRB3TOIYQ08xzRWC0Mvq35LybM7gWNl5LYaokKdjAvKlOF6WrGUttz8AVEMrAc1KcM4z/ALyncR5hP+0q2Nt1ySnGWUmjWD4htZoI/qFnD5H81EtqlsEG4gg/ELXMfkTcZgzSdZ4ux3Rw2/IrJMbh3MLmOGlzSQ6eRHUrDlxtS49nqvx3mQyYNZvmPf8AC88KcSfeH1mOPmgPH6QHj3396H4l4zYKD6VMMqahoc43YJtAj2j8lQ2/w7hx1PHK3l5zzhBV8VqLWts1t/oFvxQdfI8x5mSH7W8PQ3jswqvaGuedI/CLARbZN4kRp6aW7fsmKpJPqgsRjiXBrbxEn6JjivRjtvsumQ8SM8IsrGCweUm5cOQ9VH4vGOxVRrGwxpMNBMC53cf7hQNSpDZTmFxOoAiyRHDFSckOlnk4qLLaGty4BxDm46m8eUiWFhkmZ7eUxMyNlU8diTUqOc72nklx6Sl4rFucS95LnHmTJJ2CapUoF9zunQhXLEuQvCVTTc1zDDmmQehG26IzHM6leoalV5e87k9OQgWhDDdNg2nqUequwdmF4fFubzkdD9Ee3FahYevWyhw5O0asGQhcUWm0SJxHUJPjHSel0zUpbEbfJEsZAQpFt+wSmwvMCw3Xk+4Ont8l5C4kTEEojLauitTd0cPcTH1Qr12gwlwA3JA95j6pc3Ss6GGG80mbnW4iGEwwqOaXlxDWtkCSZMknYWWY53mTq1V9aqQXG8AANbyEDnA5m6AzTOXuqND3agx2iOQ0iDA9/vUdmeKk6eW5+i0QqrMM/jJpDNfEF59fkm6lYRDRHU9Y2SG1Yk80kN2RihjFatNtyuYbChje/MohIcJsqZYLjBLO2/qiaQHLaB8UzjB5fQJ6gPKPyQos4wS4nk2w9eZTpXlLZHw5UxMkeWmLF5BN+jQLk/LmibopK+iFft6wumnbsrVmXAjmENa9/iH2WVaejxLbNeHFuroCQqvWBAcCIIBsd57qJ2RqhiidQJ9yWQkYQxTb1KlsjyTx3EuJbSYQHEe05x2a2ecXJ5C6CclBWwoxcnSA6OY6RET+cI3CYlrxYEEcj8x2U/hqtNsspUQNAl8NaQwTH8Sq4Gb9JnkFzHZQwwWwHQC0jy6jzBBA3EXiLpankq3GkG4R6UrZDPDrACx6hdTznyvJmt9C1KiKc+6l8oo+HTOIOk+cMa0mCY873ejQBfuorD0tb2tkCSBJsBPMo7O8eWUxh4j+YEAENEgfm6DPaOqTfNGq2kQ9bE6i4/zPLvf/AGF51WSSd/2Q1RyWwrQlRlbt2PNElOPN0ii1elEUeJXkly8ShZBjGeyfd70QwWHohcYbAdXBFhUiMUtz4LyF2Gw7fGhpaIbAEQ7zarXkknfosMa+L9L+5fQuU4mrVLKlRhALWkWcGwWg/wC5Ly21SGYvsh84wTjQqscZMEt0gmHNuC3nMjl1KyTiaoXYio5zPDc+HOb0c5oJnoSTMciVqPEefuoYsu8B5oggvJkNtu4GIAt9FkGc5l41erWdvUe54HQEy0fkIH5IcKlHhh5aoDout6W926lMgxrgDSBg1DLHWtUiBM/zC3axUHRqWd0k/FEsmJ2PLt0TZrZC4unZpPDmUaKQa/EVsMWukhrW/wAQwDrcXHzCZaARAjup7E1WPp6RiA51/wDFpU3WMW8pkbG469lUcrc7FUW1GiSfLUvGl7RGrpcaTfuna1INnXVot66qjd/QGeZSH5OST5a/gWkY8KyFzqh4OJcwkaXGWkGWyeU+pXk/xQyaDH2dDxDgQQQ4Gbj0Fl1HGW3ZTX0VmsIaUO+qXGXEk2uTJtYX9E7i3bBDpkVXJJStjdVLpPskVEZlNeiwO8RpcT7PTvzVt0DViBVSg9SdPOKTfZojnuGi8WOyilIyb7Kao9rXtSZa/f1KVqUbJQ3iHeZg7k/BF6kE4TUb2BRQVooXqWm8F/arTo4dlDFNqHwgWsewAy3kHAkQQOYWYSkucqlHYuPBduPvtJdjWGhRD6dAkl7nka6l5DYHss2t2VAxTgG2ITrqgUfi6gNghUdQm7C8MzafU+pTwqFxtYdUwxk25cz17InTyGyME4b2HzKQ8iYAEpTug/NdFMAIdUXYvDyBp1HSbls+WbwY6ry7Q3C8iUUDY3UfJSSUlyS5yoITUcnMLTBexrjpaSAXfygkAn4oWq+EMKpLhJUohNYgNDiGuloJhx5iSAfcm21geY96ABkmbxsmsRWvEKyEhhsM9+otY5w1G7Wkj4BEDAVf8qp+h37JWR8R16FPTScGtJLiCAbmP2UqzjnF/wCYP0hIlvfCCWvtld/GOUB30/5RQsELXeTUk7u1E+pMpl9KTJJ96augQ/Up3h3g6rjadZ9NzGikBZxMvcbgDp6nqqnTaO6Mw2fVsO17adR7BUEODXFuod4VT2r4lqvYE96HpXcEjxCktfeUVgk5TsIXnO5JDXJTBzVkFAQudV0pJfAVEHKO68m6BkrytFM//9k="/>
          <p:cNvSpPr>
            <a:spLocks noChangeAspect="1" noChangeArrowheads="1"/>
          </p:cNvSpPr>
          <p:nvPr/>
        </p:nvSpPr>
        <p:spPr bwMode="auto">
          <a:xfrm>
            <a:off x="382588" y="-577850"/>
            <a:ext cx="1447800" cy="1809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pic>
        <p:nvPicPr>
          <p:cNvPr id="856066" name="Picture 2" descr="http://teamcore.usc.edu/Awards/IRIS_Award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85" t="4581" r="6486" b="4943"/>
          <a:stretch/>
        </p:blipFill>
        <p:spPr bwMode="auto">
          <a:xfrm>
            <a:off x="4918074" y="2533650"/>
            <a:ext cx="4914901" cy="3981450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2"/>
          <p:cNvSpPr txBox="1">
            <a:spLocks noChangeArrowheads="1"/>
          </p:cNvSpPr>
          <p:nvPr/>
        </p:nvSpPr>
        <p:spPr bwMode="auto">
          <a:xfrm>
            <a:off x="5135562" y="1369210"/>
            <a:ext cx="4419600" cy="7675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algn="ctr" defTabSz="457200">
              <a:buClr>
                <a:srgbClr val="000000"/>
              </a:buClr>
              <a:buSzPct val="45000"/>
              <a:buFont typeface="StarBats" charset="0"/>
              <a:buNone/>
              <a:defRPr/>
            </a:pPr>
            <a:r>
              <a:rPr lang="en-US" sz="2000" b="1" kern="0" dirty="0" smtClean="0">
                <a:solidFill>
                  <a:srgbClr val="990000"/>
                </a:solidFill>
                <a:latin typeface="Arial"/>
              </a:rPr>
              <a:t>September  2011: Certificate of Appreciation (US Federal Air Marshals Service)</a:t>
            </a:r>
          </a:p>
        </p:txBody>
      </p:sp>
    </p:spTree>
    <p:extLst>
      <p:ext uri="{BB962C8B-B14F-4D97-AF65-F5344CB8AC3E}">
        <p14:creationId xmlns:p14="http://schemas.microsoft.com/office/powerpoint/2010/main" val="3847684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1077912" y="0"/>
            <a:ext cx="8064500" cy="1036637"/>
          </a:xfrm>
        </p:spPr>
        <p:txBody>
          <a:bodyPr/>
          <a:lstStyle/>
          <a:p>
            <a:r>
              <a:rPr lang="en-US" sz="2800" dirty="0" smtClean="0"/>
              <a:t>5. “Red” Teaming, Supportive data</a:t>
            </a:r>
            <a:br>
              <a:rPr lang="en-US" sz="2800" dirty="0" smtClean="0"/>
            </a:br>
            <a:r>
              <a:rPr lang="en-US" sz="2800" dirty="0" smtClean="0"/>
              <a:t>Example from PROTECT</a:t>
            </a:r>
          </a:p>
        </p:txBody>
      </p:sp>
      <p:sp>
        <p:nvSpPr>
          <p:cNvPr id="2" name="AutoShape 2" descr="data:image/jpg;base64,/9j/4AAQSkZJRgABAQAAAQABAAD/2wCEAAkGBhMSERUUExMUFRQUGBYYGBcVFRQXFxcWFhUVFRcYGBgXGyYeGBokGRQVHy8gJCcpLC4sGB4xNTAqNSYrLCkBCQoKDgwOGQ8PGiwcHyAqLCkpLCwsLCksLCwpKSkpLCkpKSksKSkpLCwpKSkpLCwsKSkpLCkpLCwpLCwpKSwpKf/AABEIAL4AmAMBIgACEQEDEQH/xAAcAAABBQEBAQAAAAAAAAAAAAAEAgMFBgcBAAj/xAA+EAABAwIEBAMFBgQFBQEAAAABAAIRAyEEBRIxBkFRYRMicTKRobHBBxRCgZLRI1Jy8DNTYoLhFyQ0stIV/8QAGgEAAgMBAQAAAAAAAAAAAAAAAgMAAQQFBv/EACQRAAICAgICAgMBAQAAAAAAAAABAhEDEiExBEEiUQUTcVIz/9oADAMBAAIRAxEAPwCpVSBKGyjNXUKgcLg7jkQiDSLzpG7p+UqNFOCQRBFiO6VkbR1PEhGVplgz9/33wmUjLjrMHeWsmFV8xwNTDvDXw2oAHQDJabQD32MKUynOvu1bVy0utEyYOkTyvCCx+L+9Vw4sDXVC0O0EwSTE325LTjtxtmDyIKGRxQRn/E/3ik2kWzo0kPkgl2mHyNrlA0MKx1HW3VrDodMRcEjTHpzSs9yQ4ZwaXtcTJAG4b+EuPInouYD/AMet/pdTPzH1UlVcCl2MuMbLzpLZJXaVxtddqNJEJFjaGA4yuOCLo4e8Qu1qV1CehNNthdNvqJ4tnZIZhySoCN0zqKdDSCiMJTaDJ3T+pt1CxDKQ5kz2uueLHRNvq36Jqo3vuoWLGZuHKfgknHFwuh3N5LtEWKhLC2Yc7rilKJDmjrHovKyuSQyql/Hb2k/BSec8NisNdO1TmOTv2KDyh48Yg7lphWlgsFJKw4ZJY5bIy7MMA4N1kEaX6CDyMA/ugKNXQ5rt9JB9YM/RazWy1mIbUpvFnjcbg8j62WZY3Kn0q5ouaNerTfY6rB3pcFPxP40LzSc57A+aZtUxBDqkFwkAgQYJkDvCfwFEilWB3LAY6Q9pV7yrg+jToFpAdUe0y8jY8tPS6o2ktLmm0SD3g3HwS3JyaS6HQWNY5Sl36B6FA8/cN/z6KxcN5JTrv/jVqVCm32nOMuPZoO57myiWHorn9nWQsxD3vcRqo6C1piLkguIO4EBXOKjEzxbcqJQ8B4Nh+8fepwosYLJJI/nb35RKpfEeGwrXE4fEF4mzX0zMf1QPiFseaZTTNFzCA2TqJY1rRqH4tolZXxDltJuHfUc4uqio0B9hq1EyCBawCzx4fLGtccFT+8lv4QfRcbixysU1UemHuWmUUIjJknTYDPVKPsz0UXSxJabXCkMI5sF24PzS2qGWcZVAN9kLWcJtsnHOkm6ZlCWx1r0RTgm9k3RpyVJYfK3CHHbdQg6acAR7l5EYkCxHNeULB8dWLXtLTdtwfzVuyLPm1mhroDx7ndx37Ko5tRIc0xZwt+Ruh2Pi4seyGTpnVxYI5cS+zT8APMVGca5KH+DXaPPTe0OPMsJtPofmU1wVmxqlzXnzNIPcjb5qwcRktwtVw3a2fcQSiUuLOZPE4S1ZH4mqWYd7xu1jiPUCyyY1e62HChtWiObXs+DhBHzWR47KqjK5owS/UGtA/FJ8sdZ/dHGSSsXKLuhtuJAVm4Mzw0K+sU31AWuaWtkatQtMdCAVM5HwHhcO0VcdUbI/A5wawHvzcrJT48wFMaKUkD/LpQPjplYsnmOXGONjY4a5kySzHM8NUwjtT6jbXZod4k82i17yJ+SxzP8AMg7yMpllNjnFoJJMG15tJ3Wof9ScL/LU/S3/AO01W4+y6papP++kXD6pEfIzLuDD1i1Wxir8SE140rWMZw7lOMJ8Koxrjypu0n9LrfBUvin7OK2FaarHeJSBiQIcPUDl3WrH5cJPWXDFSwtK1yVg1EuhX0nsd0GKvVLa9basUS5HxTjWp2lhP4LHfigSvUaJJhJGIVQbcQpihXtE87KLIi3RF0n2UISdTCAt/wCF5DUMTFjsvKwLZaKeVNrUAx3QEHo7qqhmWWvoO0PEHkeTh1C0DKgCwRtA+idzHL2VmFlQSOR5g9QVU1Zt8byXhdS6M84fzI0Krag5WI6g8lqGZ1G1sFVc24dSfH6fosrqYTw6jmzOkkT6KzcMZyWtfQefLUa4N7O0n4HZZoyp0zseT437cayw7Q/wHmOuiaR3Zcf0n/n5ovinAUzRZWeCDRe12tlnhuoaoP8AcKmcM5h4OIYT7JOl3obLQ+I8NrwVZv8AoJt2M/RMg7VHM83DpkUl7K1S4Edih49TEHW/zaSwu0jk0SeQiUPX+zysxmo4igG3BLiWtBBiJNj9FAZJnmLoO1UnF0CIMOH6SeSncs4jxjC7XVs8kltWiXNl1zAGwnkFm1zRfxkqEvR9xZCUMmNSs+k3E4fybPLi1j+oYTvdStX7NcQGS+tSbIkA6oPeQIjuhaGd1sLUqPoMpVHVXai/7uBoM7MDth2SKPGGYGsajyXGI0ua0tF5s0bFMnLNfxkgIwj7iSjPsxBaNWIh8E2ZLRAN5BuPZMmN9lFYjN62XO8P7y2u3nSdrMTebi1kPXxeKrPLn1XyZG+kQQARA2FhZCVsqGklxl3P179VUIt/9HYUl/lUCcV4zC1RSdh6Zp1Dq8QfhuREH3qOy/L3PMwQ0bnl+Skcny5oqu1NDmgAidpKsFanqFrDtaOy2RqMaRlfL5AtYA+Q6Jqm4Su1AG2TbCAp2EFeCN91xpXQLdF6mrjdgN8HSV1JevImCkWfhPiANApVDA/C7p2PZXCqPKekFZO1WPJOKXUwadTzN2B5tn6dkhT+zueV4VreArijKCx7aoHlqD3PAv7woWra43F1rP8A+QzEUTSds5oIPRw2PxWY5xgHUXupvEObY9+hHYhIyxp2dD8b5CyY9H2ivsWqZZivHwM8ywtPrEf36rLgyJBFwSrhwHmEa6J2eCR/UBf3j5BDjlTr7K83BvjUl65BsPk4ouGiTqbN735QnsVkxc0aqjtQM9iiqOK1OZOwaII6IvE4xsuA2FvU9JWfd2zJouCHc1rKbgAT0MKOyeg0k6jJvY7SVY34traEmnf/AE+ZV1uJJcC1gY4Okydx0IUhdclz16OPy57DZxIvIcO6CxVMmR1hWfE1g5si1rjoeYUHiGiZTISYqcEuANuCDI0mS5wm9hboi/Bg7oXA0CXufcNOwO57nopMYfmStuK65MHkKKaSIvFU+sBCOEbe9TFegHd01Uwwj8kwzEW2oll+xXalGE2WqwGOVXLibI2XlAkgp7IMEbLzTz6R8068gpp7Yas004vk9TgzRzwdcM3LLd2ncQPcVD/aLw941LxmN89IGY5s3943967wBmwrUWtJ89MaT6D2T7rK46ZBnYg+ht8k2lJHAUp+NmtdowrifLNDmVQLVAJ7PDRPvEFR+V4k06jHj8LgfitFzvKxVo1KcXAln9TJgD1FlmYMD0WTJHWR6Lwsyz4Wn6JjKmvFSpRJ/wAJxLR2LiT+6kXU3B1Om2AXOgud7LdV5PyUbn+JNHFMrNFnsBPfkR8QpSliGVWgj2ShlGnZz3LaqLQ7hCq6nHi0+dwLW6X7Kq55kT6DZL6br7TBiAfqpSYpw2fWSq9jKQJuSfWVNkDrL7FVB/C1c3R7+fwhA1rQl4jFRA5NHxKAq4mZPzRRXIucviHlpHOyddXtED90H4pI7805SIW5HMlbdsWZN/kkF1julE90mVdAXYLiRAkIAVCLdUfimSIQPgkbqEOVXxC8kVm7LyFsJBzm26lIeYAbC9QEuRLKBcQxt3EwB3KkuVyacbccikuCW4Tzg4au1/LYjqDv/fZbVRrh7A8ODg4Ag8oPRYBRBDjIIIsR0V/+z/iYgihUPld7JJ2PQdj81kxZKerO9+S8J5cf7odrsnq9KHP6glZRxDgfCrVGxYklv9Lrj++y17EM87/UlVL7Q8nLqDK7R/hw10fyuMg/kf8A2TssbRzfxmXTLq/fBXuJ8LqwVKpF26Z9HtH1AUXw1jNLXDcAzHYq3V8EamVOcYDRSZ5nEAahEb7lZ9k+KFOq0k+U2PSDz/Iqa7RZleTXJX0y3VOJKIaWzB72UNis9ZyuVKY3KaZu5o9YUJVylgkwABz6LLHWzVJzrsCOK1EkmyjcZjtXlHsj4lP4hpedNMEtHQG4HP0QLqUWW6ETm5Mj6LFlNfxKYvcWPXopIsAAVNwuvWNEzMCOZPKFYn414cGVWmm+x8wIkHY36oumL9B1vT80zUdCarMJtMHf1CRVqaoBmFGyLo68zsm3RC6aRB3TOIYQ08xzRWC0Mvq35LybM7gWNl5LYaokKdjAvKlOF6WrGUttz8AVEMrAc1KcM4z/ALyncR5hP+0q2Nt1ySnGWUmjWD4htZoI/qFnD5H81EtqlsEG4gg/ELXMfkTcZgzSdZ4ux3Rw2/IrJMbh3MLmOGlzSQ6eRHUrDlxtS49nqvx3mQyYNZvmPf8AC88KcSfeH1mOPmgPH6QHj3396H4l4zYKD6VMMqahoc43YJtAj2j8lQ2/w7hx1PHK3l5zzhBV8VqLWts1t/oFvxQdfI8x5mSH7W8PQ3jswqvaGuedI/CLARbZN4kRp6aW7fsmKpJPqgsRjiXBrbxEn6JjivRjtvsumQ8SM8IsrGCweUm5cOQ9VH4vGOxVRrGwxpMNBMC53cf7hQNSpDZTmFxOoAiyRHDFSckOlnk4qLLaGty4BxDm46m8eUiWFhkmZ7eUxMyNlU8diTUqOc72nklx6Sl4rFucS95LnHmTJJ2CapUoF9zunQhXLEuQvCVTTc1zDDmmQehG26IzHM6leoalV5e87k9OQgWhDDdNg2nqUequwdmF4fFubzkdD9Ee3FahYevWyhw5O0asGQhcUWm0SJxHUJPjHSel0zUpbEbfJEsZAQpFt+wSmwvMCw3Xk+4Ont8l5C4kTEEojLauitTd0cPcTH1Qr12gwlwA3JA95j6pc3Ss6GGG80mbnW4iGEwwqOaXlxDWtkCSZMknYWWY53mTq1V9aqQXG8AANbyEDnA5m6AzTOXuqND3agx2iOQ0iDA9/vUdmeKk6eW5+i0QqrMM/jJpDNfEF59fkm6lYRDRHU9Y2SG1Yk80kN2RihjFatNtyuYbChje/MohIcJsqZYLjBLO2/qiaQHLaB8UzjB5fQJ6gPKPyQos4wS4nk2w9eZTpXlLZHw5UxMkeWmLF5BN+jQLk/LmibopK+iFft6wumnbsrVmXAjmENa9/iH2WVaejxLbNeHFuroCQqvWBAcCIIBsd57qJ2RqhiidQJ9yWQkYQxTb1KlsjyTx3EuJbSYQHEe05x2a2ecXJ5C6CclBWwoxcnSA6OY6RET+cI3CYlrxYEEcj8x2U/hqtNsspUQNAl8NaQwTH8Sq4Gb9JnkFzHZQwwWwHQC0jy6jzBBA3EXiLpankq3GkG4R6UrZDPDrACx6hdTznyvJmt9C1KiKc+6l8oo+HTOIOk+cMa0mCY873ejQBfuorD0tb2tkCSBJsBPMo7O8eWUxh4j+YEAENEgfm6DPaOqTfNGq2kQ9bE6i4/zPLvf/AGF51WSSd/2Q1RyWwrQlRlbt2PNElOPN0ii1elEUeJXkly8ShZBjGeyfd70QwWHohcYbAdXBFhUiMUtz4LyF2Gw7fGhpaIbAEQ7zarXkknfosMa+L9L+5fQuU4mrVLKlRhALWkWcGwWg/wC5Ly21SGYvsh84wTjQqscZMEt0gmHNuC3nMjl1KyTiaoXYio5zPDc+HOb0c5oJnoSTMciVqPEefuoYsu8B5oggvJkNtu4GIAt9FkGc5l41erWdvUe54HQEy0fkIH5IcKlHhh5aoDout6W926lMgxrgDSBg1DLHWtUiBM/zC3axUHRqWd0k/FEsmJ2PLt0TZrZC4unZpPDmUaKQa/EVsMWukhrW/wAQwDrcXHzCZaARAjup7E1WPp6RiA51/wDFpU3WMW8pkbG469lUcrc7FUW1GiSfLUvGl7RGrpcaTfuna1INnXVot66qjd/QGeZSH5OST5a/gWkY8KyFzqh4OJcwkaXGWkGWyeU+pXk/xQyaDH2dDxDgQQQ4Gbj0Fl1HGW3ZTX0VmsIaUO+qXGXEk2uTJtYX9E7i3bBDpkVXJJStjdVLpPskVEZlNeiwO8RpcT7PTvzVt0DViBVSg9SdPOKTfZojnuGi8WOyilIyb7Kao9rXtSZa/f1KVqUbJQ3iHeZg7k/BF6kE4TUb2BRQVooXqWm8F/arTo4dlDFNqHwgWsewAy3kHAkQQOYWYSkucqlHYuPBduPvtJdjWGhRD6dAkl7nka6l5DYHss2t2VAxTgG2ITrqgUfi6gNghUdQm7C8MzafU+pTwqFxtYdUwxk25cz17InTyGyME4b2HzKQ8iYAEpTug/NdFMAIdUXYvDyBp1HSbls+WbwY6ry7Q3C8iUUDY3UfJSSUlyS5yoITUcnMLTBexrjpaSAXfygkAn4oWq+EMKpLhJUohNYgNDiGuloJhx5iSAfcm21geY96ABkmbxsmsRWvEKyEhhsM9+otY5w1G7Wkj4BEDAVf8qp+h37JWR8R16FPTScGtJLiCAbmP2UqzjnF/wCYP0hIlvfCCWvtld/GOUB30/5RQsELXeTUk7u1E+pMpl9KTJJ96augQ/Up3h3g6rjadZ9NzGikBZxMvcbgDp6nqqnTaO6Mw2fVsO17adR7BUEODXFuod4VT2r4lqvYE96HpXcEjxCktfeUVgk5TsIXnO5JDXJTBzVkFAQudV0pJfAVEHKO68m6BkrytFM//9k="/>
          <p:cNvSpPr>
            <a:spLocks noChangeAspect="1" noChangeArrowheads="1"/>
          </p:cNvSpPr>
          <p:nvPr/>
        </p:nvSpPr>
        <p:spPr bwMode="auto">
          <a:xfrm>
            <a:off x="77788" y="-882650"/>
            <a:ext cx="1447800" cy="1809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AutoShape 4" descr="data:image/jpg;base64,/9j/4AAQSkZJRgABAQAAAQABAAD/2wCEAAkGBhMSERUUExMUFRQUGBYYGBcVFRQXFxcWFhUVFRcYGBgXGyYeGBokGRQVHy8gJCcpLC4sGB4xNTAqNSYrLCkBCQoKDgwOGQ8PGiwcHyAqLCkpLCwsLCksLCwpKSkpLCkpKSksKSkpLCwpKSkpLCwsKSkpLCkpLCwpLCwpKSwpKf/AABEIAL4AmAMBIgACEQEDEQH/xAAcAAABBQEBAQAAAAAAAAAAAAAEAgMFBgcBAAj/xAA+EAABAwIEBAMFBgQFBQEAAAABAAIRAyEEBRIxBkFRYRMicTKRobHBBxRCgZLRI1Jy8DNTYoLhFyQ0stIV/8QAGgEAAgMBAQAAAAAAAAAAAAAAAgMAAQQFBv/EACQRAAICAgICAgMBAQAAAAAAAAABAhEDEiExBEEiUQUTcVIz/9oADAMBAAIRAxEAPwCpVSBKGyjNXUKgcLg7jkQiDSLzpG7p+UqNFOCQRBFiO6VkbR1PEhGVplgz9/33wmUjLjrMHeWsmFV8xwNTDvDXw2oAHQDJabQD32MKUynOvu1bVy0utEyYOkTyvCCx+L+9Vw4sDXVC0O0EwSTE325LTjtxtmDyIKGRxQRn/E/3ik2kWzo0kPkgl2mHyNrlA0MKx1HW3VrDodMRcEjTHpzSs9yQ4ZwaXtcTJAG4b+EuPInouYD/AMet/pdTPzH1UlVcCl2MuMbLzpLZJXaVxtddqNJEJFjaGA4yuOCLo4e8Qu1qV1CehNNthdNvqJ4tnZIZhySoCN0zqKdDSCiMJTaDJ3T+pt1CxDKQ5kz2uueLHRNvq36Jqo3vuoWLGZuHKfgknHFwuh3N5LtEWKhLC2Yc7rilKJDmjrHovKyuSQyql/Hb2k/BSec8NisNdO1TmOTv2KDyh48Yg7lphWlgsFJKw4ZJY5bIy7MMA4N1kEaX6CDyMA/ugKNXQ5rt9JB9YM/RazWy1mIbUpvFnjcbg8j62WZY3Kn0q5ouaNerTfY6rB3pcFPxP40LzSc57A+aZtUxBDqkFwkAgQYJkDvCfwFEilWB3LAY6Q9pV7yrg+jToFpAdUe0y8jY8tPS6o2ktLmm0SD3g3HwS3JyaS6HQWNY5Sl36B6FA8/cN/z6KxcN5JTrv/jVqVCm32nOMuPZoO57myiWHorn9nWQsxD3vcRqo6C1piLkguIO4EBXOKjEzxbcqJQ8B4Nh+8fepwosYLJJI/nb35RKpfEeGwrXE4fEF4mzX0zMf1QPiFseaZTTNFzCA2TqJY1rRqH4tolZXxDltJuHfUc4uqio0B9hq1EyCBawCzx4fLGtccFT+8lv4QfRcbixysU1UemHuWmUUIjJknTYDPVKPsz0UXSxJabXCkMI5sF24PzS2qGWcZVAN9kLWcJtsnHOkm6ZlCWx1r0RTgm9k3RpyVJYfK3CHHbdQg6acAR7l5EYkCxHNeULB8dWLXtLTdtwfzVuyLPm1mhroDx7ndx37Ko5tRIc0xZwt+Ruh2Pi4seyGTpnVxYI5cS+zT8APMVGca5KH+DXaPPTe0OPMsJtPofmU1wVmxqlzXnzNIPcjb5qwcRktwtVw3a2fcQSiUuLOZPE4S1ZH4mqWYd7xu1jiPUCyyY1e62HChtWiObXs+DhBHzWR47KqjK5owS/UGtA/FJ8sdZ/dHGSSsXKLuhtuJAVm4Mzw0K+sU31AWuaWtkatQtMdCAVM5HwHhcO0VcdUbI/A5wawHvzcrJT48wFMaKUkD/LpQPjplYsnmOXGONjY4a5kySzHM8NUwjtT6jbXZod4k82i17yJ+SxzP8AMg7yMpllNjnFoJJMG15tJ3Wof9ScL/LU/S3/AO01W4+y6papP++kXD6pEfIzLuDD1i1Wxir8SE140rWMZw7lOMJ8Koxrjypu0n9LrfBUvin7OK2FaarHeJSBiQIcPUDl3WrH5cJPWXDFSwtK1yVg1EuhX0nsd0GKvVLa9basUS5HxTjWp2lhP4LHfigSvUaJJhJGIVQbcQpihXtE87KLIi3RF0n2UISdTCAt/wCF5DUMTFjsvKwLZaKeVNrUAx3QEHo7qqhmWWvoO0PEHkeTh1C0DKgCwRtA+idzHL2VmFlQSOR5g9QVU1Zt8byXhdS6M84fzI0Krag5WI6g8lqGZ1G1sFVc24dSfH6fosrqYTw6jmzOkkT6KzcMZyWtfQefLUa4N7O0n4HZZoyp0zseT437cayw7Q/wHmOuiaR3Zcf0n/n5ovinAUzRZWeCDRe12tlnhuoaoP8AcKmcM5h4OIYT7JOl3obLQ+I8NrwVZv8AoJt2M/RMg7VHM83DpkUl7K1S4Edih49TEHW/zaSwu0jk0SeQiUPX+zysxmo4igG3BLiWtBBiJNj9FAZJnmLoO1UnF0CIMOH6SeSncs4jxjC7XVs8kltWiXNl1zAGwnkFm1zRfxkqEvR9xZCUMmNSs+k3E4fybPLi1j+oYTvdStX7NcQGS+tSbIkA6oPeQIjuhaGd1sLUqPoMpVHVXai/7uBoM7MDth2SKPGGYGsajyXGI0ua0tF5s0bFMnLNfxkgIwj7iSjPsxBaNWIh8E2ZLRAN5BuPZMmN9lFYjN62XO8P7y2u3nSdrMTebi1kPXxeKrPLn1XyZG+kQQARA2FhZCVsqGklxl3P179VUIt/9HYUl/lUCcV4zC1RSdh6Zp1Dq8QfhuREH3qOy/L3PMwQ0bnl+Skcny5oqu1NDmgAidpKsFanqFrDtaOy2RqMaRlfL5AtYA+Q6Jqm4Su1AG2TbCAp2EFeCN91xpXQLdF6mrjdgN8HSV1JevImCkWfhPiANApVDA/C7p2PZXCqPKekFZO1WPJOKXUwadTzN2B5tn6dkhT+zueV4VreArijKCx7aoHlqD3PAv7woWra43F1rP8A+QzEUTSds5oIPRw2PxWY5xgHUXupvEObY9+hHYhIyxp2dD8b5CyY9H2ivsWqZZivHwM8ywtPrEf36rLgyJBFwSrhwHmEa6J2eCR/UBf3j5BDjlTr7K83BvjUl65BsPk4ouGiTqbN735QnsVkxc0aqjtQM9iiqOK1OZOwaII6IvE4xsuA2FvU9JWfd2zJouCHc1rKbgAT0MKOyeg0k6jJvY7SVY34traEmnf/AE+ZV1uJJcC1gY4Okydx0IUhdclz16OPy57DZxIvIcO6CxVMmR1hWfE1g5si1rjoeYUHiGiZTISYqcEuANuCDI0mS5wm9hboi/Bg7oXA0CXufcNOwO57nopMYfmStuK65MHkKKaSIvFU+sBCOEbe9TFegHd01Uwwj8kwzEW2oll+xXalGE2WqwGOVXLibI2XlAkgp7IMEbLzTz6R8068gpp7Yas004vk9TgzRzwdcM3LLd2ncQPcVD/aLw941LxmN89IGY5s3943967wBmwrUWtJ89MaT6D2T7rK46ZBnYg+ht8k2lJHAUp+NmtdowrifLNDmVQLVAJ7PDRPvEFR+V4k06jHj8LgfitFzvKxVo1KcXAln9TJgD1FlmYMD0WTJHWR6Lwsyz4Wn6JjKmvFSpRJ/wAJxLR2LiT+6kXU3B1Om2AXOgud7LdV5PyUbn+JNHFMrNFnsBPfkR8QpSliGVWgj2ShlGnZz3LaqLQ7hCq6nHi0+dwLW6X7Kq55kT6DZL6br7TBiAfqpSYpw2fWSq9jKQJuSfWVNkDrL7FVB/C1c3R7+fwhA1rQl4jFRA5NHxKAq4mZPzRRXIucviHlpHOyddXtED90H4pI7805SIW5HMlbdsWZN/kkF1julE90mVdAXYLiRAkIAVCLdUfimSIQPgkbqEOVXxC8kVm7LyFsJBzm26lIeYAbC9QEuRLKBcQxt3EwB3KkuVyacbccikuCW4Tzg4au1/LYjqDv/fZbVRrh7A8ODg4Ag8oPRYBRBDjIIIsR0V/+z/iYgihUPld7JJ2PQdj81kxZKerO9+S8J5cf7odrsnq9KHP6glZRxDgfCrVGxYklv9Lrj++y17EM87/UlVL7Q8nLqDK7R/hw10fyuMg/kf8A2TssbRzfxmXTLq/fBXuJ8LqwVKpF26Z9HtH1AUXw1jNLXDcAzHYq3V8EamVOcYDRSZ5nEAahEb7lZ9k+KFOq0k+U2PSDz/Iqa7RZleTXJX0y3VOJKIaWzB72UNis9ZyuVKY3KaZu5o9YUJVylgkwABz6LLHWzVJzrsCOK1EkmyjcZjtXlHsj4lP4hpedNMEtHQG4HP0QLqUWW6ETm5Mj6LFlNfxKYvcWPXopIsAAVNwuvWNEzMCOZPKFYn414cGVWmm+x8wIkHY36oumL9B1vT80zUdCarMJtMHf1CRVqaoBmFGyLo68zsm3RC6aRB3TOIYQ08xzRWC0Mvq35LybM7gWNl5LYaokKdjAvKlOF6WrGUttz8AVEMrAc1KcM4z/ALyncR5hP+0q2Nt1ySnGWUmjWD4htZoI/qFnD5H81EtqlsEG4gg/ELXMfkTcZgzSdZ4ux3Rw2/IrJMbh3MLmOGlzSQ6eRHUrDlxtS49nqvx3mQyYNZvmPf8AC88KcSfeH1mOPmgPH6QHj3396H4l4zYKD6VMMqahoc43YJtAj2j8lQ2/w7hx1PHK3l5zzhBV8VqLWts1t/oFvxQdfI8x5mSH7W8PQ3jswqvaGuedI/CLARbZN4kRp6aW7fsmKpJPqgsRjiXBrbxEn6JjivRjtvsumQ8SM8IsrGCweUm5cOQ9VH4vGOxVRrGwxpMNBMC53cf7hQNSpDZTmFxOoAiyRHDFSckOlnk4qLLaGty4BxDm46m8eUiWFhkmZ7eUxMyNlU8diTUqOc72nklx6Sl4rFucS95LnHmTJJ2CapUoF9zunQhXLEuQvCVTTc1zDDmmQehG26IzHM6leoalV5e87k9OQgWhDDdNg2nqUequwdmF4fFubzkdD9Ee3FahYevWyhw5O0asGQhcUWm0SJxHUJPjHSel0zUpbEbfJEsZAQpFt+wSmwvMCw3Xk+4Ont8l5C4kTEEojLauitTd0cPcTH1Qr12gwlwA3JA95j6pc3Ss6GGG80mbnW4iGEwwqOaXlxDWtkCSZMknYWWY53mTq1V9aqQXG8AANbyEDnA5m6AzTOXuqND3agx2iOQ0iDA9/vUdmeKk6eW5+i0QqrMM/jJpDNfEF59fkm6lYRDRHU9Y2SG1Yk80kN2RihjFatNtyuYbChje/MohIcJsqZYLjBLO2/qiaQHLaB8UzjB5fQJ6gPKPyQos4wS4nk2w9eZTpXlLZHw5UxMkeWmLF5BN+jQLk/LmibopK+iFft6wumnbsrVmXAjmENa9/iH2WVaejxLbNeHFuroCQqvWBAcCIIBsd57qJ2RqhiidQJ9yWQkYQxTb1KlsjyTx3EuJbSYQHEe05x2a2ecXJ5C6CclBWwoxcnSA6OY6RET+cI3CYlrxYEEcj8x2U/hqtNsspUQNAl8NaQwTH8Sq4Gb9JnkFzHZQwwWwHQC0jy6jzBBA3EXiLpankq3GkG4R6UrZDPDrACx6hdTznyvJmt9C1KiKc+6l8oo+HTOIOk+cMa0mCY873ejQBfuorD0tb2tkCSBJsBPMo7O8eWUxh4j+YEAENEgfm6DPaOqTfNGq2kQ9bE6i4/zPLvf/AGF51WSSd/2Q1RyWwrQlRlbt2PNElOPN0ii1elEUeJXkly8ShZBjGeyfd70QwWHohcYbAdXBFhUiMUtz4LyF2Gw7fGhpaIbAEQ7zarXkknfosMa+L9L+5fQuU4mrVLKlRhALWkWcGwWg/wC5Ly21SGYvsh84wTjQqscZMEt0gmHNuC3nMjl1KyTiaoXYio5zPDc+HOb0c5oJnoSTMciVqPEefuoYsu8B5oggvJkNtu4GIAt9FkGc5l41erWdvUe54HQEy0fkIH5IcKlHhh5aoDout6W926lMgxrgDSBg1DLHWtUiBM/zC3axUHRqWd0k/FEsmJ2PLt0TZrZC4unZpPDmUaKQa/EVsMWukhrW/wAQwDrcXHzCZaARAjup7E1WPp6RiA51/wDFpU3WMW8pkbG469lUcrc7FUW1GiSfLUvGl7RGrpcaTfuna1INnXVot66qjd/QGeZSH5OST5a/gWkY8KyFzqh4OJcwkaXGWkGWyeU+pXk/xQyaDH2dDxDgQQQ4Gbj0Fl1HGW3ZTX0VmsIaUO+qXGXEk2uTJtYX9E7i3bBDpkVXJJStjdVLpPskVEZlNeiwO8RpcT7PTvzVt0DViBVSg9SdPOKTfZojnuGi8WOyilIyb7Kao9rXtSZa/f1KVqUbJQ3iHeZg7k/BF6kE4TUb2BRQVooXqWm8F/arTo4dlDFNqHwgWsewAy3kHAkQQOYWYSkucqlHYuPBduPvtJdjWGhRD6dAkl7nka6l5DYHss2t2VAxTgG2ITrqgUfi6gNghUdQm7C8MzafU+pTwqFxtYdUwxk25cz17InTyGyME4b2HzKQ8iYAEpTug/NdFMAIdUXYvDyBp1HSbls+WbwY6ry7Q3C8iUUDY3UfJSSUlyS5yoITUcnMLTBexrjpaSAXfygkAn4oWq+EMKpLhJUohNYgNDiGuloJhx5iSAfcm21geY96ABkmbxsmsRWvEKyEhhsM9+otY5w1G7Wkj4BEDAVf8qp+h37JWR8R16FPTScGtJLiCAbmP2UqzjnF/wCYP0hIlvfCCWvtld/GOUB30/5RQsELXeTUk7u1E+pMpl9KTJJ96augQ/Up3h3g6rjadZ9NzGikBZxMvcbgDp6nqqnTaO6Mw2fVsO17adR7BUEODXFuod4VT2r4lqvYE96HpXcEjxCktfeUVgk5TsIXnO5JDXJTBzVkFAQudV0pJfAVEHKO68m6BkrytFM//9k="/>
          <p:cNvSpPr>
            <a:spLocks noChangeAspect="1" noChangeArrowheads="1"/>
          </p:cNvSpPr>
          <p:nvPr/>
        </p:nvSpPr>
        <p:spPr bwMode="auto">
          <a:xfrm>
            <a:off x="230188" y="-730250"/>
            <a:ext cx="1447800" cy="1809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AutoShape 6" descr="data:image/jpg;base64,/9j/4AAQSkZJRgABAQAAAQABAAD/2wCEAAkGBhMSERUUExMUFRQUGBYYGBcVFRQXFxcWFhUVFRcYGBgXGyYeGBokGRQVHy8gJCcpLC4sGB4xNTAqNSYrLCkBCQoKDgwOGQ8PGiwcHyAqLCkpLCwsLCksLCwpKSkpLCkpKSksKSkpLCwpKSkpLCwsKSkpLCkpLCwpLCwpKSwpKf/AABEIAL4AmAMBIgACEQEDEQH/xAAcAAABBQEBAQAAAAAAAAAAAAAEAgMFBgcBAAj/xAA+EAABAwIEBAMFBgQFBQEAAAABAAIRAyEEBRIxBkFRYRMicTKRobHBBxRCgZLRI1Jy8DNTYoLhFyQ0stIV/8QAGgEAAgMBAQAAAAAAAAAAAAAAAgMAAQQFBv/EACQRAAICAgICAgMBAQAAAAAAAAABAhEDEiExBEEiUQUTcVIz/9oADAMBAAIRAxEAPwCpVSBKGyjNXUKgcLg7jkQiDSLzpG7p+UqNFOCQRBFiO6VkbR1PEhGVplgz9/33wmUjLjrMHeWsmFV8xwNTDvDXw2oAHQDJabQD32MKUynOvu1bVy0utEyYOkTyvCCx+L+9Vw4sDXVC0O0EwSTE325LTjtxtmDyIKGRxQRn/E/3ik2kWzo0kPkgl2mHyNrlA0MKx1HW3VrDodMRcEjTHpzSs9yQ4ZwaXtcTJAG4b+EuPInouYD/AMet/pdTPzH1UlVcCl2MuMbLzpLZJXaVxtddqNJEJFjaGA4yuOCLo4e8Qu1qV1CehNNthdNvqJ4tnZIZhySoCN0zqKdDSCiMJTaDJ3T+pt1CxDKQ5kz2uueLHRNvq36Jqo3vuoWLGZuHKfgknHFwuh3N5LtEWKhLC2Yc7rilKJDmjrHovKyuSQyql/Hb2k/BSec8NisNdO1TmOTv2KDyh48Yg7lphWlgsFJKw4ZJY5bIy7MMA4N1kEaX6CDyMA/ugKNXQ5rt9JB9YM/RazWy1mIbUpvFnjcbg8j62WZY3Kn0q5ouaNerTfY6rB3pcFPxP40LzSc57A+aZtUxBDqkFwkAgQYJkDvCfwFEilWB3LAY6Q9pV7yrg+jToFpAdUe0y8jY8tPS6o2ktLmm0SD3g3HwS3JyaS6HQWNY5Sl36B6FA8/cN/z6KxcN5JTrv/jVqVCm32nOMuPZoO57myiWHorn9nWQsxD3vcRqo6C1piLkguIO4EBXOKjEzxbcqJQ8B4Nh+8fepwosYLJJI/nb35RKpfEeGwrXE4fEF4mzX0zMf1QPiFseaZTTNFzCA2TqJY1rRqH4tolZXxDltJuHfUc4uqio0B9hq1EyCBawCzx4fLGtccFT+8lv4QfRcbixysU1UemHuWmUUIjJknTYDPVKPsz0UXSxJabXCkMI5sF24PzS2qGWcZVAN9kLWcJtsnHOkm6ZlCWx1r0RTgm9k3RpyVJYfK3CHHbdQg6acAR7l5EYkCxHNeULB8dWLXtLTdtwfzVuyLPm1mhroDx7ndx37Ko5tRIc0xZwt+Ruh2Pi4seyGTpnVxYI5cS+zT8APMVGca5KH+DXaPPTe0OPMsJtPofmU1wVmxqlzXnzNIPcjb5qwcRktwtVw3a2fcQSiUuLOZPE4S1ZH4mqWYd7xu1jiPUCyyY1e62HChtWiObXs+DhBHzWR47KqjK5owS/UGtA/FJ8sdZ/dHGSSsXKLuhtuJAVm4Mzw0K+sU31AWuaWtkatQtMdCAVM5HwHhcO0VcdUbI/A5wawHvzcrJT48wFMaKUkD/LpQPjplYsnmOXGONjY4a5kySzHM8NUwjtT6jbXZod4k82i17yJ+SxzP8AMg7yMpllNjnFoJJMG15tJ3Wof9ScL/LU/S3/AO01W4+y6papP++kXD6pEfIzLuDD1i1Wxir8SE140rWMZw7lOMJ8Koxrjypu0n9LrfBUvin7OK2FaarHeJSBiQIcPUDl3WrH5cJPWXDFSwtK1yVg1EuhX0nsd0GKvVLa9basUS5HxTjWp2lhP4LHfigSvUaJJhJGIVQbcQpihXtE87KLIi3RF0n2UISdTCAt/wCF5DUMTFjsvKwLZaKeVNrUAx3QEHo7qqhmWWvoO0PEHkeTh1C0DKgCwRtA+idzHL2VmFlQSOR5g9QVU1Zt8byXhdS6M84fzI0Krag5WI6g8lqGZ1G1sFVc24dSfH6fosrqYTw6jmzOkkT6KzcMZyWtfQefLUa4N7O0n4HZZoyp0zseT437cayw7Q/wHmOuiaR3Zcf0n/n5ovinAUzRZWeCDRe12tlnhuoaoP8AcKmcM5h4OIYT7JOl3obLQ+I8NrwVZv8AoJt2M/RMg7VHM83DpkUl7K1S4Edih49TEHW/zaSwu0jk0SeQiUPX+zysxmo4igG3BLiWtBBiJNj9FAZJnmLoO1UnF0CIMOH6SeSncs4jxjC7XVs8kltWiXNl1zAGwnkFm1zRfxkqEvR9xZCUMmNSs+k3E4fybPLi1j+oYTvdStX7NcQGS+tSbIkA6oPeQIjuhaGd1sLUqPoMpVHVXai/7uBoM7MDth2SKPGGYGsajyXGI0ua0tF5s0bFMnLNfxkgIwj7iSjPsxBaNWIh8E2ZLRAN5BuPZMmN9lFYjN62XO8P7y2u3nSdrMTebi1kPXxeKrPLn1XyZG+kQQARA2FhZCVsqGklxl3P179VUIt/9HYUl/lUCcV4zC1RSdh6Zp1Dq8QfhuREH3qOy/L3PMwQ0bnl+Skcny5oqu1NDmgAidpKsFanqFrDtaOy2RqMaRlfL5AtYA+Q6Jqm4Su1AG2TbCAp2EFeCN91xpXQLdF6mrjdgN8HSV1JevImCkWfhPiANApVDA/C7p2PZXCqPKekFZO1WPJOKXUwadTzN2B5tn6dkhT+zueV4VreArijKCx7aoHlqD3PAv7woWra43F1rP8A+QzEUTSds5oIPRw2PxWY5xgHUXupvEObY9+hHYhIyxp2dD8b5CyY9H2ivsWqZZivHwM8ywtPrEf36rLgyJBFwSrhwHmEa6J2eCR/UBf3j5BDjlTr7K83BvjUl65BsPk4ouGiTqbN735QnsVkxc0aqjtQM9iiqOK1OZOwaII6IvE4xsuA2FvU9JWfd2zJouCHc1rKbgAT0MKOyeg0k6jJvY7SVY34traEmnf/AE+ZV1uJJcC1gY4Okydx0IUhdclz16OPy57DZxIvIcO6CxVMmR1hWfE1g5si1rjoeYUHiGiZTISYqcEuANuCDI0mS5wm9hboi/Bg7oXA0CXufcNOwO57nopMYfmStuK65MHkKKaSIvFU+sBCOEbe9TFegHd01Uwwj8kwzEW2oll+xXalGE2WqwGOVXLibI2XlAkgp7IMEbLzTz6R8068gpp7Yas004vk9TgzRzwdcM3LLd2ncQPcVD/aLw941LxmN89IGY5s3943967wBmwrUWtJ89MaT6D2T7rK46ZBnYg+ht8k2lJHAUp+NmtdowrifLNDmVQLVAJ7PDRPvEFR+V4k06jHj8LgfitFzvKxVo1KcXAln9TJgD1FlmYMD0WTJHWR6Lwsyz4Wn6JjKmvFSpRJ/wAJxLR2LiT+6kXU3B1Om2AXOgud7LdV5PyUbn+JNHFMrNFnsBPfkR8QpSliGVWgj2ShlGnZz3LaqLQ7hCq6nHi0+dwLW6X7Kq55kT6DZL6br7TBiAfqpSYpw2fWSq9jKQJuSfWVNkDrL7FVB/C1c3R7+fwhA1rQl4jFRA5NHxKAq4mZPzRRXIucviHlpHOyddXtED90H4pI7805SIW5HMlbdsWZN/kkF1julE90mVdAXYLiRAkIAVCLdUfimSIQPgkbqEOVXxC8kVm7LyFsJBzm26lIeYAbC9QEuRLKBcQxt3EwB3KkuVyacbccikuCW4Tzg4au1/LYjqDv/fZbVRrh7A8ODg4Ag8oPRYBRBDjIIIsR0V/+z/iYgihUPld7JJ2PQdj81kxZKerO9+S8J5cf7odrsnq9KHP6glZRxDgfCrVGxYklv9Lrj++y17EM87/UlVL7Q8nLqDK7R/hw10fyuMg/kf8A2TssbRzfxmXTLq/fBXuJ8LqwVKpF26Z9HtH1AUXw1jNLXDcAzHYq3V8EamVOcYDRSZ5nEAahEb7lZ9k+KFOq0k+U2PSDz/Iqa7RZleTXJX0y3VOJKIaWzB72UNis9ZyuVKY3KaZu5o9YUJVylgkwABz6LLHWzVJzrsCOK1EkmyjcZjtXlHsj4lP4hpedNMEtHQG4HP0QLqUWW6ETm5Mj6LFlNfxKYvcWPXopIsAAVNwuvWNEzMCOZPKFYn414cGVWmm+x8wIkHY36oumL9B1vT80zUdCarMJtMHf1CRVqaoBmFGyLo68zsm3RC6aRB3TOIYQ08xzRWC0Mvq35LybM7gWNl5LYaokKdjAvKlOF6WrGUttz8AVEMrAc1KcM4z/ALyncR5hP+0q2Nt1ySnGWUmjWD4htZoI/qFnD5H81EtqlsEG4gg/ELXMfkTcZgzSdZ4ux3Rw2/IrJMbh3MLmOGlzSQ6eRHUrDlxtS49nqvx3mQyYNZvmPf8AC88KcSfeH1mOPmgPH6QHj3396H4l4zYKD6VMMqahoc43YJtAj2j8lQ2/w7hx1PHK3l5zzhBV8VqLWts1t/oFvxQdfI8x5mSH7W8PQ3jswqvaGuedI/CLARbZN4kRp6aW7fsmKpJPqgsRjiXBrbxEn6JjivRjtvsumQ8SM8IsrGCweUm5cOQ9VH4vGOxVRrGwxpMNBMC53cf7hQNSpDZTmFxOoAiyRHDFSckOlnk4qLLaGty4BxDm46m8eUiWFhkmZ7eUxMyNlU8diTUqOc72nklx6Sl4rFucS95LnHmTJJ2CapUoF9zunQhXLEuQvCVTTc1zDDmmQehG26IzHM6leoalV5e87k9OQgWhDDdNg2nqUequwdmF4fFubzkdD9Ee3FahYevWyhw5O0asGQhcUWm0SJxHUJPjHSel0zUpbEbfJEsZAQpFt+wSmwvMCw3Xk+4Ont8l5C4kTEEojLauitTd0cPcTH1Qr12gwlwA3JA95j6pc3Ss6GGG80mbnW4iGEwwqOaXlxDWtkCSZMknYWWY53mTq1V9aqQXG8AANbyEDnA5m6AzTOXuqND3agx2iOQ0iDA9/vUdmeKk6eW5+i0QqrMM/jJpDNfEF59fkm6lYRDRHU9Y2SG1Yk80kN2RihjFatNtyuYbChje/MohIcJsqZYLjBLO2/qiaQHLaB8UzjB5fQJ6gPKPyQos4wS4nk2w9eZTpXlLZHw5UxMkeWmLF5BN+jQLk/LmibopK+iFft6wumnbsrVmXAjmENa9/iH2WVaejxLbNeHFuroCQqvWBAcCIIBsd57qJ2RqhiidQJ9yWQkYQxTb1KlsjyTx3EuJbSYQHEe05x2a2ecXJ5C6CclBWwoxcnSA6OY6RET+cI3CYlrxYEEcj8x2U/hqtNsspUQNAl8NaQwTH8Sq4Gb9JnkFzHZQwwWwHQC0jy6jzBBA3EXiLpankq3GkG4R6UrZDPDrACx6hdTznyvJmt9C1KiKc+6l8oo+HTOIOk+cMa0mCY873ejQBfuorD0tb2tkCSBJsBPMo7O8eWUxh4j+YEAENEgfm6DPaOqTfNGq2kQ9bE6i4/zPLvf/AGF51WSSd/2Q1RyWwrQlRlbt2PNElOPN0ii1elEUeJXkly8ShZBjGeyfd70QwWHohcYbAdXBFhUiMUtz4LyF2Gw7fGhpaIbAEQ7zarXkknfosMa+L9L+5fQuU4mrVLKlRhALWkWcGwWg/wC5Ly21SGYvsh84wTjQqscZMEt0gmHNuC3nMjl1KyTiaoXYio5zPDc+HOb0c5oJnoSTMciVqPEefuoYsu8B5oggvJkNtu4GIAt9FkGc5l41erWdvUe54HQEy0fkIH5IcKlHhh5aoDout6W926lMgxrgDSBg1DLHWtUiBM/zC3axUHRqWd0k/FEsmJ2PLt0TZrZC4unZpPDmUaKQa/EVsMWukhrW/wAQwDrcXHzCZaARAjup7E1WPp6RiA51/wDFpU3WMW8pkbG469lUcrc7FUW1GiSfLUvGl7RGrpcaTfuna1INnXVot66qjd/QGeZSH5OST5a/gWkY8KyFzqh4OJcwkaXGWkGWyeU+pXk/xQyaDH2dDxDgQQQ4Gbj0Fl1HGW3ZTX0VmsIaUO+qXGXEk2uTJtYX9E7i3bBDpkVXJJStjdVLpPskVEZlNeiwO8RpcT7PTvzVt0DViBVSg9SdPOKTfZojnuGi8WOyilIyb7Kao9rXtSZa/f1KVqUbJQ3iHeZg7k/BF6kE4TUb2BRQVooXqWm8F/arTo4dlDFNqHwgWsewAy3kHAkQQOYWYSkucqlHYuPBduPvtJdjWGhRD6dAkl7nka6l5DYHss2t2VAxTgG2ITrqgUfi6gNghUdQm7C8MzafU+pTwqFxtYdUwxk25cz17InTyGyME4b2HzKQ8iYAEpTug/NdFMAIdUXYvDyBp1HSbls+WbwY6ry7Q3C8iUUDY3UfJSSUlyS5yoITUcnMLTBexrjpaSAXfygkAn4oWq+EMKpLhJUohNYgNDiGuloJhx5iSAfcm21geY96ABkmbxsmsRWvEKyEhhsM9+otY5w1G7Wkj4BEDAVf8qp+h37JWR8R16FPTScGtJLiCAbmP2UqzjnF/wCYP0hIlvfCCWvtld/GOUB30/5RQsELXeTUk7u1E+pMpl9KTJJ96augQ/Up3h3g6rjadZ9NzGikBZxMvcbgDp6nqqnTaO6Mw2fVsO17adR7BUEODXFuod4VT2r4lqvYE96HpXcEjxCktfeUVgk5TsIXnO5JDXJTBzVkFAQudV0pJfAVEHKO68m6BkrytFM//9k="/>
          <p:cNvSpPr>
            <a:spLocks noChangeAspect="1" noChangeArrowheads="1"/>
          </p:cNvSpPr>
          <p:nvPr/>
        </p:nvSpPr>
        <p:spPr bwMode="auto">
          <a:xfrm>
            <a:off x="382588" y="-577850"/>
            <a:ext cx="1447800" cy="1809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5" name="Content Placeholder 2"/>
          <p:cNvSpPr>
            <a:spLocks noGrp="1"/>
          </p:cNvSpPr>
          <p:nvPr>
            <p:ph idx="1"/>
          </p:nvPr>
        </p:nvSpPr>
        <p:spPr>
          <a:xfrm>
            <a:off x="315912" y="1112837"/>
            <a:ext cx="9525000" cy="6019800"/>
          </a:xfrm>
        </p:spPr>
        <p:txBody>
          <a:bodyPr/>
          <a:lstStyle/>
          <a:p>
            <a:pPr>
              <a:lnSpc>
                <a:spcPts val="2500"/>
              </a:lnSpc>
            </a:pPr>
            <a:r>
              <a:rPr lang="en-US" dirty="0" smtClean="0"/>
              <a:t>“Mock attacker” team deployed in Boston</a:t>
            </a:r>
          </a:p>
          <a:p>
            <a:pPr lvl="1">
              <a:lnSpc>
                <a:spcPts val="2500"/>
              </a:lnSpc>
            </a:pPr>
            <a:r>
              <a:rPr lang="en-US" dirty="0" smtClean="0"/>
              <a:t>Incorporated adversary’s known intent, capability</a:t>
            </a:r>
          </a:p>
          <a:p>
            <a:pPr lvl="1">
              <a:lnSpc>
                <a:spcPts val="2500"/>
              </a:lnSpc>
            </a:pPr>
            <a:r>
              <a:rPr lang="en-US" dirty="0" smtClean="0"/>
              <a:t>Comparing PRE- to POST-PROTECT: “deterrence” improved </a:t>
            </a:r>
          </a:p>
          <a:p>
            <a:pPr marL="106363" indent="0">
              <a:lnSpc>
                <a:spcPct val="100000"/>
              </a:lnSpc>
              <a:buNone/>
            </a:pPr>
            <a:endParaRPr lang="en-US" sz="1800" dirty="0"/>
          </a:p>
          <a:p>
            <a:pPr>
              <a:lnSpc>
                <a:spcPts val="2500"/>
              </a:lnSpc>
            </a:pPr>
            <a:r>
              <a:rPr lang="en-US" dirty="0" smtClean="0"/>
              <a:t>Additional real-world indicators from Boston:</a:t>
            </a:r>
          </a:p>
          <a:p>
            <a:pPr lvl="1"/>
            <a:r>
              <a:rPr lang="en-US" dirty="0" smtClean="0"/>
              <a:t>PRE- to POST-PROTECT: Actual reports </a:t>
            </a:r>
            <a:r>
              <a:rPr lang="en-US" dirty="0"/>
              <a:t>of illicit </a:t>
            </a:r>
            <a:r>
              <a:rPr lang="en-US" dirty="0" smtClean="0"/>
              <a:t>activity</a:t>
            </a:r>
            <a:endParaRPr lang="en-US" dirty="0"/>
          </a:p>
          <a:p>
            <a:pPr lvl="1"/>
            <a:r>
              <a:rPr lang="en-US" dirty="0" smtClean="0"/>
              <a:t>Industry port </a:t>
            </a:r>
            <a:r>
              <a:rPr lang="en-US" dirty="0"/>
              <a:t>partners </a:t>
            </a:r>
            <a:r>
              <a:rPr lang="en-US" dirty="0" smtClean="0"/>
              <a:t>comments:</a:t>
            </a:r>
          </a:p>
          <a:p>
            <a:pPr lvl="2"/>
            <a:r>
              <a:rPr lang="en-US" b="1" dirty="0" smtClean="0"/>
              <a:t> “The </a:t>
            </a:r>
            <a:r>
              <a:rPr lang="en-US" b="1" dirty="0"/>
              <a:t>Coast Guard seems to be </a:t>
            </a:r>
            <a:r>
              <a:rPr lang="en-US" b="1" dirty="0" smtClean="0"/>
              <a:t>everywhere, all </a:t>
            </a:r>
            <a:r>
              <a:rPr lang="en-US" b="1" dirty="0"/>
              <a:t>the time." </a:t>
            </a:r>
            <a:endParaRPr lang="en-US" b="1" dirty="0" smtClean="0"/>
          </a:p>
          <a:p>
            <a:pPr marL="576263" lvl="1" indent="0">
              <a:buNone/>
            </a:pPr>
            <a:r>
              <a:rPr lang="en-US" dirty="0" smtClean="0"/>
              <a:t> (With </a:t>
            </a:r>
            <a:r>
              <a:rPr lang="en-US" dirty="0"/>
              <a:t>no actual increase in the number of </a:t>
            </a:r>
            <a:r>
              <a:rPr lang="en-US" dirty="0" smtClean="0"/>
              <a:t>resources)</a:t>
            </a:r>
          </a:p>
          <a:p>
            <a:pPr marL="576263" lvl="1" indent="0">
              <a:buNone/>
            </a:pPr>
            <a:endParaRPr lang="en-US" dirty="0" smtClean="0"/>
          </a:p>
          <a:p>
            <a:pPr marL="576263" lvl="1" indent="0">
              <a:buNone/>
            </a:pPr>
            <a:endParaRPr lang="en-US" dirty="0"/>
          </a:p>
          <a:p>
            <a:pPr marL="576263" lvl="1" indent="0">
              <a:buNone/>
            </a:pPr>
            <a:endParaRPr lang="en-US" sz="2000" dirty="0"/>
          </a:p>
          <a:p>
            <a:pPr marL="576263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0107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5913" y="0"/>
            <a:ext cx="9764712" cy="838200"/>
          </a:xfrm>
        </p:spPr>
        <p:txBody>
          <a:bodyPr/>
          <a:lstStyle/>
          <a:p>
            <a:r>
              <a:rPr lang="en-US" sz="2400" dirty="0" smtClean="0"/>
              <a:t>6. What Happened at Checkpoints before and after ARMOR</a:t>
            </a:r>
            <a:br>
              <a:rPr lang="en-US" sz="2400" dirty="0" smtClean="0"/>
            </a:br>
            <a:r>
              <a:rPr lang="en-US" sz="2400" dirty="0" smtClean="0"/>
              <a:t>-- </a:t>
            </a:r>
            <a:r>
              <a:rPr lang="en-US" sz="2800" dirty="0" smtClean="0"/>
              <a:t>Not a Controlled Experiment!</a:t>
            </a:r>
            <a:endParaRPr lang="en-US" sz="2400" dirty="0"/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4964112" y="1901824"/>
            <a:ext cx="5410200" cy="378565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>
              <a:tabLst>
                <a:tab pos="457200" algn="l"/>
              </a:tabLst>
              <a:defRPr/>
            </a:pPr>
            <a:r>
              <a:rPr lang="en-US" sz="2400" dirty="0">
                <a:solidFill>
                  <a:srgbClr val="FF0000"/>
                </a:solidFill>
                <a:latin typeface="Times New Roman"/>
                <a:ea typeface="Times New Roman" pitchFamily="18" charset="0"/>
                <a:cs typeface="Arial" pitchFamily="34" charset="0"/>
              </a:rPr>
              <a:t>January </a:t>
            </a:r>
            <a:r>
              <a:rPr lang="en-US" sz="2400" dirty="0" smtClean="0">
                <a:solidFill>
                  <a:srgbClr val="FF0000"/>
                </a:solidFill>
                <a:latin typeface="Times New Roman"/>
                <a:ea typeface="Times New Roman" pitchFamily="18" charset="0"/>
                <a:cs typeface="Arial" pitchFamily="34" charset="0"/>
              </a:rPr>
              <a:t>2009</a:t>
            </a:r>
            <a:endParaRPr lang="en-US" sz="2400" dirty="0">
              <a:solidFill>
                <a:srgbClr val="000000"/>
              </a:solidFill>
              <a:latin typeface="Times New Roman"/>
              <a:ea typeface="Times New Roman" pitchFamily="18" charset="0"/>
              <a:cs typeface="Arial" pitchFamily="34" charset="0"/>
            </a:endParaRPr>
          </a:p>
          <a:p>
            <a:pPr>
              <a:buFontTx/>
              <a:buChar char="•"/>
              <a:tabLst>
                <a:tab pos="457200" algn="l"/>
              </a:tabLst>
              <a:defRPr/>
            </a:pPr>
            <a:r>
              <a:rPr lang="en-US" sz="2400" dirty="0">
                <a:solidFill>
                  <a:srgbClr val="000000"/>
                </a:solidFill>
                <a:latin typeface="Times New Roman"/>
                <a:ea typeface="Times New Roman" pitchFamily="18" charset="0"/>
                <a:cs typeface="Arial" pitchFamily="34" charset="0"/>
              </a:rPr>
              <a:t>January 3</a:t>
            </a:r>
            <a:r>
              <a:rPr lang="en-US" sz="2400" baseline="30000" dirty="0">
                <a:solidFill>
                  <a:srgbClr val="000000"/>
                </a:solidFill>
                <a:latin typeface="Times New Roman"/>
                <a:ea typeface="Times New Roman" pitchFamily="18" charset="0"/>
                <a:cs typeface="Arial" pitchFamily="34" charset="0"/>
              </a:rPr>
              <a:t>rd</a:t>
            </a:r>
            <a:r>
              <a:rPr lang="en-US" sz="2400" dirty="0">
                <a:solidFill>
                  <a:srgbClr val="000000"/>
                </a:solidFill>
                <a:latin typeface="Times New Roman"/>
                <a:ea typeface="Times New Roman" pitchFamily="18" charset="0"/>
                <a:cs typeface="Arial" pitchFamily="34" charset="0"/>
              </a:rPr>
              <a:t>	    </a:t>
            </a:r>
            <a:r>
              <a:rPr lang="en-US" sz="2400" i="1" dirty="0">
                <a:solidFill>
                  <a:srgbClr val="000000"/>
                </a:solidFill>
                <a:latin typeface="Times New Roman"/>
                <a:ea typeface="Times New Roman" pitchFamily="18" charset="0"/>
                <a:cs typeface="Arial" pitchFamily="34" charset="0"/>
              </a:rPr>
              <a:t>Loaded 9/mm pistol</a:t>
            </a:r>
            <a:endParaRPr lang="en-US" sz="2800" i="1" dirty="0">
              <a:solidFill>
                <a:srgbClr val="000000"/>
              </a:solidFill>
              <a:latin typeface="Times New Roman"/>
            </a:endParaRPr>
          </a:p>
          <a:p>
            <a:pPr>
              <a:buFontTx/>
              <a:buChar char="•"/>
              <a:tabLst>
                <a:tab pos="457200" algn="l"/>
              </a:tabLst>
              <a:defRPr/>
            </a:pPr>
            <a:r>
              <a:rPr lang="en-US" sz="2400" dirty="0">
                <a:solidFill>
                  <a:srgbClr val="000000"/>
                </a:solidFill>
                <a:latin typeface="Times New Roman"/>
                <a:ea typeface="Times New Roman" pitchFamily="18" charset="0"/>
                <a:cs typeface="Arial" pitchFamily="34" charset="0"/>
              </a:rPr>
              <a:t>January 9</a:t>
            </a:r>
            <a:r>
              <a:rPr lang="en-US" sz="2400" baseline="30000" dirty="0">
                <a:solidFill>
                  <a:srgbClr val="000000"/>
                </a:solidFill>
                <a:latin typeface="Times New Roman"/>
                <a:ea typeface="Times New Roman" pitchFamily="18" charset="0"/>
                <a:cs typeface="Arial" pitchFamily="34" charset="0"/>
              </a:rPr>
              <a:t>th</a:t>
            </a:r>
            <a:r>
              <a:rPr lang="en-US" sz="2400" dirty="0">
                <a:solidFill>
                  <a:srgbClr val="000000"/>
                </a:solidFill>
                <a:latin typeface="Times New Roman"/>
                <a:ea typeface="Times New Roman" pitchFamily="18" charset="0"/>
                <a:cs typeface="Arial" pitchFamily="34" charset="0"/>
              </a:rPr>
              <a:t>	</a:t>
            </a:r>
            <a:r>
              <a:rPr lang="en-US" sz="2400" i="1" dirty="0">
                <a:solidFill>
                  <a:srgbClr val="000000"/>
                </a:solidFill>
                <a:latin typeface="Times New Roman"/>
                <a:ea typeface="Times New Roman" pitchFamily="18" charset="0"/>
                <a:cs typeface="Arial" pitchFamily="34" charset="0"/>
              </a:rPr>
              <a:t>    16-handguns, </a:t>
            </a:r>
            <a:endParaRPr lang="en-US" sz="2400" i="1" dirty="0" smtClean="0">
              <a:solidFill>
                <a:srgbClr val="000000"/>
              </a:solidFill>
              <a:latin typeface="Times New Roman"/>
              <a:ea typeface="Times New Roman" pitchFamily="18" charset="0"/>
              <a:cs typeface="Arial" pitchFamily="34" charset="0"/>
            </a:endParaRPr>
          </a:p>
          <a:p>
            <a:pPr>
              <a:tabLst>
                <a:tab pos="457200" algn="l"/>
              </a:tabLst>
              <a:defRPr/>
            </a:pPr>
            <a:r>
              <a:rPr lang="en-US" sz="2400" i="1" dirty="0" smtClean="0">
                <a:solidFill>
                  <a:srgbClr val="000000"/>
                </a:solidFill>
                <a:latin typeface="Times New Roman"/>
                <a:ea typeface="Times New Roman" pitchFamily="18" charset="0"/>
                <a:cs typeface="Arial" pitchFamily="34" charset="0"/>
              </a:rPr>
              <a:t>                            4-rifles</a:t>
            </a:r>
          </a:p>
          <a:p>
            <a:pPr>
              <a:tabLst>
                <a:tab pos="457200" algn="l"/>
              </a:tabLst>
              <a:defRPr/>
            </a:pPr>
            <a:r>
              <a:rPr lang="en-US" sz="2400" i="1" dirty="0">
                <a:solidFill>
                  <a:srgbClr val="000000"/>
                </a:solidFill>
                <a:latin typeface="Times New Roman"/>
                <a:ea typeface="Times New Roman" pitchFamily="18" charset="0"/>
                <a:cs typeface="Arial" pitchFamily="34" charset="0"/>
              </a:rPr>
              <a:t> </a:t>
            </a:r>
            <a:r>
              <a:rPr lang="en-US" sz="2400" i="1" dirty="0" smtClean="0">
                <a:solidFill>
                  <a:srgbClr val="000000"/>
                </a:solidFill>
                <a:latin typeface="Times New Roman"/>
                <a:ea typeface="Times New Roman" pitchFamily="18" charset="0"/>
                <a:cs typeface="Arial" pitchFamily="34" charset="0"/>
              </a:rPr>
              <a:t>                           1-assault </a:t>
            </a:r>
            <a:r>
              <a:rPr lang="en-US" sz="2400" i="1" dirty="0">
                <a:solidFill>
                  <a:srgbClr val="000000"/>
                </a:solidFill>
                <a:latin typeface="Times New Roman"/>
                <a:ea typeface="Times New Roman" pitchFamily="18" charset="0"/>
                <a:cs typeface="Arial" pitchFamily="34" charset="0"/>
              </a:rPr>
              <a:t>rifle; </a:t>
            </a:r>
            <a:endParaRPr lang="en-US" sz="2400" i="1" dirty="0" smtClean="0">
              <a:solidFill>
                <a:srgbClr val="000000"/>
              </a:solidFill>
              <a:latin typeface="Times New Roman"/>
              <a:ea typeface="Times New Roman" pitchFamily="18" charset="0"/>
              <a:cs typeface="Arial" pitchFamily="34" charset="0"/>
            </a:endParaRPr>
          </a:p>
          <a:p>
            <a:pPr>
              <a:tabLst>
                <a:tab pos="457200" algn="l"/>
              </a:tabLst>
              <a:defRPr/>
            </a:pPr>
            <a:r>
              <a:rPr lang="en-US" sz="2400" i="1" dirty="0" smtClean="0">
                <a:solidFill>
                  <a:srgbClr val="000000"/>
                </a:solidFill>
                <a:latin typeface="Times New Roman"/>
                <a:ea typeface="Times New Roman" pitchFamily="18" charset="0"/>
                <a:cs typeface="Arial" pitchFamily="34" charset="0"/>
              </a:rPr>
              <a:t>                            1000 rounds of ammo</a:t>
            </a:r>
            <a:endParaRPr lang="en-US" sz="2800" i="1" dirty="0" smtClean="0">
              <a:solidFill>
                <a:srgbClr val="000000"/>
              </a:solidFill>
              <a:latin typeface="Times New Roman"/>
            </a:endParaRPr>
          </a:p>
          <a:p>
            <a:pPr>
              <a:buFontTx/>
              <a:buChar char="•"/>
              <a:tabLst>
                <a:tab pos="457200" algn="l"/>
              </a:tabLst>
              <a:defRPr/>
            </a:pPr>
            <a:r>
              <a:rPr lang="en-US" sz="2400" dirty="0" smtClean="0">
                <a:solidFill>
                  <a:srgbClr val="000000"/>
                </a:solidFill>
                <a:latin typeface="Times New Roman"/>
                <a:ea typeface="Times New Roman" pitchFamily="18" charset="0"/>
                <a:cs typeface="Arial" pitchFamily="34" charset="0"/>
              </a:rPr>
              <a:t>January </a:t>
            </a:r>
            <a:r>
              <a:rPr lang="en-US" sz="2400" dirty="0">
                <a:solidFill>
                  <a:srgbClr val="000000"/>
                </a:solidFill>
                <a:latin typeface="Times New Roman"/>
                <a:ea typeface="Times New Roman" pitchFamily="18" charset="0"/>
                <a:cs typeface="Arial" pitchFamily="34" charset="0"/>
              </a:rPr>
              <a:t>10</a:t>
            </a:r>
            <a:r>
              <a:rPr lang="en-US" sz="2400" baseline="30000" dirty="0">
                <a:solidFill>
                  <a:srgbClr val="000000"/>
                </a:solidFill>
                <a:latin typeface="Times New Roman"/>
                <a:ea typeface="Times New Roman" pitchFamily="18" charset="0"/>
                <a:cs typeface="Arial" pitchFamily="34" charset="0"/>
              </a:rPr>
              <a:t>th</a:t>
            </a:r>
            <a:r>
              <a:rPr lang="en-US" sz="2400" dirty="0">
                <a:solidFill>
                  <a:srgbClr val="000000"/>
                </a:solidFill>
                <a:latin typeface="Times New Roman"/>
                <a:ea typeface="Times New Roman" pitchFamily="18" charset="0"/>
                <a:cs typeface="Arial" pitchFamily="34" charset="0"/>
              </a:rPr>
              <a:t>	    </a:t>
            </a:r>
            <a:r>
              <a:rPr lang="en-US" sz="2400" i="1" dirty="0">
                <a:solidFill>
                  <a:srgbClr val="000000"/>
                </a:solidFill>
                <a:latin typeface="Times New Roman"/>
                <a:ea typeface="Times New Roman" pitchFamily="18" charset="0"/>
                <a:cs typeface="Arial" pitchFamily="34" charset="0"/>
              </a:rPr>
              <a:t>Two unloaded shotguns </a:t>
            </a:r>
            <a:endParaRPr lang="en-US" sz="2800" i="1" dirty="0">
              <a:solidFill>
                <a:srgbClr val="000000"/>
              </a:solidFill>
              <a:latin typeface="Times New Roman"/>
            </a:endParaRPr>
          </a:p>
          <a:p>
            <a:pPr>
              <a:buFontTx/>
              <a:buChar char="•"/>
              <a:tabLst>
                <a:tab pos="457200" algn="l"/>
              </a:tabLst>
              <a:defRPr/>
            </a:pPr>
            <a:r>
              <a:rPr lang="en-US" sz="2400" dirty="0">
                <a:solidFill>
                  <a:srgbClr val="000000"/>
                </a:solidFill>
                <a:latin typeface="Times New Roman"/>
                <a:ea typeface="Times New Roman" pitchFamily="18" charset="0"/>
                <a:cs typeface="Arial" pitchFamily="34" charset="0"/>
              </a:rPr>
              <a:t>January 12</a:t>
            </a:r>
            <a:r>
              <a:rPr lang="en-US" sz="2400" baseline="30000" dirty="0">
                <a:solidFill>
                  <a:srgbClr val="000000"/>
                </a:solidFill>
                <a:latin typeface="Times New Roman"/>
                <a:ea typeface="Times New Roman" pitchFamily="18" charset="0"/>
                <a:cs typeface="Arial" pitchFamily="34" charset="0"/>
              </a:rPr>
              <a:t>th</a:t>
            </a:r>
            <a:r>
              <a:rPr lang="en-US" sz="2400" dirty="0">
                <a:solidFill>
                  <a:srgbClr val="000000"/>
                </a:solidFill>
                <a:latin typeface="Times New Roman"/>
                <a:ea typeface="Times New Roman" pitchFamily="18" charset="0"/>
                <a:cs typeface="Arial" pitchFamily="34" charset="0"/>
              </a:rPr>
              <a:t>	    </a:t>
            </a:r>
            <a:r>
              <a:rPr lang="en-US" sz="2400" i="1" dirty="0">
                <a:solidFill>
                  <a:srgbClr val="000000"/>
                </a:solidFill>
                <a:latin typeface="Times New Roman"/>
                <a:ea typeface="Times New Roman" pitchFamily="18" charset="0"/>
                <a:cs typeface="Arial" pitchFamily="34" charset="0"/>
              </a:rPr>
              <a:t>Loaded 22/cal rifle</a:t>
            </a:r>
            <a:endParaRPr lang="en-US" sz="2800" i="1" dirty="0">
              <a:solidFill>
                <a:srgbClr val="000000"/>
              </a:solidFill>
              <a:latin typeface="Times New Roman"/>
            </a:endParaRPr>
          </a:p>
          <a:p>
            <a:pPr>
              <a:buFontTx/>
              <a:buChar char="•"/>
              <a:tabLst>
                <a:tab pos="457200" algn="l"/>
              </a:tabLst>
              <a:defRPr/>
            </a:pPr>
            <a:r>
              <a:rPr lang="en-US" sz="2400" dirty="0">
                <a:solidFill>
                  <a:srgbClr val="000000"/>
                </a:solidFill>
                <a:latin typeface="Times New Roman"/>
                <a:ea typeface="Times New Roman" pitchFamily="18" charset="0"/>
                <a:cs typeface="Arial" pitchFamily="34" charset="0"/>
              </a:rPr>
              <a:t>January 17</a:t>
            </a:r>
            <a:r>
              <a:rPr lang="en-US" sz="2400" baseline="30000" dirty="0">
                <a:solidFill>
                  <a:srgbClr val="000000"/>
                </a:solidFill>
                <a:latin typeface="Times New Roman"/>
                <a:ea typeface="Times New Roman" pitchFamily="18" charset="0"/>
                <a:cs typeface="Arial" pitchFamily="34" charset="0"/>
              </a:rPr>
              <a:t>th</a:t>
            </a:r>
            <a:r>
              <a:rPr lang="en-US" sz="2400" dirty="0">
                <a:solidFill>
                  <a:srgbClr val="000000"/>
                </a:solidFill>
                <a:latin typeface="Times New Roman"/>
                <a:ea typeface="Times New Roman" pitchFamily="18" charset="0"/>
                <a:cs typeface="Arial" pitchFamily="34" charset="0"/>
              </a:rPr>
              <a:t>	    </a:t>
            </a:r>
            <a:r>
              <a:rPr lang="en-US" sz="2400" i="1" dirty="0">
                <a:solidFill>
                  <a:srgbClr val="000000"/>
                </a:solidFill>
                <a:latin typeface="Times New Roman"/>
                <a:ea typeface="Times New Roman" pitchFamily="18" charset="0"/>
                <a:cs typeface="Arial" pitchFamily="34" charset="0"/>
              </a:rPr>
              <a:t>Loaded 9/mm pistol</a:t>
            </a:r>
            <a:endParaRPr lang="en-US" sz="2800" i="1" dirty="0">
              <a:solidFill>
                <a:srgbClr val="000000"/>
              </a:solidFill>
              <a:latin typeface="Times New Roman"/>
            </a:endParaRPr>
          </a:p>
          <a:p>
            <a:pPr>
              <a:buFont typeface="Arial" pitchFamily="34" charset="0"/>
              <a:buChar char="•"/>
              <a:tabLst>
                <a:tab pos="457200" algn="l"/>
              </a:tabLst>
              <a:defRPr/>
            </a:pPr>
            <a:r>
              <a:rPr lang="en-US" sz="2400" dirty="0">
                <a:solidFill>
                  <a:srgbClr val="000000"/>
                </a:solidFill>
                <a:latin typeface="Times New Roman"/>
                <a:ea typeface="Times New Roman" pitchFamily="18" charset="0"/>
                <a:cs typeface="Arial" pitchFamily="34" charset="0"/>
              </a:rPr>
              <a:t>January 22</a:t>
            </a:r>
            <a:r>
              <a:rPr lang="en-US" sz="2400" baseline="30000" dirty="0">
                <a:solidFill>
                  <a:srgbClr val="000000"/>
                </a:solidFill>
                <a:latin typeface="Times New Roman"/>
                <a:ea typeface="Times New Roman" pitchFamily="18" charset="0"/>
                <a:cs typeface="Arial" pitchFamily="34" charset="0"/>
              </a:rPr>
              <a:t>nd   </a:t>
            </a:r>
            <a:r>
              <a:rPr lang="en-US" sz="2400" dirty="0">
                <a:solidFill>
                  <a:srgbClr val="000000"/>
                </a:solidFill>
                <a:latin typeface="Times New Roman"/>
                <a:ea typeface="Times New Roman" pitchFamily="18" charset="0"/>
                <a:cs typeface="Arial" pitchFamily="34" charset="0"/>
              </a:rPr>
              <a:t>    </a:t>
            </a:r>
            <a:r>
              <a:rPr lang="en-US" sz="2400" i="1" dirty="0">
                <a:solidFill>
                  <a:srgbClr val="000000"/>
                </a:solidFill>
                <a:latin typeface="Times New Roman"/>
                <a:ea typeface="Times New Roman" pitchFamily="18" charset="0"/>
                <a:cs typeface="Arial" pitchFamily="34" charset="0"/>
              </a:rPr>
              <a:t>Unloaded 9/mm pistol</a:t>
            </a:r>
            <a:endParaRPr lang="en-US" sz="4000" i="1" dirty="0">
              <a:solidFill>
                <a:srgbClr val="000000"/>
              </a:solidFill>
              <a:latin typeface="Times New Roman"/>
            </a:endParaRPr>
          </a:p>
        </p:txBody>
      </p:sp>
      <p:graphicFrame>
        <p:nvGraphicFramePr>
          <p:cNvPr id="8" name="Chart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33999524"/>
              </p:ext>
            </p:extLst>
          </p:nvPr>
        </p:nvGraphicFramePr>
        <p:xfrm>
          <a:off x="11112" y="1036637"/>
          <a:ext cx="4953000" cy="6324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042998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7273589" y="7568678"/>
            <a:ext cx="2352146" cy="402483"/>
          </a:xfrm>
          <a:prstGeom prst="rect">
            <a:avLst/>
          </a:prstGeom>
        </p:spPr>
        <p:txBody>
          <a:bodyPr lIns="100761" tIns="50382" rIns="100761" bIns="50382"/>
          <a:lstStyle/>
          <a:p>
            <a:fld id="{351EF7A4-10C4-4020-A971-DC59B0495FF8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85504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462"/>
          <a:stretch/>
        </p:blipFill>
        <p:spPr bwMode="auto">
          <a:xfrm>
            <a:off x="925513" y="2988160"/>
            <a:ext cx="3467180" cy="2710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5504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0614" y="4313240"/>
            <a:ext cx="1428750" cy="141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5614991" y="1037262"/>
            <a:ext cx="4038601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430213" indent="-323850" algn="l" defTabSz="4572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ts val="1400"/>
              </a:spcAft>
              <a:buClr>
                <a:srgbClr val="000000"/>
              </a:buClr>
              <a:buFont typeface="StarBats" charset="0"/>
              <a:buBlip>
                <a:blip r:embed="rId5"/>
              </a:buBlip>
              <a:defRPr sz="2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862013" indent="-285750" algn="l" defTabSz="4572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ts val="1113"/>
              </a:spcAft>
              <a:buClr>
                <a:srgbClr val="000000"/>
              </a:buClr>
              <a:buFont typeface="StarBats" charset="0"/>
              <a:buBlip>
                <a:blip r:embed="rId6"/>
              </a:buBlip>
              <a:defRPr sz="2400" i="1">
                <a:solidFill>
                  <a:srgbClr val="000000"/>
                </a:solidFill>
                <a:latin typeface="+mn-lt"/>
              </a:defRPr>
            </a:lvl2pPr>
            <a:lvl3pPr marL="1293813" indent="-215900" algn="l" defTabSz="4572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ts val="838"/>
              </a:spcAft>
              <a:buClr>
                <a:srgbClr val="000000"/>
              </a:buClr>
              <a:buFont typeface="StarBats" charset="0"/>
              <a:buBlip>
                <a:blip r:embed="rId7"/>
              </a:buBlip>
              <a:defRPr sz="2400">
                <a:solidFill>
                  <a:srgbClr val="000000"/>
                </a:solidFill>
                <a:latin typeface="+mn-lt"/>
              </a:defRPr>
            </a:lvl3pPr>
            <a:lvl4pPr marL="1725613" indent="-214313" algn="l" defTabSz="457200" rtl="0" eaLnBrk="0" fontAlgn="base" hangingPunct="0">
              <a:spcBef>
                <a:spcPct val="0"/>
              </a:spcBef>
              <a:spcAft>
                <a:spcPts val="550"/>
              </a:spcAft>
              <a:buClr>
                <a:srgbClr val="000000"/>
              </a:buClr>
              <a:buFont typeface="StarBats" charset="0"/>
              <a:buBlip>
                <a:blip r:embed="rId8"/>
              </a:buBlip>
              <a:defRPr sz="2400">
                <a:solidFill>
                  <a:srgbClr val="000000"/>
                </a:solidFill>
                <a:latin typeface="+mn-lt"/>
              </a:defRPr>
            </a:lvl4pPr>
            <a:lvl5pPr marL="2157413" indent="-215900" algn="l" defTabSz="457200" rtl="0" eaLnBrk="0" fontAlgn="base" hangingPunct="0"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Font typeface="StarBats" charset="0"/>
              <a:buBlip>
                <a:blip r:embed="rId8"/>
              </a:buBlip>
              <a:defRPr sz="2400">
                <a:solidFill>
                  <a:srgbClr val="000000"/>
                </a:solidFill>
                <a:latin typeface="+mn-lt"/>
              </a:defRPr>
            </a:lvl5pPr>
            <a:lvl6pPr marL="2614613" indent="-215900" algn="l" defTabSz="457200" rtl="0" eaLnBrk="0" fontAlgn="base" hangingPunct="0"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Font typeface="StarBats" charset="0"/>
              <a:buBlip>
                <a:blip r:embed="rId8"/>
              </a:buBlip>
              <a:defRPr sz="2400">
                <a:solidFill>
                  <a:srgbClr val="000000"/>
                </a:solidFill>
                <a:latin typeface="+mn-lt"/>
              </a:defRPr>
            </a:lvl6pPr>
            <a:lvl7pPr marL="3071813" indent="-215900" algn="l" defTabSz="457200" rtl="0" eaLnBrk="0" fontAlgn="base" hangingPunct="0"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Font typeface="StarBats" charset="0"/>
              <a:buBlip>
                <a:blip r:embed="rId8"/>
              </a:buBlip>
              <a:defRPr sz="2400">
                <a:solidFill>
                  <a:srgbClr val="000000"/>
                </a:solidFill>
                <a:latin typeface="+mn-lt"/>
              </a:defRPr>
            </a:lvl7pPr>
            <a:lvl8pPr marL="3529013" indent="-215900" algn="l" defTabSz="457200" rtl="0" eaLnBrk="0" fontAlgn="base" hangingPunct="0"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Font typeface="StarBats" charset="0"/>
              <a:buBlip>
                <a:blip r:embed="rId8"/>
              </a:buBlip>
              <a:defRPr sz="2400">
                <a:solidFill>
                  <a:srgbClr val="000000"/>
                </a:solidFill>
                <a:latin typeface="+mn-lt"/>
              </a:defRPr>
            </a:lvl8pPr>
            <a:lvl9pPr marL="3986213" indent="-215900" algn="l" defTabSz="457200" rtl="0" eaLnBrk="0" fontAlgn="base" hangingPunct="0"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Font typeface="StarBats" charset="0"/>
              <a:buBlip>
                <a:blip r:embed="rId8"/>
              </a:buBlip>
              <a:defRPr sz="2400">
                <a:solidFill>
                  <a:srgbClr val="000000"/>
                </a:solidFill>
                <a:latin typeface="+mn-lt"/>
              </a:defRPr>
            </a:lvl9pPr>
          </a:lstStyle>
          <a:p>
            <a:pPr eaLnBrk="1" hangingPunct="1"/>
            <a:r>
              <a:rPr lang="en-US" sz="2800" dirty="0"/>
              <a:t>Customs and Border Protection</a:t>
            </a:r>
            <a:endParaRPr lang="en-US" sz="2800" i="1" dirty="0" smtClean="0">
              <a:solidFill>
                <a:srgbClr val="C00000"/>
              </a:solidFill>
            </a:endParaRPr>
          </a:p>
          <a:p>
            <a:pPr eaLnBrk="1" hangingPunct="1"/>
            <a:r>
              <a:rPr lang="en-US" sz="2800" dirty="0" err="1" smtClean="0">
                <a:solidFill>
                  <a:schemeClr val="tx1"/>
                </a:solidFill>
              </a:rPr>
              <a:t>Cybersecurity</a:t>
            </a:r>
            <a:endParaRPr lang="en-US" sz="2800" dirty="0" smtClean="0">
              <a:solidFill>
                <a:schemeClr val="tx1"/>
              </a:solidFill>
            </a:endParaRPr>
          </a:p>
          <a:p>
            <a:pPr eaLnBrk="1" hangingPunct="1"/>
            <a:r>
              <a:rPr lang="en-US" sz="2800" dirty="0" smtClean="0">
                <a:solidFill>
                  <a:schemeClr val="tx1"/>
                </a:solidFill>
              </a:rPr>
              <a:t>Forest/environmental protection</a:t>
            </a:r>
          </a:p>
          <a:p>
            <a:pPr eaLnBrk="1" hangingPunct="1"/>
            <a:r>
              <a:rPr lang="en-US" sz="2800" dirty="0" smtClean="0">
                <a:solidFill>
                  <a:schemeClr val="tx1"/>
                </a:solidFill>
              </a:rPr>
              <a:t>Economic leader/follower models</a:t>
            </a:r>
          </a:p>
          <a:p>
            <a:pPr eaLnBrk="1" hangingPunct="1"/>
            <a:endParaRPr lang="en-US" sz="2800" dirty="0">
              <a:solidFill>
                <a:schemeClr val="tx1"/>
              </a:solidFill>
            </a:endParaRPr>
          </a:p>
          <a:p>
            <a:pPr marL="106352" indent="0" eaLnBrk="1" hangingPunct="1">
              <a:buNone/>
            </a:pP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 bwMode="auto">
          <a:xfrm>
            <a:off x="495374" y="1128716"/>
            <a:ext cx="4038601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430213" indent="-323850" algn="l" defTabSz="4572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ts val="1400"/>
              </a:spcAft>
              <a:buClr>
                <a:srgbClr val="000000"/>
              </a:buClr>
              <a:buFont typeface="StarBats" charset="0"/>
              <a:buBlip>
                <a:blip r:embed="rId5"/>
              </a:buBlip>
              <a:defRPr sz="2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862013" indent="-285750" algn="l" defTabSz="4572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ts val="1113"/>
              </a:spcAft>
              <a:buClr>
                <a:srgbClr val="000000"/>
              </a:buClr>
              <a:buFont typeface="StarBats" charset="0"/>
              <a:buBlip>
                <a:blip r:embed="rId6"/>
              </a:buBlip>
              <a:defRPr sz="2400" i="1">
                <a:solidFill>
                  <a:srgbClr val="000000"/>
                </a:solidFill>
                <a:latin typeface="+mn-lt"/>
              </a:defRPr>
            </a:lvl2pPr>
            <a:lvl3pPr marL="1293813" indent="-215900" algn="l" defTabSz="4572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ts val="838"/>
              </a:spcAft>
              <a:buClr>
                <a:srgbClr val="000000"/>
              </a:buClr>
              <a:buFont typeface="StarBats" charset="0"/>
              <a:buBlip>
                <a:blip r:embed="rId7"/>
              </a:buBlip>
              <a:defRPr sz="2400">
                <a:solidFill>
                  <a:srgbClr val="000000"/>
                </a:solidFill>
                <a:latin typeface="+mn-lt"/>
              </a:defRPr>
            </a:lvl3pPr>
            <a:lvl4pPr marL="1725613" indent="-214313" algn="l" defTabSz="457200" rtl="0" eaLnBrk="0" fontAlgn="base" hangingPunct="0">
              <a:spcBef>
                <a:spcPct val="0"/>
              </a:spcBef>
              <a:spcAft>
                <a:spcPts val="550"/>
              </a:spcAft>
              <a:buClr>
                <a:srgbClr val="000000"/>
              </a:buClr>
              <a:buFont typeface="StarBats" charset="0"/>
              <a:buBlip>
                <a:blip r:embed="rId8"/>
              </a:buBlip>
              <a:defRPr sz="2400">
                <a:solidFill>
                  <a:srgbClr val="000000"/>
                </a:solidFill>
                <a:latin typeface="+mn-lt"/>
              </a:defRPr>
            </a:lvl4pPr>
            <a:lvl5pPr marL="2157413" indent="-215900" algn="l" defTabSz="457200" rtl="0" eaLnBrk="0" fontAlgn="base" hangingPunct="0"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Font typeface="StarBats" charset="0"/>
              <a:buBlip>
                <a:blip r:embed="rId8"/>
              </a:buBlip>
              <a:defRPr sz="2400">
                <a:solidFill>
                  <a:srgbClr val="000000"/>
                </a:solidFill>
                <a:latin typeface="+mn-lt"/>
              </a:defRPr>
            </a:lvl5pPr>
            <a:lvl6pPr marL="2614613" indent="-215900" algn="l" defTabSz="457200" rtl="0" eaLnBrk="0" fontAlgn="base" hangingPunct="0"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Font typeface="StarBats" charset="0"/>
              <a:buBlip>
                <a:blip r:embed="rId8"/>
              </a:buBlip>
              <a:defRPr sz="2400">
                <a:solidFill>
                  <a:srgbClr val="000000"/>
                </a:solidFill>
                <a:latin typeface="+mn-lt"/>
              </a:defRPr>
            </a:lvl6pPr>
            <a:lvl7pPr marL="3071813" indent="-215900" algn="l" defTabSz="457200" rtl="0" eaLnBrk="0" fontAlgn="base" hangingPunct="0"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Font typeface="StarBats" charset="0"/>
              <a:buBlip>
                <a:blip r:embed="rId8"/>
              </a:buBlip>
              <a:defRPr sz="2400">
                <a:solidFill>
                  <a:srgbClr val="000000"/>
                </a:solidFill>
                <a:latin typeface="+mn-lt"/>
              </a:defRPr>
            </a:lvl7pPr>
            <a:lvl8pPr marL="3529013" indent="-215900" algn="l" defTabSz="457200" rtl="0" eaLnBrk="0" fontAlgn="base" hangingPunct="0"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Font typeface="StarBats" charset="0"/>
              <a:buBlip>
                <a:blip r:embed="rId8"/>
              </a:buBlip>
              <a:defRPr sz="2400">
                <a:solidFill>
                  <a:srgbClr val="000000"/>
                </a:solidFill>
                <a:latin typeface="+mn-lt"/>
              </a:defRPr>
            </a:lvl8pPr>
            <a:lvl9pPr marL="3986213" indent="-215900" algn="l" defTabSz="457200" rtl="0" eaLnBrk="0" fontAlgn="base" hangingPunct="0"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Font typeface="StarBats" charset="0"/>
              <a:buBlip>
                <a:blip r:embed="rId8"/>
              </a:buBlip>
              <a:defRPr sz="2400">
                <a:solidFill>
                  <a:srgbClr val="000000"/>
                </a:solidFill>
                <a:latin typeface="+mn-lt"/>
              </a:defRPr>
            </a:lvl9pPr>
          </a:lstStyle>
          <a:p>
            <a:pPr eaLnBrk="1" hangingPunct="1"/>
            <a:r>
              <a:rPr lang="en-US" sz="2800" dirty="0"/>
              <a:t>LA Sheriff’s </a:t>
            </a:r>
            <a:r>
              <a:rPr lang="en-US" sz="2800" dirty="0" err="1"/>
              <a:t>dept</a:t>
            </a:r>
            <a:r>
              <a:rPr lang="en-US" sz="2800" dirty="0"/>
              <a:t> </a:t>
            </a:r>
            <a:r>
              <a:rPr lang="en-US" sz="2800" i="1" dirty="0">
                <a:solidFill>
                  <a:srgbClr val="C00000"/>
                </a:solidFill>
              </a:rPr>
              <a:t>(Crime suppression &amp; ticketless travelers):</a:t>
            </a:r>
            <a:r>
              <a:rPr lang="en-US" sz="2800" dirty="0"/>
              <a:t> </a:t>
            </a:r>
            <a:endParaRPr lang="en-US" sz="2800" i="1" dirty="0">
              <a:solidFill>
                <a:srgbClr val="C00000"/>
              </a:solidFill>
            </a:endParaRPr>
          </a:p>
        </p:txBody>
      </p:sp>
      <p:sp>
        <p:nvSpPr>
          <p:cNvPr id="12" name="Title 2"/>
          <p:cNvSpPr txBox="1">
            <a:spLocks/>
          </p:cNvSpPr>
          <p:nvPr/>
        </p:nvSpPr>
        <p:spPr bwMode="auto">
          <a:xfrm>
            <a:off x="392113" y="0"/>
            <a:ext cx="9296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noAutofit/>
          </a:bodyPr>
          <a:lstStyle/>
          <a:p>
            <a:pPr algn="ctr" defTabSz="457058">
              <a:buClr>
                <a:srgbClr val="000000"/>
              </a:buClr>
              <a:buSzPct val="45000"/>
            </a:pPr>
            <a:r>
              <a:rPr lang="en-US" sz="3600" b="1" kern="0" dirty="0">
                <a:solidFill>
                  <a:srgbClr val="990000"/>
                </a:solidFill>
                <a:latin typeface="Times New Roman" charset="0"/>
                <a:ea typeface="+mj-ea"/>
                <a:cs typeface="+mj-cs"/>
              </a:rPr>
              <a:t>Beyond Counterterrorism: Other Domains</a:t>
            </a:r>
          </a:p>
        </p:txBody>
      </p:sp>
    </p:spTree>
    <p:extLst>
      <p:ext uri="{BB962C8B-B14F-4D97-AF65-F5344CB8AC3E}">
        <p14:creationId xmlns:p14="http://schemas.microsoft.com/office/powerpoint/2010/main" val="951941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Interfac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" y="884237"/>
            <a:ext cx="3242408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1"/>
          <p:cNvPicPr>
            <a:picLocks noChangeAspect="1" noChangeArrowheads="1"/>
          </p:cNvPicPr>
          <p:nvPr/>
        </p:nvPicPr>
        <p:blipFill>
          <a:blip r:embed="rId3" cstate="print"/>
          <a:srcRect b="5659"/>
          <a:stretch>
            <a:fillRect/>
          </a:stretch>
        </p:blipFill>
        <p:spPr bwMode="auto">
          <a:xfrm>
            <a:off x="3440112" y="884237"/>
            <a:ext cx="3287713" cy="244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itle 3"/>
          <p:cNvSpPr txBox="1">
            <a:spLocks/>
          </p:cNvSpPr>
          <p:nvPr/>
        </p:nvSpPr>
        <p:spPr bwMode="auto">
          <a:xfrm>
            <a:off x="228602" y="0"/>
            <a:ext cx="9688513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algn="ctr" defTabSz="457058">
              <a:buClr>
                <a:srgbClr val="000000"/>
              </a:buClr>
              <a:buSzPct val="45000"/>
              <a:defRPr/>
            </a:pPr>
            <a:r>
              <a:rPr lang="en-US" sz="3200" b="1" kern="0" dirty="0">
                <a:solidFill>
                  <a:srgbClr val="990000"/>
                </a:solidFill>
                <a:latin typeface="Arial"/>
              </a:rPr>
              <a:t>Deployed Applications: </a:t>
            </a:r>
          </a:p>
          <a:p>
            <a:pPr algn="ctr" defTabSz="457058">
              <a:buClr>
                <a:srgbClr val="000000"/>
              </a:buClr>
              <a:buSzPct val="45000"/>
              <a:defRPr/>
            </a:pPr>
            <a:r>
              <a:rPr lang="en-US" sz="3200" b="1" kern="0" dirty="0">
                <a:solidFill>
                  <a:srgbClr val="990000"/>
                </a:solidFill>
                <a:latin typeface="Arial"/>
              </a:rPr>
              <a:t>ARMOR, IRIS, PROTECT, GUARDS</a:t>
            </a:r>
          </a:p>
        </p:txBody>
      </p:sp>
      <p:pic>
        <p:nvPicPr>
          <p:cNvPr id="708609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69112" y="884240"/>
            <a:ext cx="3211513" cy="2438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b="1" u="sng" dirty="0" smtClean="0">
              <a:solidFill>
                <a:srgbClr val="FF0000"/>
              </a:solidFill>
            </a:endParaRPr>
          </a:p>
          <a:p>
            <a:r>
              <a:rPr lang="en-US" sz="2800" b="1" u="sng" dirty="0">
                <a:solidFill>
                  <a:srgbClr val="FF0000"/>
                </a:solidFill>
              </a:rPr>
              <a:t>Research challenges </a:t>
            </a:r>
          </a:p>
          <a:p>
            <a:pPr lvl="1"/>
            <a:r>
              <a:rPr lang="en-US" sz="2800" dirty="0"/>
              <a:t>Efficient algorithms: </a:t>
            </a:r>
            <a:r>
              <a:rPr lang="en-US" sz="2800" i="0" dirty="0"/>
              <a:t>Scale-up to real-world problems</a:t>
            </a:r>
          </a:p>
          <a:p>
            <a:pPr lvl="1"/>
            <a:r>
              <a:rPr lang="en-US" sz="2800" dirty="0" err="1"/>
              <a:t>Observability</a:t>
            </a:r>
            <a:r>
              <a:rPr lang="en-US" sz="2800" dirty="0"/>
              <a:t>: </a:t>
            </a:r>
            <a:r>
              <a:rPr lang="en-US" sz="2800" i="0" dirty="0"/>
              <a:t>Adversary surveillance uncertainty</a:t>
            </a:r>
          </a:p>
          <a:p>
            <a:pPr lvl="1"/>
            <a:r>
              <a:rPr lang="en-US" sz="2800" dirty="0"/>
              <a:t>Human adversary: </a:t>
            </a:r>
            <a:r>
              <a:rPr lang="en-US" sz="2800" i="0" dirty="0"/>
              <a:t>Bounded rationality, observation power</a:t>
            </a:r>
          </a:p>
          <a:p>
            <a:pPr lvl="1"/>
            <a:r>
              <a:rPr lang="en-US" sz="2800" dirty="0"/>
              <a:t>Uncertainty…</a:t>
            </a:r>
          </a:p>
          <a:p>
            <a:pPr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2058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274640"/>
            <a:ext cx="10080625" cy="1295400"/>
          </a:xfrm>
        </p:spPr>
        <p:txBody>
          <a:bodyPr/>
          <a:lstStyle/>
          <a:p>
            <a:pPr algn="ctr"/>
            <a:r>
              <a:rPr lang="en-US" sz="5400" dirty="0">
                <a:solidFill>
                  <a:schemeClr val="accent6"/>
                </a:solidFill>
              </a:rPr>
              <a:t>Thank you!</a:t>
            </a:r>
          </a:p>
        </p:txBody>
      </p:sp>
      <p:sp>
        <p:nvSpPr>
          <p:cNvPr id="12292" name="Text Box 4"/>
          <p:cNvSpPr txBox="1">
            <a:spLocks noChangeArrowheads="1"/>
          </p:cNvSpPr>
          <p:nvPr/>
        </p:nvSpPr>
        <p:spPr bwMode="auto">
          <a:xfrm>
            <a:off x="3287713" y="0"/>
            <a:ext cx="3962400" cy="731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0" tIns="45706" rIns="91410" bIns="45706">
            <a:spAutoFit/>
          </a:bodyPr>
          <a:lstStyle/>
          <a:p>
            <a:endParaRPr lang="en-US" sz="4200" b="1" i="1" dirty="0">
              <a:solidFill>
                <a:srgbClr val="CC3300"/>
              </a:solidFill>
            </a:endParaRPr>
          </a:p>
        </p:txBody>
      </p:sp>
      <p:sp>
        <p:nvSpPr>
          <p:cNvPr id="12296" name="Rectangle 8"/>
          <p:cNvSpPr>
            <a:spLocks noChangeArrowheads="1"/>
          </p:cNvSpPr>
          <p:nvPr/>
        </p:nvSpPr>
        <p:spPr bwMode="auto">
          <a:xfrm>
            <a:off x="315912" y="3140078"/>
            <a:ext cx="9764713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marL="342794" indent="-342794" defTabSz="457058">
              <a:lnSpc>
                <a:spcPct val="80000"/>
              </a:lnSpc>
              <a:spcBef>
                <a:spcPct val="20000"/>
              </a:spcBef>
              <a:buClr>
                <a:srgbClr val="000000"/>
              </a:buClr>
            </a:pPr>
            <a:endParaRPr lang="en-US" sz="1800" b="1" dirty="0">
              <a:solidFill>
                <a:srgbClr val="990000"/>
              </a:solidFill>
            </a:endParaRPr>
          </a:p>
          <a:p>
            <a:pPr marL="342794" indent="-342794" defTabSz="457058">
              <a:lnSpc>
                <a:spcPct val="8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3200" b="1" i="1" dirty="0">
                <a:solidFill>
                  <a:srgbClr val="990000"/>
                </a:solidFill>
              </a:rPr>
              <a:t>                            </a:t>
            </a:r>
          </a:p>
          <a:p>
            <a:pPr marL="342794" indent="-342794" defTabSz="457058">
              <a:lnSpc>
                <a:spcPct val="80000"/>
              </a:lnSpc>
              <a:spcBef>
                <a:spcPct val="20000"/>
              </a:spcBef>
              <a:buClr>
                <a:srgbClr val="000000"/>
              </a:buClr>
            </a:pPr>
            <a:endParaRPr lang="en-US" sz="2400" b="1" dirty="0"/>
          </a:p>
        </p:txBody>
      </p:sp>
      <p:pic>
        <p:nvPicPr>
          <p:cNvPr id="6" name="Picture 5" descr="utep_logo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912" y="5456239"/>
            <a:ext cx="2220913" cy="171010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92712" y="5608640"/>
            <a:ext cx="3175000" cy="142239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506912" y="2027238"/>
            <a:ext cx="1268043" cy="584747"/>
          </a:xfrm>
          <a:prstGeom prst="rect">
            <a:avLst/>
          </a:prstGeom>
          <a:noFill/>
        </p:spPr>
        <p:txBody>
          <a:bodyPr wrap="none" lIns="91410" tIns="45706" rIns="91410" bIns="45706" rtlCol="0">
            <a:spAutoFit/>
          </a:bodyPr>
          <a:lstStyle/>
          <a:p>
            <a:r>
              <a:rPr lang="en-US" sz="3200" b="1" dirty="0" smtClean="0">
                <a:solidFill>
                  <a:srgbClr val="800000"/>
                </a:solidFill>
              </a:rPr>
              <a:t>Bo An</a:t>
            </a:r>
            <a:endParaRPr lang="en-US" sz="3200" b="1" dirty="0">
              <a:solidFill>
                <a:srgbClr val="80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39712" y="2027237"/>
            <a:ext cx="3319739" cy="584776"/>
          </a:xfrm>
          <a:prstGeom prst="rect">
            <a:avLst/>
          </a:prstGeom>
          <a:noFill/>
        </p:spPr>
        <p:txBody>
          <a:bodyPr wrap="none" lIns="91410" tIns="45706" rIns="91410" bIns="45706" rtlCol="0">
            <a:spAutoFit/>
          </a:bodyPr>
          <a:lstStyle/>
          <a:p>
            <a:r>
              <a:rPr lang="en-US" sz="3200" b="1" dirty="0">
                <a:solidFill>
                  <a:srgbClr val="800000"/>
                </a:solidFill>
              </a:rPr>
              <a:t>Chris Kiekintveld</a:t>
            </a:r>
          </a:p>
        </p:txBody>
      </p:sp>
      <p:sp>
        <p:nvSpPr>
          <p:cNvPr id="14" name="Rectangle 13"/>
          <p:cNvSpPr/>
          <p:nvPr/>
        </p:nvSpPr>
        <p:spPr>
          <a:xfrm>
            <a:off x="2373313" y="3170237"/>
            <a:ext cx="6553200" cy="2062075"/>
          </a:xfrm>
          <a:prstGeom prst="rect">
            <a:avLst/>
          </a:prstGeom>
        </p:spPr>
        <p:txBody>
          <a:bodyPr wrap="square" lIns="91410" tIns="45706" rIns="91410" bIns="45706">
            <a:spAutoFit/>
          </a:bodyPr>
          <a:lstStyle/>
          <a:p>
            <a:r>
              <a:rPr lang="en-US" sz="3200" dirty="0" smtClean="0">
                <a:hlinkClick r:id="rId5"/>
              </a:rPr>
              <a:t>cdkiekintveld@utep.edu</a:t>
            </a:r>
          </a:p>
          <a:p>
            <a:r>
              <a:rPr lang="en-US" sz="3200" dirty="0" smtClean="0">
                <a:hlinkClick r:id="rId5"/>
              </a:rPr>
              <a:t>boa@usc.edu</a:t>
            </a:r>
          </a:p>
          <a:p>
            <a:r>
              <a:rPr lang="en-US" sz="3200" dirty="0" smtClean="0">
                <a:hlinkClick r:id="rId6"/>
              </a:rPr>
              <a:t>jiangx@usc.edu</a:t>
            </a:r>
            <a:r>
              <a:rPr lang="en-US" sz="3200" dirty="0" smtClean="0">
                <a:hlinkClick r:id="rId5"/>
              </a:rPr>
              <a:t> </a:t>
            </a:r>
            <a:endParaRPr lang="en-US" sz="3200" dirty="0"/>
          </a:p>
          <a:p>
            <a:r>
              <a:rPr lang="en-US" sz="3200" dirty="0">
                <a:hlinkClick r:id="rId7"/>
              </a:rPr>
              <a:t>http://teamcore.usc.edu/security</a:t>
            </a:r>
            <a:endParaRPr lang="en-US" sz="2400" dirty="0"/>
          </a:p>
        </p:txBody>
      </p:sp>
      <p:sp>
        <p:nvSpPr>
          <p:cNvPr id="13" name="TextBox 12"/>
          <p:cNvSpPr txBox="1"/>
          <p:nvPr/>
        </p:nvSpPr>
        <p:spPr>
          <a:xfrm>
            <a:off x="6564312" y="2027237"/>
            <a:ext cx="3124513" cy="584747"/>
          </a:xfrm>
          <a:prstGeom prst="rect">
            <a:avLst/>
          </a:prstGeom>
          <a:noFill/>
        </p:spPr>
        <p:txBody>
          <a:bodyPr wrap="none" lIns="91410" tIns="45706" rIns="91410" bIns="45706" rtlCol="0">
            <a:spAutoFit/>
          </a:bodyPr>
          <a:lstStyle/>
          <a:p>
            <a:r>
              <a:rPr lang="en-US" sz="3200" b="1" dirty="0" smtClean="0">
                <a:solidFill>
                  <a:srgbClr val="800000"/>
                </a:solidFill>
              </a:rPr>
              <a:t>Albert </a:t>
            </a:r>
            <a:r>
              <a:rPr lang="en-US" sz="3200" b="1" dirty="0" err="1" smtClean="0">
                <a:solidFill>
                  <a:srgbClr val="800000"/>
                </a:solidFill>
              </a:rPr>
              <a:t>Xin</a:t>
            </a:r>
            <a:r>
              <a:rPr lang="en-US" sz="3200" b="1" dirty="0" smtClean="0">
                <a:solidFill>
                  <a:srgbClr val="800000"/>
                </a:solidFill>
              </a:rPr>
              <a:t> Jiang</a:t>
            </a:r>
            <a:endParaRPr lang="en-US" sz="3200" b="1" dirty="0">
              <a:solidFill>
                <a:srgbClr val="800000"/>
              </a:solidFill>
            </a:endParaRPr>
          </a:p>
        </p:txBody>
      </p:sp>
    </p:spTree>
  </p:cSld>
  <p:clrMapOvr>
    <a:masterClrMapping/>
  </p:clrMapOvr>
  <p:transition advTm="54734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Research Challenges</a:t>
            </a:r>
            <a:endParaRPr lang="en-US" dirty="0"/>
          </a:p>
        </p:txBody>
      </p:sp>
      <p:sp>
        <p:nvSpPr>
          <p:cNvPr id="347139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Scalable algorithms</a:t>
            </a:r>
          </a:p>
          <a:p>
            <a:r>
              <a:rPr lang="en-US" sz="4000" dirty="0" smtClean="0"/>
              <a:t>Rich representations; networks</a:t>
            </a:r>
          </a:p>
          <a:p>
            <a:r>
              <a:rPr lang="en-US" sz="4000" dirty="0" smtClean="0"/>
              <a:t>Payoff uncertainty, robustness</a:t>
            </a:r>
          </a:p>
          <a:p>
            <a:r>
              <a:rPr lang="en-US" sz="4000" dirty="0" smtClean="0"/>
              <a:t>Imperfect surveillance</a:t>
            </a:r>
          </a:p>
          <a:p>
            <a:r>
              <a:rPr lang="en-US" sz="4000" dirty="0" smtClean="0"/>
              <a:t>Evaluation of deployed systems</a:t>
            </a:r>
          </a:p>
          <a:p>
            <a:r>
              <a:rPr lang="en-US" sz="4000" dirty="0" smtClean="0"/>
              <a:t>Human behavior, bounded rationality</a:t>
            </a:r>
          </a:p>
          <a:p>
            <a:r>
              <a:rPr lang="en-US" sz="4000" dirty="0" smtClean="0"/>
              <a:t>Explaining game theory solutions</a:t>
            </a:r>
          </a:p>
          <a:p>
            <a:r>
              <a:rPr lang="en-US" sz="4000" dirty="0" smtClean="0"/>
              <a:t>…</a:t>
            </a:r>
          </a:p>
          <a:p>
            <a:pPr lvl="1"/>
            <a:endParaRPr lang="en-US" sz="4000" i="1" dirty="0" smtClean="0"/>
          </a:p>
        </p:txBody>
      </p:sp>
    </p:spTree>
    <p:extLst>
      <p:ext uri="{BB962C8B-B14F-4D97-AF65-F5344CB8AC3E}">
        <p14:creationId xmlns:p14="http://schemas.microsoft.com/office/powerpoint/2010/main" val="3742182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0712" y="0"/>
            <a:ext cx="9002712" cy="838200"/>
          </a:xfrm>
        </p:spPr>
        <p:txBody>
          <a:bodyPr/>
          <a:lstStyle/>
          <a:p>
            <a:r>
              <a:rPr lang="en-US" sz="3200" dirty="0" smtClean="0"/>
              <a:t>Publications</a:t>
            </a:r>
            <a:endParaRPr lang="en-US" sz="3200" dirty="0"/>
          </a:p>
        </p:txBody>
      </p:sp>
      <p:sp>
        <p:nvSpPr>
          <p:cNvPr id="3" name="Subtitle 2"/>
          <p:cNvSpPr>
            <a:spLocks noGrp="1"/>
          </p:cNvSpPr>
          <p:nvPr>
            <p:ph idx="1"/>
          </p:nvPr>
        </p:nvSpPr>
        <p:spPr>
          <a:xfrm>
            <a:off x="304800" y="1112837"/>
            <a:ext cx="9775825" cy="6019800"/>
          </a:xfrm>
        </p:spPr>
        <p:txBody>
          <a:bodyPr/>
          <a:lstStyle/>
          <a:p>
            <a:endParaRPr lang="en-US" sz="2800" dirty="0" smtClean="0"/>
          </a:p>
          <a:p>
            <a:pPr>
              <a:buNone/>
            </a:pPr>
            <a:endParaRPr lang="en-US" sz="1400" dirty="0" smtClean="0"/>
          </a:p>
          <a:p>
            <a:endParaRPr lang="en-US" dirty="0" smtClean="0"/>
          </a:p>
          <a:p>
            <a:pPr>
              <a:buNone/>
            </a:pP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</p:txBody>
      </p:sp>
      <p:pic>
        <p:nvPicPr>
          <p:cNvPr id="856066" name="Picture 2" descr="C:\Users\tambe\AppData\Local\Temp\Picture 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3312" y="2103437"/>
            <a:ext cx="3165475" cy="4488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15912" y="1265237"/>
            <a:ext cx="6259512" cy="5816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 dirty="0" smtClean="0">
                <a:solidFill>
                  <a:srgbClr val="FF0000"/>
                </a:solidFill>
              </a:rPr>
              <a:t>Publications ~40 rigorously reviewed papers: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800" dirty="0" smtClean="0">
                <a:solidFill>
                  <a:srgbClr val="FF0000"/>
                </a:solidFill>
              </a:rPr>
              <a:t>AAMAS</a:t>
            </a:r>
            <a:r>
              <a:rPr lang="en-US" sz="2800" dirty="0"/>
              <a:t>’ [</a:t>
            </a:r>
            <a:r>
              <a:rPr lang="en-US" sz="2800" dirty="0" smtClean="0"/>
              <a:t>06-12: (15)]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800" dirty="0" smtClean="0">
                <a:solidFill>
                  <a:srgbClr val="FF0000"/>
                </a:solidFill>
              </a:rPr>
              <a:t>AAAI</a:t>
            </a:r>
            <a:r>
              <a:rPr lang="en-US" sz="2800" dirty="0" smtClean="0"/>
              <a:t>[08,10-12: (10)]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800" dirty="0" smtClean="0">
                <a:solidFill>
                  <a:srgbClr val="FF0000"/>
                </a:solidFill>
              </a:rPr>
              <a:t>IJCAI</a:t>
            </a:r>
            <a:r>
              <a:rPr lang="en-US" sz="2800" dirty="0" smtClean="0"/>
              <a:t>’11: (2)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800" dirty="0" smtClean="0">
                <a:solidFill>
                  <a:srgbClr val="FF0000"/>
                </a:solidFill>
              </a:rPr>
              <a:t>ECAI</a:t>
            </a:r>
            <a:r>
              <a:rPr lang="en-US" sz="2800" dirty="0" smtClean="0"/>
              <a:t>’12: (1)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800" dirty="0" smtClean="0">
                <a:solidFill>
                  <a:srgbClr val="FF0000"/>
                </a:solidFill>
              </a:rPr>
              <a:t>IAAI</a:t>
            </a:r>
            <a:r>
              <a:rPr lang="en-US" sz="2800" dirty="0" smtClean="0"/>
              <a:t>’12: (1)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800" dirty="0" smtClean="0">
                <a:solidFill>
                  <a:srgbClr val="FF0000"/>
                </a:solidFill>
              </a:rPr>
              <a:t>JAIR</a:t>
            </a:r>
            <a:r>
              <a:rPr lang="en-US" sz="2800" dirty="0" smtClean="0"/>
              <a:t>’11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800" dirty="0" smtClean="0">
                <a:solidFill>
                  <a:srgbClr val="FF0000"/>
                </a:solidFill>
              </a:rPr>
              <a:t>JAAMAS</a:t>
            </a:r>
            <a:r>
              <a:rPr lang="en-US" sz="2800" dirty="0" smtClean="0"/>
              <a:t>’12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800" dirty="0" smtClean="0">
                <a:solidFill>
                  <a:srgbClr val="FF0000"/>
                </a:solidFill>
              </a:rPr>
              <a:t>AI Journal</a:t>
            </a:r>
            <a:r>
              <a:rPr lang="en-US" sz="2800" dirty="0" smtClean="0"/>
              <a:t>’10, 12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800" dirty="0" smtClean="0">
                <a:solidFill>
                  <a:srgbClr val="FF0000"/>
                </a:solidFill>
              </a:rPr>
              <a:t>Interfaces</a:t>
            </a:r>
            <a:r>
              <a:rPr lang="en-US" sz="2800" dirty="0" smtClean="0"/>
              <a:t>’10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800" dirty="0" smtClean="0">
                <a:solidFill>
                  <a:srgbClr val="FF0000"/>
                </a:solidFill>
              </a:rPr>
              <a:t>AI Magazine’</a:t>
            </a:r>
            <a:r>
              <a:rPr lang="en-US" sz="2800" dirty="0" smtClean="0"/>
              <a:t>09,12…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800" dirty="0" smtClean="0">
                <a:solidFill>
                  <a:srgbClr val="FF0000"/>
                </a:solidFill>
              </a:rPr>
              <a:t>Journal ITM</a:t>
            </a:r>
            <a:r>
              <a:rPr lang="en-US" sz="2800" dirty="0" smtClean="0"/>
              <a:t>’09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2120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6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5913" y="1417637"/>
            <a:ext cx="9525000" cy="5867400"/>
          </a:xfrm>
        </p:spPr>
        <p:txBody>
          <a:bodyPr>
            <a:normAutofit/>
          </a:bodyPr>
          <a:lstStyle/>
          <a:p>
            <a:r>
              <a:rPr lang="en-US" sz="3200" dirty="0"/>
              <a:t>Motivating real-world applications</a:t>
            </a:r>
          </a:p>
          <a:p>
            <a:r>
              <a:rPr lang="en-US" sz="3200" b="1" i="1" dirty="0">
                <a:solidFill>
                  <a:srgbClr val="2D2DB9"/>
                </a:solidFill>
              </a:rPr>
              <a:t>Background and basic security games</a:t>
            </a:r>
          </a:p>
          <a:p>
            <a:r>
              <a:rPr lang="en-US" sz="3200" dirty="0"/>
              <a:t>Scaling to complex action spaces</a:t>
            </a:r>
          </a:p>
          <a:p>
            <a:r>
              <a:rPr lang="en-US" sz="3200" dirty="0"/>
              <a:t>Modeling payoff uncertainty: Bayesian Security Games</a:t>
            </a:r>
          </a:p>
          <a:p>
            <a:r>
              <a:rPr lang="en-US" sz="3200" dirty="0"/>
              <a:t>Human behavior and observation uncertainty</a:t>
            </a:r>
          </a:p>
          <a:p>
            <a:r>
              <a:rPr lang="en-US" sz="3200" dirty="0"/>
              <a:t>Evaluation and discussion</a:t>
            </a:r>
          </a:p>
        </p:txBody>
      </p:sp>
    </p:spTree>
    <p:extLst>
      <p:ext uri="{BB962C8B-B14F-4D97-AF65-F5344CB8AC3E}">
        <p14:creationId xmlns:p14="http://schemas.microsoft.com/office/powerpoint/2010/main" val="2789250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Games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 smtClean="0"/>
              <a:t>Players: </a:t>
            </a:r>
          </a:p>
          <a:p>
            <a:pPr lvl="1"/>
            <a:r>
              <a:rPr lang="en-CA" dirty="0" smtClean="0"/>
              <a:t>1, … , n</a:t>
            </a:r>
          </a:p>
          <a:p>
            <a:pPr lvl="1"/>
            <a:r>
              <a:rPr lang="en-CA" dirty="0"/>
              <a:t>f</a:t>
            </a:r>
            <a:r>
              <a:rPr lang="en-CA" dirty="0" smtClean="0"/>
              <a:t>ocus on 2 players</a:t>
            </a:r>
          </a:p>
          <a:p>
            <a:r>
              <a:rPr lang="en-CA" dirty="0" smtClean="0"/>
              <a:t>Strategies</a:t>
            </a:r>
          </a:p>
          <a:p>
            <a:pPr lvl="1"/>
            <a:r>
              <a:rPr lang="en-CA" i="0" dirty="0" err="1" smtClean="0">
                <a:latin typeface="cmmi10"/>
              </a:rPr>
              <a:t>a</a:t>
            </a:r>
            <a:r>
              <a:rPr lang="en-CA" baseline="-25000" dirty="0" err="1" smtClean="0">
                <a:latin typeface="Times New Roman"/>
              </a:rPr>
              <a:t>i</a:t>
            </a:r>
            <a:r>
              <a:rPr lang="en-CA" dirty="0" smtClean="0"/>
              <a:t> </a:t>
            </a:r>
            <a:r>
              <a:rPr lang="en-CA" dirty="0" smtClean="0">
                <a:latin typeface="cmsy10"/>
              </a:rPr>
              <a:t>2</a:t>
            </a:r>
            <a:r>
              <a:rPr lang="en-CA" dirty="0" smtClean="0"/>
              <a:t> </a:t>
            </a:r>
            <a:r>
              <a:rPr lang="en-CA" i="0" dirty="0" smtClean="0">
                <a:latin typeface="cmmi10"/>
              </a:rPr>
              <a:t>A</a:t>
            </a:r>
            <a:r>
              <a:rPr lang="en-CA" baseline="-25000" dirty="0" smtClean="0">
                <a:latin typeface="Times New Roman"/>
              </a:rPr>
              <a:t>i</a:t>
            </a:r>
          </a:p>
          <a:p>
            <a:pPr lvl="1"/>
            <a:r>
              <a:rPr lang="en-CA" dirty="0">
                <a:latin typeface="cmmi10"/>
              </a:rPr>
              <a:t>a</a:t>
            </a:r>
            <a:r>
              <a:rPr lang="en-CA" dirty="0" smtClean="0"/>
              <a:t> = (</a:t>
            </a:r>
            <a:r>
              <a:rPr lang="en-CA" i="0" dirty="0" smtClean="0">
                <a:latin typeface="cmmi10"/>
              </a:rPr>
              <a:t>a</a:t>
            </a:r>
            <a:r>
              <a:rPr lang="en-CA" baseline="-25000" dirty="0" smtClean="0">
                <a:latin typeface="Times New Roman"/>
              </a:rPr>
              <a:t>1</a:t>
            </a:r>
            <a:r>
              <a:rPr lang="en-CA" dirty="0" smtClean="0"/>
              <a:t>,...,</a:t>
            </a:r>
            <a:r>
              <a:rPr lang="en-CA" i="0" dirty="0" smtClean="0">
                <a:latin typeface="cmmi10"/>
              </a:rPr>
              <a:t>a</a:t>
            </a:r>
            <a:r>
              <a:rPr lang="en-CA" baseline="-25000" dirty="0" smtClean="0">
                <a:latin typeface="Times New Roman"/>
              </a:rPr>
              <a:t>n</a:t>
            </a:r>
            <a:r>
              <a:rPr lang="en-CA" dirty="0" smtClean="0"/>
              <a:t>) </a:t>
            </a:r>
            <a:r>
              <a:rPr lang="en-CA" dirty="0" smtClean="0">
                <a:latin typeface="cmsy10"/>
              </a:rPr>
              <a:t>2</a:t>
            </a:r>
            <a:r>
              <a:rPr lang="en-CA" dirty="0" smtClean="0"/>
              <a:t> A</a:t>
            </a:r>
          </a:p>
          <a:p>
            <a:r>
              <a:rPr lang="en-CA" dirty="0" smtClean="0"/>
              <a:t>Utility function</a:t>
            </a:r>
          </a:p>
          <a:p>
            <a:pPr lvl="1"/>
            <a:r>
              <a:rPr lang="en-CA" i="0" dirty="0" err="1">
                <a:latin typeface="Arial"/>
              </a:rPr>
              <a:t>u</a:t>
            </a:r>
            <a:r>
              <a:rPr lang="en-CA" baseline="-25000" dirty="0" err="1" smtClean="0">
                <a:latin typeface="Times New Roman"/>
              </a:rPr>
              <a:t>i</a:t>
            </a:r>
            <a:r>
              <a:rPr lang="en-CA" dirty="0" smtClean="0"/>
              <a:t> : A </a:t>
            </a:r>
            <a:r>
              <a:rPr lang="en-CA" dirty="0" smtClean="0">
                <a:latin typeface="cmsy10"/>
              </a:rPr>
              <a:t>!</a:t>
            </a:r>
            <a:r>
              <a:rPr lang="en-CA" dirty="0" smtClean="0"/>
              <a:t> R</a:t>
            </a:r>
          </a:p>
          <a:p>
            <a:pPr marL="106330" indent="0">
              <a:buNone/>
            </a:pP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10503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5913" y="1417637"/>
            <a:ext cx="9525000" cy="5867400"/>
          </a:xfrm>
        </p:spPr>
        <p:txBody>
          <a:bodyPr>
            <a:normAutofit/>
          </a:bodyPr>
          <a:lstStyle/>
          <a:p>
            <a:r>
              <a:rPr lang="en-US" sz="3200" b="1" i="1" dirty="0" smtClean="0">
                <a:solidFill>
                  <a:schemeClr val="accent2"/>
                </a:solidFill>
              </a:rPr>
              <a:t>Motivating real-world applications</a:t>
            </a:r>
          </a:p>
          <a:p>
            <a:r>
              <a:rPr lang="en-US" sz="3200" dirty="0" smtClean="0"/>
              <a:t>Background and basic security games</a:t>
            </a:r>
          </a:p>
          <a:p>
            <a:r>
              <a:rPr lang="en-US" sz="3200" dirty="0" smtClean="0"/>
              <a:t>Scaling to complex action spaces</a:t>
            </a:r>
          </a:p>
          <a:p>
            <a:r>
              <a:rPr lang="en-US" sz="3200" dirty="0" smtClean="0">
                <a:solidFill>
                  <a:schemeClr val="tx1"/>
                </a:solidFill>
              </a:rPr>
              <a:t>Modeling payoff uncertainty: Bayesian Security Games</a:t>
            </a:r>
          </a:p>
          <a:p>
            <a:r>
              <a:rPr lang="en-US" sz="3200" dirty="0" smtClean="0">
                <a:solidFill>
                  <a:schemeClr val="tx1"/>
                </a:solidFill>
              </a:rPr>
              <a:t>Human behavior and observation uncertainty</a:t>
            </a:r>
          </a:p>
          <a:p>
            <a:r>
              <a:rPr lang="en-US" sz="3200" dirty="0" smtClean="0"/>
              <a:t>Evaluation and discussion</a:t>
            </a:r>
          </a:p>
        </p:txBody>
      </p:sp>
    </p:spTree>
    <p:extLst>
      <p:ext uri="{BB962C8B-B14F-4D97-AF65-F5344CB8AC3E}">
        <p14:creationId xmlns:p14="http://schemas.microsoft.com/office/powerpoint/2010/main" val="2079857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Security Games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031" y="1562683"/>
            <a:ext cx="9072563" cy="5566214"/>
          </a:xfrm>
        </p:spPr>
        <p:txBody>
          <a:bodyPr>
            <a:normAutofit/>
          </a:bodyPr>
          <a:lstStyle/>
          <a:p>
            <a:r>
              <a:rPr lang="en-US" dirty="0" smtClean="0"/>
              <a:t>Two players</a:t>
            </a:r>
          </a:p>
          <a:p>
            <a:pPr lvl="1"/>
            <a:r>
              <a:rPr lang="en-US" dirty="0" smtClean="0"/>
              <a:t>Defender: </a:t>
            </a:r>
            <a:r>
              <a:rPr lang="en-US" dirty="0" err="1" smtClean="0"/>
              <a:t>Θ</a:t>
            </a:r>
            <a:endParaRPr lang="en-US" dirty="0" smtClean="0"/>
          </a:p>
          <a:p>
            <a:pPr lvl="1"/>
            <a:r>
              <a:rPr lang="en-US" dirty="0" smtClean="0"/>
              <a:t>Attacker: </a:t>
            </a:r>
            <a:r>
              <a:rPr lang="en-US" dirty="0" err="1" smtClean="0"/>
              <a:t>ψ</a:t>
            </a:r>
            <a:endParaRPr lang="en-US" dirty="0" smtClean="0"/>
          </a:p>
          <a:p>
            <a:r>
              <a:rPr lang="en-US" dirty="0" smtClean="0"/>
              <a:t>Set of targets: T</a:t>
            </a:r>
          </a:p>
          <a:p>
            <a:r>
              <a:rPr lang="en-US" dirty="0" smtClean="0"/>
              <a:t>Set of resources: R</a:t>
            </a:r>
          </a:p>
          <a:p>
            <a:pPr lvl="1"/>
            <a:r>
              <a:rPr lang="en-US" dirty="0" smtClean="0"/>
              <a:t>Defender assigns resources to protect targets</a:t>
            </a:r>
          </a:p>
          <a:p>
            <a:pPr lvl="1"/>
            <a:r>
              <a:rPr lang="en-US" dirty="0" smtClean="0"/>
              <a:t>Attacker chooses one target to attack</a:t>
            </a:r>
          </a:p>
          <a:p>
            <a:r>
              <a:rPr lang="en-US" dirty="0" smtClean="0"/>
              <a:t>Payoffs define the reward/penalty for each player for a successful or unsuccessful attack on each target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8003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Zero-Sum Payoffs?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Are security games always zero-sum?</a:t>
            </a:r>
          </a:p>
          <a:p>
            <a:pPr lvl="1"/>
            <a:r>
              <a:rPr lang="en-US" dirty="0" smtClean="0">
                <a:solidFill>
                  <a:srgbClr val="800000"/>
                </a:solidFill>
              </a:rPr>
              <a:t>NO!</a:t>
            </a:r>
            <a:endParaRPr lang="en-US" dirty="0" smtClean="0"/>
          </a:p>
          <a:p>
            <a:r>
              <a:rPr lang="en-US" dirty="0" smtClean="0"/>
              <a:t>In real domains attackers and defenders often have different preferences and criteria</a:t>
            </a:r>
          </a:p>
          <a:p>
            <a:pPr lvl="1"/>
            <a:r>
              <a:rPr lang="en-US" dirty="0" smtClean="0"/>
              <a:t>Weighting casualties, economic consequences, symbolic value, etc.</a:t>
            </a:r>
          </a:p>
          <a:p>
            <a:pPr lvl="1"/>
            <a:r>
              <a:rPr lang="en-US" dirty="0" smtClean="0"/>
              <a:t>Player may not care about the other’s cost (e.g., cost of security, cost of carrying out an attack)</a:t>
            </a:r>
          </a:p>
          <a:p>
            <a:r>
              <a:rPr lang="en-US" dirty="0" smtClean="0"/>
              <a:t>We often make a weaker assumption:</a:t>
            </a:r>
          </a:p>
          <a:p>
            <a:pPr lvl="1"/>
            <a:r>
              <a:rPr lang="en-US" dirty="0" smtClean="0"/>
              <a:t>An attack on a defended target is better than an attack on the same target if it is undefended (for the defender)</a:t>
            </a:r>
          </a:p>
          <a:p>
            <a:pPr lvl="1"/>
            <a:r>
              <a:rPr lang="en-US" dirty="0" smtClean="0"/>
              <a:t>The opposite holds for attackers (attackers prefer to attack undefended targets)</a:t>
            </a:r>
          </a:p>
          <a:p>
            <a:pPr lvl="1">
              <a:buNone/>
            </a:pPr>
            <a:endParaRPr lang="en-US" dirty="0" smtClean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223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Security Game</a:t>
            </a:r>
            <a:endParaRPr lang="en-US" dirty="0"/>
          </a:p>
        </p:txBody>
      </p:sp>
      <p:sp>
        <p:nvSpPr>
          <p:cNvPr id="327683" name="Rectangle 1"/>
          <p:cNvSpPr>
            <a:spLocks/>
          </p:cNvSpPr>
          <p:nvPr/>
        </p:nvSpPr>
        <p:spPr bwMode="auto">
          <a:xfrm>
            <a:off x="1378211" y="2472188"/>
            <a:ext cx="2628812" cy="120032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r>
              <a:rPr lang="en-US" sz="2600" dirty="0">
                <a:solidFill>
                  <a:srgbClr val="000000"/>
                </a:solidFill>
                <a:ea typeface="Gill Sans" charset="0"/>
                <a:cs typeface="Gill Sans" charset="0"/>
              </a:rPr>
              <a:t>2 players</a:t>
            </a:r>
          </a:p>
          <a:p>
            <a:r>
              <a:rPr lang="en-US" sz="2600" dirty="0">
                <a:solidFill>
                  <a:srgbClr val="000000"/>
                </a:solidFill>
                <a:ea typeface="Gill Sans" charset="0"/>
                <a:cs typeface="Gill Sans" charset="0"/>
              </a:rPr>
              <a:t>2 targets</a:t>
            </a:r>
          </a:p>
          <a:p>
            <a:r>
              <a:rPr lang="en-US" sz="2600" dirty="0">
                <a:solidFill>
                  <a:srgbClr val="000000"/>
                </a:solidFill>
                <a:ea typeface="Gill Sans" charset="0"/>
                <a:cs typeface="Gill Sans" charset="0"/>
              </a:rPr>
              <a:t>1 defender resource</a:t>
            </a:r>
          </a:p>
        </p:txBody>
      </p:sp>
      <p:graphicFrame>
        <p:nvGraphicFramePr>
          <p:cNvPr id="6" name="Group 2"/>
          <p:cNvGraphicFramePr>
            <a:graphicFrameLocks noGrp="1"/>
          </p:cNvGraphicFramePr>
          <p:nvPr/>
        </p:nvGraphicFramePr>
        <p:xfrm>
          <a:off x="5926305" y="4783857"/>
          <a:ext cx="2992686" cy="2126158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1496343"/>
                <a:gridCol w="1496343"/>
              </a:tblGrid>
              <a:tr h="106307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914400" algn="l"/>
                        </a:tabLst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ill Sans" charset="0"/>
                        <a:ea typeface="ヒラギノ角ゴ ProN W3" charset="-128"/>
                        <a:cs typeface="ヒラギノ角ゴ ProN W3" charset="-128"/>
                        <a:sym typeface="Gill Sans" charset="0"/>
                      </a:endParaRPr>
                    </a:p>
                  </a:txBody>
                  <a:tcPr marL="39378" marR="39378" marT="39374" marB="39374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914400" algn="l"/>
                        </a:tabLst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ill Sans" charset="0"/>
                        <a:ea typeface="ヒラギノ角ゴ ProN W3" charset="-128"/>
                        <a:cs typeface="ヒラギノ角ゴ ProN W3" charset="-128"/>
                        <a:sym typeface="Gill Sans" charset="0"/>
                      </a:endParaRPr>
                    </a:p>
                  </a:txBody>
                  <a:tcPr marL="39378" marR="39378" marT="39374" marB="39374" anchor="ctr" horzOverflow="overflow"/>
                </a:tc>
              </a:tr>
              <a:tr h="106307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914400" algn="l"/>
                        </a:tabLst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ill Sans" charset="0"/>
                        <a:ea typeface="ヒラギノ角ゴ ProN W3" charset="-128"/>
                        <a:cs typeface="ヒラギノ角ゴ ProN W3" charset="-128"/>
                        <a:sym typeface="Gill Sans" charset="0"/>
                      </a:endParaRPr>
                    </a:p>
                  </a:txBody>
                  <a:tcPr marL="39378" marR="39378" marT="39374" marB="39374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914400" algn="l"/>
                        </a:tabLst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ill Sans" charset="0"/>
                        <a:ea typeface="ヒラギノ角ゴ ProN W3" charset="-128"/>
                        <a:cs typeface="ヒラギノ角ゴ ProN W3" charset="-128"/>
                        <a:sym typeface="Gill Sans" charset="0"/>
                      </a:endParaRPr>
                    </a:p>
                  </a:txBody>
                  <a:tcPr marL="39378" marR="39378" marT="39374" marB="39374" anchor="ctr" horzOverflow="overflow"/>
                </a:tc>
              </a:tr>
            </a:tbl>
          </a:graphicData>
        </a:graphic>
      </p:graphicFrame>
      <p:pic>
        <p:nvPicPr>
          <p:cNvPr id="327696" name="Picture 20"/>
          <p:cNvPicPr>
            <a:picLocks noChangeArrowheads="1"/>
          </p:cNvPicPr>
          <p:nvPr/>
        </p:nvPicPr>
        <p:blipFill>
          <a:blip r:embed="rId3"/>
          <a:srcRect l="22670" r="23689"/>
          <a:stretch>
            <a:fillRect/>
          </a:stretch>
        </p:blipFill>
        <p:spPr bwMode="auto">
          <a:xfrm>
            <a:off x="6694166" y="2303342"/>
            <a:ext cx="1421280" cy="129931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327697" name="Rectangle 21"/>
          <p:cNvSpPr>
            <a:spLocks/>
          </p:cNvSpPr>
          <p:nvPr/>
        </p:nvSpPr>
        <p:spPr bwMode="auto">
          <a:xfrm>
            <a:off x="4316755" y="5106914"/>
            <a:ext cx="1101241" cy="40712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r>
              <a:rPr lang="en-US" sz="2600" dirty="0">
                <a:solidFill>
                  <a:srgbClr val="000000"/>
                </a:solidFill>
                <a:ea typeface="Gill Sans" charset="0"/>
                <a:cs typeface="Gill Sans" charset="0"/>
              </a:rPr>
              <a:t>Target 1</a:t>
            </a:r>
          </a:p>
        </p:txBody>
      </p:sp>
      <p:sp>
        <p:nvSpPr>
          <p:cNvPr id="327698" name="Rectangle 22"/>
          <p:cNvSpPr>
            <a:spLocks/>
          </p:cNvSpPr>
          <p:nvPr/>
        </p:nvSpPr>
        <p:spPr bwMode="auto">
          <a:xfrm>
            <a:off x="6019828" y="4073365"/>
            <a:ext cx="1024534" cy="40712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r>
              <a:rPr lang="en-US" sz="2600" dirty="0">
                <a:solidFill>
                  <a:srgbClr val="000000"/>
                </a:solidFill>
                <a:ea typeface="Gill Sans" charset="0"/>
                <a:cs typeface="Gill Sans" charset="0"/>
              </a:rPr>
              <a:t>Target1</a:t>
            </a:r>
          </a:p>
        </p:txBody>
      </p:sp>
      <p:sp>
        <p:nvSpPr>
          <p:cNvPr id="327699" name="Rectangle 23"/>
          <p:cNvSpPr>
            <a:spLocks/>
          </p:cNvSpPr>
          <p:nvPr/>
        </p:nvSpPr>
        <p:spPr bwMode="auto">
          <a:xfrm>
            <a:off x="4316755" y="6169994"/>
            <a:ext cx="1101241" cy="40712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r>
              <a:rPr lang="en-US" sz="2600" dirty="0">
                <a:solidFill>
                  <a:srgbClr val="000000"/>
                </a:solidFill>
                <a:ea typeface="Gill Sans" charset="0"/>
                <a:cs typeface="Gill Sans" charset="0"/>
              </a:rPr>
              <a:t>Target 2</a:t>
            </a:r>
          </a:p>
        </p:txBody>
      </p:sp>
      <p:sp>
        <p:nvSpPr>
          <p:cNvPr id="327700" name="Rectangle 24"/>
          <p:cNvSpPr>
            <a:spLocks/>
          </p:cNvSpPr>
          <p:nvPr/>
        </p:nvSpPr>
        <p:spPr bwMode="auto">
          <a:xfrm>
            <a:off x="7457105" y="4073365"/>
            <a:ext cx="1101241" cy="40712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r>
              <a:rPr lang="en-US" sz="2600" dirty="0">
                <a:solidFill>
                  <a:srgbClr val="000000"/>
                </a:solidFill>
                <a:ea typeface="Gill Sans" charset="0"/>
                <a:cs typeface="Gill Sans" charset="0"/>
              </a:rPr>
              <a:t>Target 2</a:t>
            </a:r>
          </a:p>
        </p:txBody>
      </p: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6162569" y="5020097"/>
            <a:ext cx="1004125" cy="4786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0853" tIns="35427" rIns="70853" bIns="35427">
            <a:prstTxWarp prst="textNoShape">
              <a:avLst/>
            </a:prstTxWarp>
            <a:spAutoFit/>
          </a:bodyPr>
          <a:lstStyle/>
          <a:p>
            <a:r>
              <a:rPr lang="en-US" sz="2600" dirty="0">
                <a:solidFill>
                  <a:srgbClr val="000000"/>
                </a:solidFill>
              </a:rPr>
              <a:t>1, -1</a:t>
            </a:r>
          </a:p>
        </p:txBody>
      </p: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6162569" y="6083176"/>
            <a:ext cx="1004125" cy="4786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0853" tIns="35427" rIns="70853" bIns="35427">
            <a:prstTxWarp prst="textNoShape">
              <a:avLst/>
            </a:prstTxWarp>
            <a:spAutoFit/>
          </a:bodyPr>
          <a:lstStyle/>
          <a:p>
            <a:r>
              <a:rPr lang="en-US" sz="2600" dirty="0">
                <a:solidFill>
                  <a:srgbClr val="000000"/>
                </a:solidFill>
              </a:rPr>
              <a:t>-1, 1</a:t>
            </a:r>
          </a:p>
        </p:txBody>
      </p:sp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7639224" y="5020097"/>
            <a:ext cx="1004125" cy="4786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0853" tIns="35427" rIns="70853" bIns="35427">
            <a:prstTxWarp prst="textNoShape">
              <a:avLst/>
            </a:prstTxWarp>
            <a:spAutoFit/>
          </a:bodyPr>
          <a:lstStyle/>
          <a:p>
            <a:r>
              <a:rPr lang="en-US" sz="2600" dirty="0">
                <a:solidFill>
                  <a:srgbClr val="000000"/>
                </a:solidFill>
              </a:rPr>
              <a:t>-2, 2</a:t>
            </a:r>
          </a:p>
        </p:txBody>
      </p:sp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7639224" y="6083176"/>
            <a:ext cx="1004125" cy="4786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0853" tIns="35427" rIns="70853" bIns="35427">
            <a:prstTxWarp prst="textNoShape">
              <a:avLst/>
            </a:prstTxWarp>
            <a:spAutoFit/>
          </a:bodyPr>
          <a:lstStyle/>
          <a:p>
            <a:r>
              <a:rPr lang="en-US" sz="2600" dirty="0">
                <a:solidFill>
                  <a:srgbClr val="000000"/>
                </a:solidFill>
              </a:rPr>
              <a:t>2, -1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00467" y="4961037"/>
            <a:ext cx="1338834" cy="1854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55346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6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6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683" grpId="0"/>
      <p:bldP spid="327697" grpId="0"/>
      <p:bldP spid="327698" grpId="0"/>
      <p:bldP spid="327699" grpId="0"/>
      <p:bldP spid="327700" grpId="0"/>
      <p:bldP spid="18" grpId="0"/>
      <p:bldP spid="19" grpId="0"/>
      <p:bldP spid="20" grpId="0"/>
      <p:bldP spid="2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Game Solutions</a:t>
            </a:r>
            <a:endParaRPr lang="en-US" dirty="0"/>
          </a:p>
        </p:txBody>
      </p:sp>
      <p:graphicFrame>
        <p:nvGraphicFramePr>
          <p:cNvPr id="6" name="Group 2"/>
          <p:cNvGraphicFramePr>
            <a:graphicFrameLocks noGrp="1"/>
          </p:cNvGraphicFramePr>
          <p:nvPr/>
        </p:nvGraphicFramePr>
        <p:xfrm>
          <a:off x="5926305" y="4783857"/>
          <a:ext cx="2992686" cy="2126158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1496343"/>
                <a:gridCol w="1496343"/>
              </a:tblGrid>
              <a:tr h="106307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914400" algn="l"/>
                        </a:tabLst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ill Sans" charset="0"/>
                        <a:ea typeface="ヒラギノ角ゴ ProN W3" charset="-128"/>
                        <a:cs typeface="ヒラギノ角ゴ ProN W3" charset="-128"/>
                        <a:sym typeface="Gill Sans" charset="0"/>
                      </a:endParaRPr>
                    </a:p>
                  </a:txBody>
                  <a:tcPr marL="39378" marR="39378" marT="39374" marB="39374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914400" algn="l"/>
                        </a:tabLst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ill Sans" charset="0"/>
                        <a:ea typeface="ヒラギノ角ゴ ProN W3" charset="-128"/>
                        <a:cs typeface="ヒラギノ角ゴ ProN W3" charset="-128"/>
                        <a:sym typeface="Gill Sans" charset="0"/>
                      </a:endParaRPr>
                    </a:p>
                  </a:txBody>
                  <a:tcPr marL="39378" marR="39378" marT="39374" marB="39374" anchor="ctr" horzOverflow="overflow"/>
                </a:tc>
              </a:tr>
              <a:tr h="106307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914400" algn="l"/>
                        </a:tabLst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ill Sans" charset="0"/>
                        <a:ea typeface="ヒラギノ角ゴ ProN W3" charset="-128"/>
                        <a:cs typeface="ヒラギノ角ゴ ProN W3" charset="-128"/>
                        <a:sym typeface="Gill Sans" charset="0"/>
                      </a:endParaRPr>
                    </a:p>
                  </a:txBody>
                  <a:tcPr marL="39378" marR="39378" marT="39374" marB="39374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914400" algn="l"/>
                        </a:tabLst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ill Sans" charset="0"/>
                        <a:ea typeface="ヒラギノ角ゴ ProN W3" charset="-128"/>
                        <a:cs typeface="ヒラギノ角ゴ ProN W3" charset="-128"/>
                        <a:sym typeface="Gill Sans" charset="0"/>
                      </a:endParaRPr>
                    </a:p>
                  </a:txBody>
                  <a:tcPr marL="39378" marR="39378" marT="39374" marB="39374" anchor="ctr" horzOverflow="overflow"/>
                </a:tc>
              </a:tr>
            </a:tbl>
          </a:graphicData>
        </a:graphic>
      </p:graphicFrame>
      <p:pic>
        <p:nvPicPr>
          <p:cNvPr id="331790" name="Picture 20"/>
          <p:cNvPicPr>
            <a:picLocks noChangeArrowheads="1"/>
          </p:cNvPicPr>
          <p:nvPr/>
        </p:nvPicPr>
        <p:blipFill>
          <a:blip r:embed="rId3"/>
          <a:srcRect l="22670" r="23689"/>
          <a:stretch>
            <a:fillRect/>
          </a:stretch>
        </p:blipFill>
        <p:spPr bwMode="auto">
          <a:xfrm>
            <a:off x="6694166" y="2303342"/>
            <a:ext cx="1421280" cy="129931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331791" name="Rectangle 21"/>
          <p:cNvSpPr>
            <a:spLocks/>
          </p:cNvSpPr>
          <p:nvPr/>
        </p:nvSpPr>
        <p:spPr bwMode="auto">
          <a:xfrm>
            <a:off x="4316755" y="5106914"/>
            <a:ext cx="1101241" cy="40712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r>
              <a:rPr lang="en-US" sz="2600" dirty="0">
                <a:solidFill>
                  <a:srgbClr val="800000"/>
                </a:solidFill>
                <a:ea typeface="Gill Sans" charset="0"/>
                <a:cs typeface="Gill Sans" charset="0"/>
              </a:rPr>
              <a:t>Target 1</a:t>
            </a:r>
          </a:p>
        </p:txBody>
      </p:sp>
      <p:sp>
        <p:nvSpPr>
          <p:cNvPr id="331792" name="Rectangle 22"/>
          <p:cNvSpPr>
            <a:spLocks/>
          </p:cNvSpPr>
          <p:nvPr/>
        </p:nvSpPr>
        <p:spPr bwMode="auto">
          <a:xfrm>
            <a:off x="6019828" y="4073365"/>
            <a:ext cx="1024534" cy="40712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r>
              <a:rPr lang="en-US" sz="2600" dirty="0">
                <a:solidFill>
                  <a:srgbClr val="000000"/>
                </a:solidFill>
                <a:ea typeface="Gill Sans" charset="0"/>
                <a:cs typeface="Gill Sans" charset="0"/>
              </a:rPr>
              <a:t>Target1</a:t>
            </a:r>
          </a:p>
        </p:txBody>
      </p:sp>
      <p:sp>
        <p:nvSpPr>
          <p:cNvPr id="331793" name="Rectangle 23"/>
          <p:cNvSpPr>
            <a:spLocks/>
          </p:cNvSpPr>
          <p:nvPr/>
        </p:nvSpPr>
        <p:spPr bwMode="auto">
          <a:xfrm>
            <a:off x="4316755" y="6169994"/>
            <a:ext cx="1101241" cy="40712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r>
              <a:rPr lang="en-US" sz="2600" dirty="0">
                <a:solidFill>
                  <a:srgbClr val="000000"/>
                </a:solidFill>
                <a:ea typeface="Gill Sans" charset="0"/>
                <a:cs typeface="Gill Sans" charset="0"/>
              </a:rPr>
              <a:t>Target 2</a:t>
            </a:r>
          </a:p>
        </p:txBody>
      </p:sp>
      <p:sp>
        <p:nvSpPr>
          <p:cNvPr id="331794" name="Rectangle 24"/>
          <p:cNvSpPr>
            <a:spLocks/>
          </p:cNvSpPr>
          <p:nvPr/>
        </p:nvSpPr>
        <p:spPr bwMode="auto">
          <a:xfrm>
            <a:off x="7457105" y="4073365"/>
            <a:ext cx="1101241" cy="40712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r>
              <a:rPr lang="en-US" sz="2600" dirty="0">
                <a:solidFill>
                  <a:srgbClr val="000000"/>
                </a:solidFill>
                <a:ea typeface="Gill Sans" charset="0"/>
                <a:cs typeface="Gill Sans" charset="0"/>
              </a:rPr>
              <a:t>Target 2</a:t>
            </a:r>
          </a:p>
        </p:txBody>
      </p:sp>
      <p:sp>
        <p:nvSpPr>
          <p:cNvPr id="331795" name="TextBox 17"/>
          <p:cNvSpPr txBox="1">
            <a:spLocks noChangeArrowheads="1"/>
          </p:cNvSpPr>
          <p:nvPr/>
        </p:nvSpPr>
        <p:spPr bwMode="auto">
          <a:xfrm>
            <a:off x="6162569" y="5020097"/>
            <a:ext cx="1004125" cy="4786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0853" tIns="35427" rIns="70853" bIns="35427">
            <a:prstTxWarp prst="textNoShape">
              <a:avLst/>
            </a:prstTxWarp>
            <a:spAutoFit/>
          </a:bodyPr>
          <a:lstStyle/>
          <a:p>
            <a:r>
              <a:rPr lang="en-US" sz="2600" dirty="0">
                <a:solidFill>
                  <a:srgbClr val="000000"/>
                </a:solidFill>
              </a:rPr>
              <a:t>1, -1</a:t>
            </a:r>
          </a:p>
        </p:txBody>
      </p:sp>
      <p:sp>
        <p:nvSpPr>
          <p:cNvPr id="331796" name="TextBox 18"/>
          <p:cNvSpPr txBox="1">
            <a:spLocks noChangeArrowheads="1"/>
          </p:cNvSpPr>
          <p:nvPr/>
        </p:nvSpPr>
        <p:spPr bwMode="auto">
          <a:xfrm>
            <a:off x="6162569" y="6083176"/>
            <a:ext cx="1004125" cy="4786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0853" tIns="35427" rIns="70853" bIns="35427">
            <a:prstTxWarp prst="textNoShape">
              <a:avLst/>
            </a:prstTxWarp>
            <a:spAutoFit/>
          </a:bodyPr>
          <a:lstStyle/>
          <a:p>
            <a:r>
              <a:rPr lang="en-US" sz="2600" dirty="0">
                <a:solidFill>
                  <a:srgbClr val="000000"/>
                </a:solidFill>
              </a:rPr>
              <a:t>-1, 1</a:t>
            </a:r>
          </a:p>
        </p:txBody>
      </p:sp>
      <p:sp>
        <p:nvSpPr>
          <p:cNvPr id="331797" name="TextBox 19"/>
          <p:cNvSpPr txBox="1">
            <a:spLocks noChangeArrowheads="1"/>
          </p:cNvSpPr>
          <p:nvPr/>
        </p:nvSpPr>
        <p:spPr bwMode="auto">
          <a:xfrm>
            <a:off x="7639224" y="5020097"/>
            <a:ext cx="1004125" cy="4786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0853" tIns="35427" rIns="70853" bIns="35427">
            <a:prstTxWarp prst="textNoShape">
              <a:avLst/>
            </a:prstTxWarp>
            <a:spAutoFit/>
          </a:bodyPr>
          <a:lstStyle/>
          <a:p>
            <a:r>
              <a:rPr lang="en-US" sz="2600" dirty="0">
                <a:solidFill>
                  <a:srgbClr val="000000"/>
                </a:solidFill>
              </a:rPr>
              <a:t>-2, 2</a:t>
            </a:r>
          </a:p>
        </p:txBody>
      </p:sp>
      <p:sp>
        <p:nvSpPr>
          <p:cNvPr id="331798" name="TextBox 20"/>
          <p:cNvSpPr txBox="1">
            <a:spLocks noChangeArrowheads="1"/>
          </p:cNvSpPr>
          <p:nvPr/>
        </p:nvSpPr>
        <p:spPr bwMode="auto">
          <a:xfrm>
            <a:off x="7639224" y="6083176"/>
            <a:ext cx="1004125" cy="4786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0853" tIns="35427" rIns="70853" bIns="35427">
            <a:prstTxWarp prst="textNoShape">
              <a:avLst/>
            </a:prstTxWarp>
            <a:spAutoFit/>
          </a:bodyPr>
          <a:lstStyle/>
          <a:p>
            <a:r>
              <a:rPr lang="en-US" sz="2600" dirty="0">
                <a:solidFill>
                  <a:srgbClr val="000000"/>
                </a:solidFill>
              </a:rPr>
              <a:t>2, -1</a:t>
            </a: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1614475" y="2834881"/>
            <a:ext cx="3321242" cy="716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70853" tIns="35427" rIns="70853" bIns="35427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sz="4200" dirty="0">
                <a:solidFill>
                  <a:srgbClr val="000000">
                    <a:lumMod val="50000"/>
                  </a:srgbClr>
                </a:solidFill>
              </a:rPr>
              <a:t>Best Response</a:t>
            </a:r>
          </a:p>
        </p:txBody>
      </p:sp>
      <p:pic>
        <p:nvPicPr>
          <p:cNvPr id="331800" name="Picture 1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00467" y="4961037"/>
            <a:ext cx="1338834" cy="1854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73925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Game Solutions</a:t>
            </a:r>
            <a:endParaRPr lang="en-US" dirty="0"/>
          </a:p>
        </p:txBody>
      </p:sp>
      <p:graphicFrame>
        <p:nvGraphicFramePr>
          <p:cNvPr id="6" name="Group 2"/>
          <p:cNvGraphicFramePr>
            <a:graphicFrameLocks noGrp="1"/>
          </p:cNvGraphicFramePr>
          <p:nvPr/>
        </p:nvGraphicFramePr>
        <p:xfrm>
          <a:off x="5926305" y="4783857"/>
          <a:ext cx="2992686" cy="2126158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1496343"/>
                <a:gridCol w="1496343"/>
              </a:tblGrid>
              <a:tr h="106307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914400" algn="l"/>
                        </a:tabLst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ill Sans" charset="0"/>
                        <a:ea typeface="ヒラギノ角ゴ ProN W3" charset="-128"/>
                        <a:cs typeface="ヒラギノ角ゴ ProN W3" charset="-128"/>
                        <a:sym typeface="Gill Sans" charset="0"/>
                      </a:endParaRPr>
                    </a:p>
                  </a:txBody>
                  <a:tcPr marL="39378" marR="39378" marT="39374" marB="39374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914400" algn="l"/>
                        </a:tabLst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ill Sans" charset="0"/>
                        <a:ea typeface="ヒラギノ角ゴ ProN W3" charset="-128"/>
                        <a:cs typeface="ヒラギノ角ゴ ProN W3" charset="-128"/>
                        <a:sym typeface="Gill Sans" charset="0"/>
                      </a:endParaRPr>
                    </a:p>
                  </a:txBody>
                  <a:tcPr marL="39378" marR="39378" marT="39374" marB="39374" anchor="ctr" horzOverflow="overflow"/>
                </a:tc>
              </a:tr>
              <a:tr h="106307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914400" algn="l"/>
                        </a:tabLst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ill Sans" charset="0"/>
                        <a:ea typeface="ヒラギノ角ゴ ProN W3" charset="-128"/>
                        <a:cs typeface="ヒラギノ角ゴ ProN W3" charset="-128"/>
                        <a:sym typeface="Gill Sans" charset="0"/>
                      </a:endParaRPr>
                    </a:p>
                  </a:txBody>
                  <a:tcPr marL="39378" marR="39378" marT="39374" marB="39374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914400" algn="l"/>
                        </a:tabLst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ill Sans" charset="0"/>
                        <a:ea typeface="ヒラギノ角ゴ ProN W3" charset="-128"/>
                        <a:cs typeface="ヒラギノ角ゴ ProN W3" charset="-128"/>
                        <a:sym typeface="Gill Sans" charset="0"/>
                      </a:endParaRPr>
                    </a:p>
                  </a:txBody>
                  <a:tcPr marL="39378" marR="39378" marT="39374" marB="39374" anchor="ctr" horzOverflow="overflow"/>
                </a:tc>
              </a:tr>
            </a:tbl>
          </a:graphicData>
        </a:graphic>
      </p:graphicFrame>
      <p:pic>
        <p:nvPicPr>
          <p:cNvPr id="333838" name="Picture 20"/>
          <p:cNvPicPr>
            <a:picLocks noChangeArrowheads="1"/>
          </p:cNvPicPr>
          <p:nvPr/>
        </p:nvPicPr>
        <p:blipFill>
          <a:blip r:embed="rId3"/>
          <a:srcRect l="22670" r="23689"/>
          <a:stretch>
            <a:fillRect/>
          </a:stretch>
        </p:blipFill>
        <p:spPr bwMode="auto">
          <a:xfrm>
            <a:off x="6694166" y="2303342"/>
            <a:ext cx="1421280" cy="129931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333839" name="Rectangle 21"/>
          <p:cNvSpPr>
            <a:spLocks/>
          </p:cNvSpPr>
          <p:nvPr/>
        </p:nvSpPr>
        <p:spPr bwMode="auto">
          <a:xfrm>
            <a:off x="4316755" y="5106914"/>
            <a:ext cx="1101241" cy="40712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r>
              <a:rPr lang="en-US" sz="2600" dirty="0">
                <a:solidFill>
                  <a:srgbClr val="800000"/>
                </a:solidFill>
                <a:ea typeface="Gill Sans" charset="0"/>
                <a:cs typeface="Gill Sans" charset="0"/>
              </a:rPr>
              <a:t>Target 1</a:t>
            </a:r>
          </a:p>
        </p:txBody>
      </p:sp>
      <p:sp>
        <p:nvSpPr>
          <p:cNvPr id="333840" name="Rectangle 22"/>
          <p:cNvSpPr>
            <a:spLocks/>
          </p:cNvSpPr>
          <p:nvPr/>
        </p:nvSpPr>
        <p:spPr bwMode="auto">
          <a:xfrm>
            <a:off x="6019828" y="4073365"/>
            <a:ext cx="1024534" cy="40712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r>
              <a:rPr lang="en-US" sz="2600" dirty="0">
                <a:solidFill>
                  <a:srgbClr val="000000"/>
                </a:solidFill>
                <a:ea typeface="Gill Sans" charset="0"/>
                <a:cs typeface="Gill Sans" charset="0"/>
              </a:rPr>
              <a:t>Target1</a:t>
            </a:r>
          </a:p>
        </p:txBody>
      </p:sp>
      <p:sp>
        <p:nvSpPr>
          <p:cNvPr id="333841" name="Rectangle 23"/>
          <p:cNvSpPr>
            <a:spLocks/>
          </p:cNvSpPr>
          <p:nvPr/>
        </p:nvSpPr>
        <p:spPr bwMode="auto">
          <a:xfrm>
            <a:off x="4316755" y="6169994"/>
            <a:ext cx="1101241" cy="40712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r>
              <a:rPr lang="en-US" sz="2600" dirty="0">
                <a:solidFill>
                  <a:srgbClr val="000000"/>
                </a:solidFill>
                <a:ea typeface="Gill Sans" charset="0"/>
                <a:cs typeface="Gill Sans" charset="0"/>
              </a:rPr>
              <a:t>Target 2</a:t>
            </a:r>
          </a:p>
        </p:txBody>
      </p:sp>
      <p:sp>
        <p:nvSpPr>
          <p:cNvPr id="333842" name="Rectangle 24"/>
          <p:cNvSpPr>
            <a:spLocks/>
          </p:cNvSpPr>
          <p:nvPr/>
        </p:nvSpPr>
        <p:spPr bwMode="auto">
          <a:xfrm>
            <a:off x="7457105" y="4073365"/>
            <a:ext cx="1101241" cy="40712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r>
              <a:rPr lang="en-US" sz="2600" dirty="0">
                <a:solidFill>
                  <a:srgbClr val="800000"/>
                </a:solidFill>
                <a:ea typeface="Gill Sans" charset="0"/>
                <a:cs typeface="Gill Sans" charset="0"/>
              </a:rPr>
              <a:t>Target 2</a:t>
            </a:r>
          </a:p>
        </p:txBody>
      </p:sp>
      <p:sp>
        <p:nvSpPr>
          <p:cNvPr id="333843" name="TextBox 17"/>
          <p:cNvSpPr txBox="1">
            <a:spLocks noChangeArrowheads="1"/>
          </p:cNvSpPr>
          <p:nvPr/>
        </p:nvSpPr>
        <p:spPr bwMode="auto">
          <a:xfrm>
            <a:off x="6162569" y="5020097"/>
            <a:ext cx="1004125" cy="4786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0853" tIns="35427" rIns="70853" bIns="35427">
            <a:prstTxWarp prst="textNoShape">
              <a:avLst/>
            </a:prstTxWarp>
            <a:spAutoFit/>
          </a:bodyPr>
          <a:lstStyle/>
          <a:p>
            <a:r>
              <a:rPr lang="en-US" sz="2600" dirty="0">
                <a:solidFill>
                  <a:srgbClr val="000000"/>
                </a:solidFill>
              </a:rPr>
              <a:t>1, -1</a:t>
            </a:r>
          </a:p>
        </p:txBody>
      </p:sp>
      <p:sp>
        <p:nvSpPr>
          <p:cNvPr id="333844" name="TextBox 18"/>
          <p:cNvSpPr txBox="1">
            <a:spLocks noChangeArrowheads="1"/>
          </p:cNvSpPr>
          <p:nvPr/>
        </p:nvSpPr>
        <p:spPr bwMode="auto">
          <a:xfrm>
            <a:off x="6162569" y="6083176"/>
            <a:ext cx="1004125" cy="4786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0853" tIns="35427" rIns="70853" bIns="35427">
            <a:prstTxWarp prst="textNoShape">
              <a:avLst/>
            </a:prstTxWarp>
            <a:spAutoFit/>
          </a:bodyPr>
          <a:lstStyle/>
          <a:p>
            <a:r>
              <a:rPr lang="en-US" sz="2600" dirty="0">
                <a:solidFill>
                  <a:srgbClr val="000000"/>
                </a:solidFill>
              </a:rPr>
              <a:t>-1, 1</a:t>
            </a:r>
          </a:p>
        </p:txBody>
      </p:sp>
      <p:sp>
        <p:nvSpPr>
          <p:cNvPr id="333845" name="TextBox 19"/>
          <p:cNvSpPr txBox="1">
            <a:spLocks noChangeArrowheads="1"/>
          </p:cNvSpPr>
          <p:nvPr/>
        </p:nvSpPr>
        <p:spPr bwMode="auto">
          <a:xfrm>
            <a:off x="7639224" y="5020097"/>
            <a:ext cx="1004125" cy="4786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0853" tIns="35427" rIns="70853" bIns="35427">
            <a:prstTxWarp prst="textNoShape">
              <a:avLst/>
            </a:prstTxWarp>
            <a:spAutoFit/>
          </a:bodyPr>
          <a:lstStyle/>
          <a:p>
            <a:r>
              <a:rPr lang="en-US" sz="2600" dirty="0">
                <a:solidFill>
                  <a:srgbClr val="800000"/>
                </a:solidFill>
              </a:rPr>
              <a:t>-2, 2</a:t>
            </a:r>
          </a:p>
        </p:txBody>
      </p:sp>
      <p:sp>
        <p:nvSpPr>
          <p:cNvPr id="333846" name="TextBox 20"/>
          <p:cNvSpPr txBox="1">
            <a:spLocks noChangeArrowheads="1"/>
          </p:cNvSpPr>
          <p:nvPr/>
        </p:nvSpPr>
        <p:spPr bwMode="auto">
          <a:xfrm>
            <a:off x="7639224" y="6083176"/>
            <a:ext cx="1004125" cy="4786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0853" tIns="35427" rIns="70853" bIns="35427">
            <a:prstTxWarp prst="textNoShape">
              <a:avLst/>
            </a:prstTxWarp>
            <a:spAutoFit/>
          </a:bodyPr>
          <a:lstStyle/>
          <a:p>
            <a:r>
              <a:rPr lang="en-US" sz="2600" dirty="0">
                <a:solidFill>
                  <a:srgbClr val="000000"/>
                </a:solidFill>
              </a:rPr>
              <a:t>2, -1</a:t>
            </a: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1614475" y="2834881"/>
            <a:ext cx="3321242" cy="716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70853" tIns="35427" rIns="70853" bIns="35427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sz="4200" dirty="0">
                <a:solidFill>
                  <a:srgbClr val="000000">
                    <a:lumMod val="50000"/>
                  </a:srgbClr>
                </a:solidFill>
              </a:rPr>
              <a:t>Best Response</a:t>
            </a:r>
          </a:p>
        </p:txBody>
      </p:sp>
      <p:pic>
        <p:nvPicPr>
          <p:cNvPr id="333848" name="Picture 1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00467" y="4961037"/>
            <a:ext cx="1338834" cy="1854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023657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Game Solutions</a:t>
            </a:r>
            <a:endParaRPr lang="en-US" dirty="0"/>
          </a:p>
        </p:txBody>
      </p:sp>
      <p:graphicFrame>
        <p:nvGraphicFramePr>
          <p:cNvPr id="6" name="Group 2"/>
          <p:cNvGraphicFramePr>
            <a:graphicFrameLocks noGrp="1"/>
          </p:cNvGraphicFramePr>
          <p:nvPr/>
        </p:nvGraphicFramePr>
        <p:xfrm>
          <a:off x="5926305" y="4783857"/>
          <a:ext cx="2992686" cy="2126158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1496343"/>
                <a:gridCol w="1496343"/>
              </a:tblGrid>
              <a:tr h="106307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914400" algn="l"/>
                        </a:tabLst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ill Sans" charset="0"/>
                        <a:ea typeface="ヒラギノ角ゴ ProN W3" charset="-128"/>
                        <a:cs typeface="ヒラギノ角ゴ ProN W3" charset="-128"/>
                        <a:sym typeface="Gill Sans" charset="0"/>
                      </a:endParaRPr>
                    </a:p>
                  </a:txBody>
                  <a:tcPr marL="39378" marR="39378" marT="39374" marB="39374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914400" algn="l"/>
                        </a:tabLst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ill Sans" charset="0"/>
                        <a:ea typeface="ヒラギノ角ゴ ProN W3" charset="-128"/>
                        <a:cs typeface="ヒラギノ角ゴ ProN W3" charset="-128"/>
                        <a:sym typeface="Gill Sans" charset="0"/>
                      </a:endParaRPr>
                    </a:p>
                  </a:txBody>
                  <a:tcPr marL="39378" marR="39378" marT="39374" marB="39374" anchor="ctr" horzOverflow="overflow"/>
                </a:tc>
              </a:tr>
              <a:tr h="106307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914400" algn="l"/>
                        </a:tabLst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ill Sans" charset="0"/>
                        <a:ea typeface="ヒラギノ角ゴ ProN W3" charset="-128"/>
                        <a:cs typeface="ヒラギノ角ゴ ProN W3" charset="-128"/>
                        <a:sym typeface="Gill Sans" charset="0"/>
                      </a:endParaRPr>
                    </a:p>
                  </a:txBody>
                  <a:tcPr marL="39378" marR="39378" marT="39374" marB="39374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914400" algn="l"/>
                        </a:tabLst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ill Sans" charset="0"/>
                        <a:ea typeface="ヒラギノ角ゴ ProN W3" charset="-128"/>
                        <a:cs typeface="ヒラギノ角ゴ ProN W3" charset="-128"/>
                        <a:sym typeface="Gill Sans" charset="0"/>
                      </a:endParaRPr>
                    </a:p>
                  </a:txBody>
                  <a:tcPr marL="39378" marR="39378" marT="39374" marB="39374" anchor="ctr" horzOverflow="overflow"/>
                </a:tc>
              </a:tr>
            </a:tbl>
          </a:graphicData>
        </a:graphic>
      </p:graphicFrame>
      <p:pic>
        <p:nvPicPr>
          <p:cNvPr id="335886" name="Picture 20"/>
          <p:cNvPicPr>
            <a:picLocks noChangeArrowheads="1"/>
          </p:cNvPicPr>
          <p:nvPr/>
        </p:nvPicPr>
        <p:blipFill>
          <a:blip r:embed="rId3"/>
          <a:srcRect l="22670" r="23689"/>
          <a:stretch>
            <a:fillRect/>
          </a:stretch>
        </p:blipFill>
        <p:spPr bwMode="auto">
          <a:xfrm>
            <a:off x="6694166" y="2303342"/>
            <a:ext cx="1421280" cy="129931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335887" name="Rectangle 21"/>
          <p:cNvSpPr>
            <a:spLocks/>
          </p:cNvSpPr>
          <p:nvPr/>
        </p:nvSpPr>
        <p:spPr bwMode="auto">
          <a:xfrm>
            <a:off x="4316755" y="5106914"/>
            <a:ext cx="1101241" cy="40712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r>
              <a:rPr lang="en-US" sz="2600" dirty="0">
                <a:solidFill>
                  <a:srgbClr val="000000"/>
                </a:solidFill>
                <a:ea typeface="Gill Sans" charset="0"/>
                <a:cs typeface="Gill Sans" charset="0"/>
              </a:rPr>
              <a:t>Target 1</a:t>
            </a:r>
          </a:p>
        </p:txBody>
      </p:sp>
      <p:sp>
        <p:nvSpPr>
          <p:cNvPr id="335888" name="Rectangle 22"/>
          <p:cNvSpPr>
            <a:spLocks/>
          </p:cNvSpPr>
          <p:nvPr/>
        </p:nvSpPr>
        <p:spPr bwMode="auto">
          <a:xfrm>
            <a:off x="6019828" y="4073365"/>
            <a:ext cx="1024534" cy="40712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r>
              <a:rPr lang="en-US" sz="2600" dirty="0">
                <a:solidFill>
                  <a:srgbClr val="800000"/>
                </a:solidFill>
                <a:ea typeface="Gill Sans" charset="0"/>
                <a:cs typeface="Gill Sans" charset="0"/>
              </a:rPr>
              <a:t>Target1</a:t>
            </a:r>
          </a:p>
        </p:txBody>
      </p:sp>
      <p:sp>
        <p:nvSpPr>
          <p:cNvPr id="335889" name="Rectangle 23"/>
          <p:cNvSpPr>
            <a:spLocks/>
          </p:cNvSpPr>
          <p:nvPr/>
        </p:nvSpPr>
        <p:spPr bwMode="auto">
          <a:xfrm>
            <a:off x="4316755" y="6169994"/>
            <a:ext cx="1101241" cy="40712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r>
              <a:rPr lang="en-US" sz="2600" dirty="0">
                <a:solidFill>
                  <a:srgbClr val="800000"/>
                </a:solidFill>
                <a:ea typeface="Gill Sans" charset="0"/>
                <a:cs typeface="Gill Sans" charset="0"/>
              </a:rPr>
              <a:t>Target 2</a:t>
            </a:r>
          </a:p>
        </p:txBody>
      </p:sp>
      <p:sp>
        <p:nvSpPr>
          <p:cNvPr id="335890" name="Rectangle 24"/>
          <p:cNvSpPr>
            <a:spLocks/>
          </p:cNvSpPr>
          <p:nvPr/>
        </p:nvSpPr>
        <p:spPr bwMode="auto">
          <a:xfrm>
            <a:off x="7457105" y="4073365"/>
            <a:ext cx="1101241" cy="40712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r>
              <a:rPr lang="en-US" sz="2600" dirty="0">
                <a:solidFill>
                  <a:srgbClr val="000000"/>
                </a:solidFill>
                <a:ea typeface="Gill Sans" charset="0"/>
                <a:cs typeface="Gill Sans" charset="0"/>
              </a:rPr>
              <a:t>Target 2</a:t>
            </a:r>
          </a:p>
        </p:txBody>
      </p:sp>
      <p:sp>
        <p:nvSpPr>
          <p:cNvPr id="335891" name="TextBox 17"/>
          <p:cNvSpPr txBox="1">
            <a:spLocks noChangeArrowheads="1"/>
          </p:cNvSpPr>
          <p:nvPr/>
        </p:nvSpPr>
        <p:spPr bwMode="auto">
          <a:xfrm>
            <a:off x="6162569" y="5020097"/>
            <a:ext cx="1004125" cy="4786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0853" tIns="35427" rIns="70853" bIns="35427">
            <a:prstTxWarp prst="textNoShape">
              <a:avLst/>
            </a:prstTxWarp>
            <a:spAutoFit/>
          </a:bodyPr>
          <a:lstStyle/>
          <a:p>
            <a:r>
              <a:rPr lang="en-US" sz="2600" dirty="0">
                <a:solidFill>
                  <a:srgbClr val="000000"/>
                </a:solidFill>
              </a:rPr>
              <a:t>1, -1</a:t>
            </a:r>
          </a:p>
        </p:txBody>
      </p:sp>
      <p:sp>
        <p:nvSpPr>
          <p:cNvPr id="335892" name="TextBox 18"/>
          <p:cNvSpPr txBox="1">
            <a:spLocks noChangeArrowheads="1"/>
          </p:cNvSpPr>
          <p:nvPr/>
        </p:nvSpPr>
        <p:spPr bwMode="auto">
          <a:xfrm>
            <a:off x="6162569" y="6083176"/>
            <a:ext cx="1004125" cy="4786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0853" tIns="35427" rIns="70853" bIns="35427">
            <a:prstTxWarp prst="textNoShape">
              <a:avLst/>
            </a:prstTxWarp>
            <a:spAutoFit/>
          </a:bodyPr>
          <a:lstStyle/>
          <a:p>
            <a:r>
              <a:rPr lang="en-US" sz="2600" dirty="0">
                <a:solidFill>
                  <a:srgbClr val="800000"/>
                </a:solidFill>
              </a:rPr>
              <a:t>-1, 1</a:t>
            </a:r>
          </a:p>
        </p:txBody>
      </p:sp>
      <p:sp>
        <p:nvSpPr>
          <p:cNvPr id="335893" name="TextBox 19"/>
          <p:cNvSpPr txBox="1">
            <a:spLocks noChangeArrowheads="1"/>
          </p:cNvSpPr>
          <p:nvPr/>
        </p:nvSpPr>
        <p:spPr bwMode="auto">
          <a:xfrm>
            <a:off x="7639224" y="5020097"/>
            <a:ext cx="1004125" cy="4786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0853" tIns="35427" rIns="70853" bIns="35427">
            <a:prstTxWarp prst="textNoShape">
              <a:avLst/>
            </a:prstTxWarp>
            <a:spAutoFit/>
          </a:bodyPr>
          <a:lstStyle/>
          <a:p>
            <a:r>
              <a:rPr lang="en-US" sz="2600" dirty="0">
                <a:solidFill>
                  <a:srgbClr val="000000"/>
                </a:solidFill>
              </a:rPr>
              <a:t>-2, 2</a:t>
            </a:r>
          </a:p>
        </p:txBody>
      </p:sp>
      <p:sp>
        <p:nvSpPr>
          <p:cNvPr id="335894" name="TextBox 20"/>
          <p:cNvSpPr txBox="1">
            <a:spLocks noChangeArrowheads="1"/>
          </p:cNvSpPr>
          <p:nvPr/>
        </p:nvSpPr>
        <p:spPr bwMode="auto">
          <a:xfrm>
            <a:off x="7639224" y="6083176"/>
            <a:ext cx="1004125" cy="4786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0853" tIns="35427" rIns="70853" bIns="35427">
            <a:prstTxWarp prst="textNoShape">
              <a:avLst/>
            </a:prstTxWarp>
            <a:spAutoFit/>
          </a:bodyPr>
          <a:lstStyle/>
          <a:p>
            <a:r>
              <a:rPr lang="en-US" sz="2600" dirty="0">
                <a:solidFill>
                  <a:srgbClr val="000000"/>
                </a:solidFill>
              </a:rPr>
              <a:t>2, -1</a:t>
            </a: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1614475" y="2834881"/>
            <a:ext cx="3321242" cy="716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70853" tIns="35427" rIns="70853" bIns="35427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sz="4200" dirty="0">
                <a:solidFill>
                  <a:srgbClr val="000000">
                    <a:lumMod val="50000"/>
                  </a:srgbClr>
                </a:solidFill>
              </a:rPr>
              <a:t>Best Response</a:t>
            </a:r>
          </a:p>
        </p:txBody>
      </p:sp>
      <p:pic>
        <p:nvPicPr>
          <p:cNvPr id="335896" name="Picture 1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00467" y="4961037"/>
            <a:ext cx="1338834" cy="1854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31253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Game Solutions</a:t>
            </a:r>
            <a:endParaRPr lang="en-US" dirty="0"/>
          </a:p>
        </p:txBody>
      </p:sp>
      <p:graphicFrame>
        <p:nvGraphicFramePr>
          <p:cNvPr id="6" name="Group 2"/>
          <p:cNvGraphicFramePr>
            <a:graphicFrameLocks noGrp="1"/>
          </p:cNvGraphicFramePr>
          <p:nvPr/>
        </p:nvGraphicFramePr>
        <p:xfrm>
          <a:off x="5926305" y="4783857"/>
          <a:ext cx="2992686" cy="2126158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1496343"/>
                <a:gridCol w="1496343"/>
              </a:tblGrid>
              <a:tr h="106307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914400" algn="l"/>
                        </a:tabLst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ill Sans" charset="0"/>
                        <a:ea typeface="ヒラギノ角ゴ ProN W3" charset="-128"/>
                        <a:cs typeface="ヒラギノ角ゴ ProN W3" charset="-128"/>
                        <a:sym typeface="Gill Sans" charset="0"/>
                      </a:endParaRPr>
                    </a:p>
                  </a:txBody>
                  <a:tcPr marL="39378" marR="39378" marT="39374" marB="39374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914400" algn="l"/>
                        </a:tabLst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ill Sans" charset="0"/>
                        <a:ea typeface="ヒラギノ角ゴ ProN W3" charset="-128"/>
                        <a:cs typeface="ヒラギノ角ゴ ProN W3" charset="-128"/>
                        <a:sym typeface="Gill Sans" charset="0"/>
                      </a:endParaRPr>
                    </a:p>
                  </a:txBody>
                  <a:tcPr marL="39378" marR="39378" marT="39374" marB="39374" anchor="ctr" horzOverflow="overflow"/>
                </a:tc>
              </a:tr>
              <a:tr h="106307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914400" algn="l"/>
                        </a:tabLst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ill Sans" charset="0"/>
                        <a:ea typeface="ヒラギノ角ゴ ProN W3" charset="-128"/>
                        <a:cs typeface="ヒラギノ角ゴ ProN W3" charset="-128"/>
                        <a:sym typeface="Gill Sans" charset="0"/>
                      </a:endParaRPr>
                    </a:p>
                  </a:txBody>
                  <a:tcPr marL="39378" marR="39378" marT="39374" marB="39374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914400" algn="l"/>
                        </a:tabLst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ill Sans" charset="0"/>
                        <a:ea typeface="ヒラギノ角ゴ ProN W3" charset="-128"/>
                        <a:cs typeface="ヒラギノ角ゴ ProN W3" charset="-128"/>
                        <a:sym typeface="Gill Sans" charset="0"/>
                      </a:endParaRPr>
                    </a:p>
                  </a:txBody>
                  <a:tcPr marL="39378" marR="39378" marT="39374" marB="39374" anchor="ctr" horzOverflow="overflow"/>
                </a:tc>
              </a:tr>
            </a:tbl>
          </a:graphicData>
        </a:graphic>
      </p:graphicFrame>
      <p:pic>
        <p:nvPicPr>
          <p:cNvPr id="337934" name="Picture 20"/>
          <p:cNvPicPr>
            <a:picLocks noChangeArrowheads="1"/>
          </p:cNvPicPr>
          <p:nvPr/>
        </p:nvPicPr>
        <p:blipFill>
          <a:blip r:embed="rId3"/>
          <a:srcRect l="22670" r="23689"/>
          <a:stretch>
            <a:fillRect/>
          </a:stretch>
        </p:blipFill>
        <p:spPr bwMode="auto">
          <a:xfrm>
            <a:off x="6694166" y="2303342"/>
            <a:ext cx="1421280" cy="129931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337935" name="Rectangle 21"/>
          <p:cNvSpPr>
            <a:spLocks/>
          </p:cNvSpPr>
          <p:nvPr/>
        </p:nvSpPr>
        <p:spPr bwMode="auto">
          <a:xfrm>
            <a:off x="4316755" y="5106914"/>
            <a:ext cx="1101241" cy="40712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r>
              <a:rPr lang="en-US" sz="2600" dirty="0">
                <a:solidFill>
                  <a:srgbClr val="000000"/>
                </a:solidFill>
                <a:ea typeface="Gill Sans" charset="0"/>
                <a:cs typeface="Gill Sans" charset="0"/>
              </a:rPr>
              <a:t>Target 1</a:t>
            </a:r>
          </a:p>
        </p:txBody>
      </p:sp>
      <p:sp>
        <p:nvSpPr>
          <p:cNvPr id="337936" name="Rectangle 22"/>
          <p:cNvSpPr>
            <a:spLocks/>
          </p:cNvSpPr>
          <p:nvPr/>
        </p:nvSpPr>
        <p:spPr bwMode="auto">
          <a:xfrm>
            <a:off x="6019828" y="4073365"/>
            <a:ext cx="1024534" cy="40712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r>
              <a:rPr lang="en-US" sz="2600" dirty="0">
                <a:solidFill>
                  <a:srgbClr val="000000"/>
                </a:solidFill>
                <a:ea typeface="Gill Sans" charset="0"/>
                <a:cs typeface="Gill Sans" charset="0"/>
              </a:rPr>
              <a:t>Target1</a:t>
            </a:r>
          </a:p>
        </p:txBody>
      </p:sp>
      <p:sp>
        <p:nvSpPr>
          <p:cNvPr id="337937" name="Rectangle 23"/>
          <p:cNvSpPr>
            <a:spLocks/>
          </p:cNvSpPr>
          <p:nvPr/>
        </p:nvSpPr>
        <p:spPr bwMode="auto">
          <a:xfrm>
            <a:off x="4316755" y="6169994"/>
            <a:ext cx="1101241" cy="40712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r>
              <a:rPr lang="en-US" sz="2600" dirty="0">
                <a:solidFill>
                  <a:srgbClr val="000000"/>
                </a:solidFill>
                <a:ea typeface="Gill Sans" charset="0"/>
                <a:cs typeface="Gill Sans" charset="0"/>
              </a:rPr>
              <a:t>Target 2</a:t>
            </a:r>
          </a:p>
        </p:txBody>
      </p:sp>
      <p:sp>
        <p:nvSpPr>
          <p:cNvPr id="337938" name="Rectangle 24"/>
          <p:cNvSpPr>
            <a:spLocks/>
          </p:cNvSpPr>
          <p:nvPr/>
        </p:nvSpPr>
        <p:spPr bwMode="auto">
          <a:xfrm>
            <a:off x="7457105" y="4073365"/>
            <a:ext cx="1101241" cy="40712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r>
              <a:rPr lang="en-US" sz="2600" dirty="0">
                <a:solidFill>
                  <a:srgbClr val="000000"/>
                </a:solidFill>
                <a:ea typeface="Gill Sans" charset="0"/>
                <a:cs typeface="Gill Sans" charset="0"/>
              </a:rPr>
              <a:t>Target 2</a:t>
            </a:r>
          </a:p>
        </p:txBody>
      </p:sp>
      <p:sp>
        <p:nvSpPr>
          <p:cNvPr id="337939" name="TextBox 17"/>
          <p:cNvSpPr txBox="1">
            <a:spLocks noChangeArrowheads="1"/>
          </p:cNvSpPr>
          <p:nvPr/>
        </p:nvSpPr>
        <p:spPr bwMode="auto">
          <a:xfrm>
            <a:off x="6162569" y="5020097"/>
            <a:ext cx="1004125" cy="4786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0853" tIns="35427" rIns="70853" bIns="35427">
            <a:prstTxWarp prst="textNoShape">
              <a:avLst/>
            </a:prstTxWarp>
            <a:spAutoFit/>
          </a:bodyPr>
          <a:lstStyle/>
          <a:p>
            <a:r>
              <a:rPr lang="en-US" sz="2600" dirty="0">
                <a:solidFill>
                  <a:srgbClr val="000000"/>
                </a:solidFill>
              </a:rPr>
              <a:t>1, -1</a:t>
            </a:r>
          </a:p>
        </p:txBody>
      </p:sp>
      <p:sp>
        <p:nvSpPr>
          <p:cNvPr id="337940" name="TextBox 18"/>
          <p:cNvSpPr txBox="1">
            <a:spLocks noChangeArrowheads="1"/>
          </p:cNvSpPr>
          <p:nvPr/>
        </p:nvSpPr>
        <p:spPr bwMode="auto">
          <a:xfrm>
            <a:off x="6162569" y="6083176"/>
            <a:ext cx="1004125" cy="4786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0853" tIns="35427" rIns="70853" bIns="35427">
            <a:prstTxWarp prst="textNoShape">
              <a:avLst/>
            </a:prstTxWarp>
            <a:spAutoFit/>
          </a:bodyPr>
          <a:lstStyle/>
          <a:p>
            <a:r>
              <a:rPr lang="en-US" sz="2600" dirty="0">
                <a:solidFill>
                  <a:srgbClr val="000000"/>
                </a:solidFill>
              </a:rPr>
              <a:t>-1, 1</a:t>
            </a:r>
          </a:p>
        </p:txBody>
      </p:sp>
      <p:sp>
        <p:nvSpPr>
          <p:cNvPr id="337941" name="TextBox 19"/>
          <p:cNvSpPr txBox="1">
            <a:spLocks noChangeArrowheads="1"/>
          </p:cNvSpPr>
          <p:nvPr/>
        </p:nvSpPr>
        <p:spPr bwMode="auto">
          <a:xfrm>
            <a:off x="7639224" y="5020097"/>
            <a:ext cx="1004125" cy="4786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0853" tIns="35427" rIns="70853" bIns="35427">
            <a:prstTxWarp prst="textNoShape">
              <a:avLst/>
            </a:prstTxWarp>
            <a:spAutoFit/>
          </a:bodyPr>
          <a:lstStyle/>
          <a:p>
            <a:r>
              <a:rPr lang="en-US" sz="2600" dirty="0">
                <a:solidFill>
                  <a:srgbClr val="000000"/>
                </a:solidFill>
              </a:rPr>
              <a:t>-2, 2</a:t>
            </a:r>
          </a:p>
        </p:txBody>
      </p:sp>
      <p:sp>
        <p:nvSpPr>
          <p:cNvPr id="337942" name="TextBox 20"/>
          <p:cNvSpPr txBox="1">
            <a:spLocks noChangeArrowheads="1"/>
          </p:cNvSpPr>
          <p:nvPr/>
        </p:nvSpPr>
        <p:spPr bwMode="auto">
          <a:xfrm>
            <a:off x="7639224" y="6083176"/>
            <a:ext cx="1004125" cy="4786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0853" tIns="35427" rIns="70853" bIns="35427">
            <a:prstTxWarp prst="textNoShape">
              <a:avLst/>
            </a:prstTxWarp>
            <a:spAutoFit/>
          </a:bodyPr>
          <a:lstStyle/>
          <a:p>
            <a:r>
              <a:rPr lang="en-US" sz="2600" dirty="0">
                <a:solidFill>
                  <a:srgbClr val="000000"/>
                </a:solidFill>
              </a:rPr>
              <a:t>2, -1</a:t>
            </a: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1578790" y="2834879"/>
            <a:ext cx="3477366" cy="7178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70853" tIns="35427" rIns="70853" bIns="35427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sz="4200" dirty="0">
                <a:solidFill>
                  <a:srgbClr val="000000">
                    <a:lumMod val="50000"/>
                  </a:srgbClr>
                </a:solidFill>
              </a:rPr>
              <a:t>Mixed Strategy</a:t>
            </a:r>
          </a:p>
        </p:txBody>
      </p:sp>
      <p:pic>
        <p:nvPicPr>
          <p:cNvPr id="337944" name="Picture 1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00467" y="4961037"/>
            <a:ext cx="1338834" cy="1854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45" name="Rectangle 21"/>
          <p:cNvSpPr>
            <a:spLocks/>
          </p:cNvSpPr>
          <p:nvPr/>
        </p:nvSpPr>
        <p:spPr bwMode="auto">
          <a:xfrm>
            <a:off x="4744985" y="4541539"/>
            <a:ext cx="621944" cy="40712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r>
              <a:rPr lang="en-US" sz="2600" dirty="0">
                <a:solidFill>
                  <a:srgbClr val="800000"/>
                </a:solidFill>
                <a:ea typeface="Gill Sans" charset="0"/>
                <a:cs typeface="Gill Sans" charset="0"/>
              </a:rPr>
              <a:t>50%</a:t>
            </a:r>
          </a:p>
        </p:txBody>
      </p:sp>
      <p:sp>
        <p:nvSpPr>
          <p:cNvPr id="337946" name="Rectangle 21"/>
          <p:cNvSpPr>
            <a:spLocks/>
          </p:cNvSpPr>
          <p:nvPr/>
        </p:nvSpPr>
        <p:spPr bwMode="auto">
          <a:xfrm>
            <a:off x="4744985" y="5722739"/>
            <a:ext cx="621944" cy="40712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r>
              <a:rPr lang="en-US" sz="2600" dirty="0">
                <a:solidFill>
                  <a:srgbClr val="800000"/>
                </a:solidFill>
                <a:ea typeface="Gill Sans" charset="0"/>
                <a:cs typeface="Gill Sans" charset="0"/>
              </a:rPr>
              <a:t>50%</a:t>
            </a:r>
          </a:p>
        </p:txBody>
      </p:sp>
    </p:spTree>
    <p:extLst>
      <p:ext uri="{BB962C8B-B14F-4D97-AF65-F5344CB8AC3E}">
        <p14:creationId xmlns:p14="http://schemas.microsoft.com/office/powerpoint/2010/main" val="519500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Game Solutions</a:t>
            </a:r>
            <a:endParaRPr lang="en-US" dirty="0"/>
          </a:p>
        </p:txBody>
      </p:sp>
      <p:graphicFrame>
        <p:nvGraphicFramePr>
          <p:cNvPr id="6" name="Group 2"/>
          <p:cNvGraphicFramePr>
            <a:graphicFrameLocks noGrp="1"/>
          </p:cNvGraphicFramePr>
          <p:nvPr/>
        </p:nvGraphicFramePr>
        <p:xfrm>
          <a:off x="5926305" y="4783857"/>
          <a:ext cx="2992686" cy="2126158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1496343"/>
                <a:gridCol w="1496343"/>
              </a:tblGrid>
              <a:tr h="106307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914400" algn="l"/>
                        </a:tabLst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ill Sans" charset="0"/>
                        <a:ea typeface="ヒラギノ角ゴ ProN W3" charset="-128"/>
                        <a:cs typeface="ヒラギノ角ゴ ProN W3" charset="-128"/>
                        <a:sym typeface="Gill Sans" charset="0"/>
                      </a:endParaRPr>
                    </a:p>
                  </a:txBody>
                  <a:tcPr marL="39378" marR="39378" marT="39374" marB="39374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914400" algn="l"/>
                        </a:tabLst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ill Sans" charset="0"/>
                        <a:ea typeface="ヒラギノ角ゴ ProN W3" charset="-128"/>
                        <a:cs typeface="ヒラギノ角ゴ ProN W3" charset="-128"/>
                        <a:sym typeface="Gill Sans" charset="0"/>
                      </a:endParaRPr>
                    </a:p>
                  </a:txBody>
                  <a:tcPr marL="39378" marR="39378" marT="39374" marB="39374" anchor="ctr" horzOverflow="overflow"/>
                </a:tc>
              </a:tr>
              <a:tr h="106307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914400" algn="l"/>
                        </a:tabLst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ill Sans" charset="0"/>
                        <a:ea typeface="ヒラギノ角ゴ ProN W3" charset="-128"/>
                        <a:cs typeface="ヒラギノ角ゴ ProN W3" charset="-128"/>
                        <a:sym typeface="Gill Sans" charset="0"/>
                      </a:endParaRPr>
                    </a:p>
                  </a:txBody>
                  <a:tcPr marL="39378" marR="39378" marT="39374" marB="39374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914400" algn="l"/>
                        </a:tabLst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ill Sans" charset="0"/>
                        <a:ea typeface="ヒラギノ角ゴ ProN W3" charset="-128"/>
                        <a:cs typeface="ヒラギノ角ゴ ProN W3" charset="-128"/>
                        <a:sym typeface="Gill Sans" charset="0"/>
                      </a:endParaRPr>
                    </a:p>
                  </a:txBody>
                  <a:tcPr marL="39378" marR="39378" marT="39374" marB="39374" anchor="ctr" horzOverflow="overflow"/>
                </a:tc>
              </a:tr>
            </a:tbl>
          </a:graphicData>
        </a:graphic>
      </p:graphicFrame>
      <p:pic>
        <p:nvPicPr>
          <p:cNvPr id="339982" name="Picture 20"/>
          <p:cNvPicPr>
            <a:picLocks noChangeArrowheads="1"/>
          </p:cNvPicPr>
          <p:nvPr/>
        </p:nvPicPr>
        <p:blipFill>
          <a:blip r:embed="rId3"/>
          <a:srcRect l="22670" r="23689"/>
          <a:stretch>
            <a:fillRect/>
          </a:stretch>
        </p:blipFill>
        <p:spPr bwMode="auto">
          <a:xfrm>
            <a:off x="6694166" y="2303342"/>
            <a:ext cx="1421280" cy="129931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339983" name="Rectangle 21"/>
          <p:cNvSpPr>
            <a:spLocks/>
          </p:cNvSpPr>
          <p:nvPr/>
        </p:nvSpPr>
        <p:spPr bwMode="auto">
          <a:xfrm>
            <a:off x="4316755" y="5106914"/>
            <a:ext cx="1101241" cy="40712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r>
              <a:rPr lang="en-US" sz="2600" dirty="0">
                <a:solidFill>
                  <a:srgbClr val="000000"/>
                </a:solidFill>
                <a:ea typeface="Gill Sans" charset="0"/>
                <a:cs typeface="Gill Sans" charset="0"/>
              </a:rPr>
              <a:t>Target 1</a:t>
            </a:r>
          </a:p>
        </p:txBody>
      </p:sp>
      <p:sp>
        <p:nvSpPr>
          <p:cNvPr id="339984" name="Rectangle 22"/>
          <p:cNvSpPr>
            <a:spLocks/>
          </p:cNvSpPr>
          <p:nvPr/>
        </p:nvSpPr>
        <p:spPr bwMode="auto">
          <a:xfrm>
            <a:off x="6019828" y="4073365"/>
            <a:ext cx="1024534" cy="40712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r>
              <a:rPr lang="en-US" sz="2600" dirty="0">
                <a:solidFill>
                  <a:srgbClr val="000000"/>
                </a:solidFill>
                <a:ea typeface="Gill Sans" charset="0"/>
                <a:cs typeface="Gill Sans" charset="0"/>
              </a:rPr>
              <a:t>Target1</a:t>
            </a:r>
          </a:p>
        </p:txBody>
      </p:sp>
      <p:sp>
        <p:nvSpPr>
          <p:cNvPr id="339985" name="Rectangle 23"/>
          <p:cNvSpPr>
            <a:spLocks/>
          </p:cNvSpPr>
          <p:nvPr/>
        </p:nvSpPr>
        <p:spPr bwMode="auto">
          <a:xfrm>
            <a:off x="4316755" y="6169994"/>
            <a:ext cx="1101241" cy="40712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r>
              <a:rPr lang="en-US" sz="2600" dirty="0">
                <a:solidFill>
                  <a:srgbClr val="000000"/>
                </a:solidFill>
                <a:ea typeface="Gill Sans" charset="0"/>
                <a:cs typeface="Gill Sans" charset="0"/>
              </a:rPr>
              <a:t>Target 2</a:t>
            </a:r>
          </a:p>
        </p:txBody>
      </p:sp>
      <p:sp>
        <p:nvSpPr>
          <p:cNvPr id="339986" name="Rectangle 24"/>
          <p:cNvSpPr>
            <a:spLocks/>
          </p:cNvSpPr>
          <p:nvPr/>
        </p:nvSpPr>
        <p:spPr bwMode="auto">
          <a:xfrm>
            <a:off x="7457105" y="4073365"/>
            <a:ext cx="1101241" cy="40712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r>
              <a:rPr lang="en-US" sz="2600" dirty="0">
                <a:solidFill>
                  <a:srgbClr val="000000"/>
                </a:solidFill>
                <a:ea typeface="Gill Sans" charset="0"/>
                <a:cs typeface="Gill Sans" charset="0"/>
              </a:rPr>
              <a:t>Target 2</a:t>
            </a:r>
          </a:p>
        </p:txBody>
      </p:sp>
      <p:sp>
        <p:nvSpPr>
          <p:cNvPr id="339987" name="TextBox 17"/>
          <p:cNvSpPr txBox="1">
            <a:spLocks noChangeArrowheads="1"/>
          </p:cNvSpPr>
          <p:nvPr/>
        </p:nvSpPr>
        <p:spPr bwMode="auto">
          <a:xfrm>
            <a:off x="6162569" y="5020097"/>
            <a:ext cx="1004125" cy="4786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0853" tIns="35427" rIns="70853" bIns="35427">
            <a:prstTxWarp prst="textNoShape">
              <a:avLst/>
            </a:prstTxWarp>
            <a:spAutoFit/>
          </a:bodyPr>
          <a:lstStyle/>
          <a:p>
            <a:r>
              <a:rPr lang="en-US" sz="2600" dirty="0">
                <a:solidFill>
                  <a:srgbClr val="000000"/>
                </a:solidFill>
              </a:rPr>
              <a:t>1, -1</a:t>
            </a:r>
          </a:p>
        </p:txBody>
      </p:sp>
      <p:sp>
        <p:nvSpPr>
          <p:cNvPr id="339988" name="TextBox 18"/>
          <p:cNvSpPr txBox="1">
            <a:spLocks noChangeArrowheads="1"/>
          </p:cNvSpPr>
          <p:nvPr/>
        </p:nvSpPr>
        <p:spPr bwMode="auto">
          <a:xfrm>
            <a:off x="6162569" y="6083176"/>
            <a:ext cx="1004125" cy="4786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0853" tIns="35427" rIns="70853" bIns="35427">
            <a:prstTxWarp prst="textNoShape">
              <a:avLst/>
            </a:prstTxWarp>
            <a:spAutoFit/>
          </a:bodyPr>
          <a:lstStyle/>
          <a:p>
            <a:r>
              <a:rPr lang="en-US" sz="2600" dirty="0">
                <a:solidFill>
                  <a:srgbClr val="000000"/>
                </a:solidFill>
              </a:rPr>
              <a:t>-1, 1</a:t>
            </a:r>
          </a:p>
        </p:txBody>
      </p:sp>
      <p:sp>
        <p:nvSpPr>
          <p:cNvPr id="339989" name="TextBox 19"/>
          <p:cNvSpPr txBox="1">
            <a:spLocks noChangeArrowheads="1"/>
          </p:cNvSpPr>
          <p:nvPr/>
        </p:nvSpPr>
        <p:spPr bwMode="auto">
          <a:xfrm>
            <a:off x="7639224" y="5020097"/>
            <a:ext cx="1004125" cy="4786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0853" tIns="35427" rIns="70853" bIns="35427">
            <a:prstTxWarp prst="textNoShape">
              <a:avLst/>
            </a:prstTxWarp>
            <a:spAutoFit/>
          </a:bodyPr>
          <a:lstStyle/>
          <a:p>
            <a:r>
              <a:rPr lang="en-US" sz="2600" dirty="0">
                <a:solidFill>
                  <a:srgbClr val="000000"/>
                </a:solidFill>
              </a:rPr>
              <a:t>-2, 2</a:t>
            </a:r>
          </a:p>
        </p:txBody>
      </p:sp>
      <p:sp>
        <p:nvSpPr>
          <p:cNvPr id="339990" name="TextBox 20"/>
          <p:cNvSpPr txBox="1">
            <a:spLocks noChangeArrowheads="1"/>
          </p:cNvSpPr>
          <p:nvPr/>
        </p:nvSpPr>
        <p:spPr bwMode="auto">
          <a:xfrm>
            <a:off x="7639224" y="6083176"/>
            <a:ext cx="1004125" cy="4786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0853" tIns="35427" rIns="70853" bIns="35427">
            <a:prstTxWarp prst="textNoShape">
              <a:avLst/>
            </a:prstTxWarp>
            <a:spAutoFit/>
          </a:bodyPr>
          <a:lstStyle/>
          <a:p>
            <a:r>
              <a:rPr lang="en-US" sz="2600" dirty="0">
                <a:solidFill>
                  <a:srgbClr val="000000"/>
                </a:solidFill>
              </a:rPr>
              <a:t>2, -1</a:t>
            </a: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511908" y="1830860"/>
            <a:ext cx="5821273" cy="26260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70853" tIns="35427" rIns="70853" bIns="35427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sz="4200" dirty="0">
                <a:solidFill>
                  <a:srgbClr val="000000">
                    <a:lumMod val="50000"/>
                  </a:srgbClr>
                </a:solidFill>
              </a:rPr>
              <a:t>Nash Equilibrium</a:t>
            </a:r>
          </a:p>
          <a:p>
            <a:pPr>
              <a:defRPr/>
            </a:pPr>
            <a:endParaRPr lang="en-US" sz="3100" i="1" dirty="0">
              <a:solidFill>
                <a:srgbClr val="000000">
                  <a:lumMod val="50000"/>
                </a:srgbClr>
              </a:solidFill>
            </a:endParaRPr>
          </a:p>
          <a:p>
            <a:pPr>
              <a:defRPr/>
            </a:pPr>
            <a:r>
              <a:rPr lang="en-US" sz="3100" i="1" dirty="0">
                <a:solidFill>
                  <a:srgbClr val="000000">
                    <a:lumMod val="50000"/>
                  </a:srgbClr>
                </a:solidFill>
              </a:rPr>
              <a:t>A mixed strategy for each</a:t>
            </a:r>
          </a:p>
          <a:p>
            <a:pPr>
              <a:defRPr/>
            </a:pPr>
            <a:r>
              <a:rPr lang="en-US" sz="3100" i="1" dirty="0">
                <a:solidFill>
                  <a:srgbClr val="000000">
                    <a:lumMod val="50000"/>
                  </a:srgbClr>
                </a:solidFill>
              </a:rPr>
              <a:t>player such that no player benefits </a:t>
            </a:r>
          </a:p>
          <a:p>
            <a:pPr>
              <a:defRPr/>
            </a:pPr>
            <a:r>
              <a:rPr lang="en-US" sz="3100" i="1" dirty="0">
                <a:solidFill>
                  <a:srgbClr val="000000">
                    <a:lumMod val="50000"/>
                  </a:srgbClr>
                </a:solidFill>
              </a:rPr>
              <a:t>from a unilateral deviation </a:t>
            </a:r>
          </a:p>
        </p:txBody>
      </p:sp>
      <p:pic>
        <p:nvPicPr>
          <p:cNvPr id="339992" name="Picture 1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00467" y="4961037"/>
            <a:ext cx="1338834" cy="1854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07380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Game Solutions</a:t>
            </a:r>
            <a:endParaRPr lang="en-US" dirty="0"/>
          </a:p>
        </p:txBody>
      </p:sp>
      <p:graphicFrame>
        <p:nvGraphicFramePr>
          <p:cNvPr id="6" name="Group 2"/>
          <p:cNvGraphicFramePr>
            <a:graphicFrameLocks noGrp="1"/>
          </p:cNvGraphicFramePr>
          <p:nvPr/>
        </p:nvGraphicFramePr>
        <p:xfrm>
          <a:off x="5926305" y="4783857"/>
          <a:ext cx="2992686" cy="2126158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1496343"/>
                <a:gridCol w="1496343"/>
              </a:tblGrid>
              <a:tr h="106307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914400" algn="l"/>
                        </a:tabLst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ill Sans" charset="0"/>
                        <a:ea typeface="ヒラギノ角ゴ ProN W3" charset="-128"/>
                        <a:cs typeface="ヒラギノ角ゴ ProN W3" charset="-128"/>
                        <a:sym typeface="Gill Sans" charset="0"/>
                      </a:endParaRPr>
                    </a:p>
                  </a:txBody>
                  <a:tcPr marL="39378" marR="39378" marT="39374" marB="39374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914400" algn="l"/>
                        </a:tabLst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ill Sans" charset="0"/>
                        <a:ea typeface="ヒラギノ角ゴ ProN W3" charset="-128"/>
                        <a:cs typeface="ヒラギノ角ゴ ProN W3" charset="-128"/>
                        <a:sym typeface="Gill Sans" charset="0"/>
                      </a:endParaRPr>
                    </a:p>
                  </a:txBody>
                  <a:tcPr marL="39378" marR="39378" marT="39374" marB="39374" anchor="ctr" horzOverflow="overflow"/>
                </a:tc>
              </a:tr>
              <a:tr h="106307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914400" algn="l"/>
                        </a:tabLst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ill Sans" charset="0"/>
                        <a:ea typeface="ヒラギノ角ゴ ProN W3" charset="-128"/>
                        <a:cs typeface="ヒラギノ角ゴ ProN W3" charset="-128"/>
                        <a:sym typeface="Gill Sans" charset="0"/>
                      </a:endParaRPr>
                    </a:p>
                  </a:txBody>
                  <a:tcPr marL="39378" marR="39378" marT="39374" marB="39374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914400" algn="l"/>
                        </a:tabLst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ill Sans" charset="0"/>
                        <a:ea typeface="ヒラギノ角ゴ ProN W3" charset="-128"/>
                        <a:cs typeface="ヒラギノ角ゴ ProN W3" charset="-128"/>
                        <a:sym typeface="Gill Sans" charset="0"/>
                      </a:endParaRPr>
                    </a:p>
                  </a:txBody>
                  <a:tcPr marL="39378" marR="39378" marT="39374" marB="39374" anchor="ctr" horzOverflow="overflow"/>
                </a:tc>
              </a:tr>
            </a:tbl>
          </a:graphicData>
        </a:graphic>
      </p:graphicFrame>
      <p:pic>
        <p:nvPicPr>
          <p:cNvPr id="342030" name="Picture 20"/>
          <p:cNvPicPr>
            <a:picLocks noChangeArrowheads="1"/>
          </p:cNvPicPr>
          <p:nvPr/>
        </p:nvPicPr>
        <p:blipFill>
          <a:blip r:embed="rId3"/>
          <a:srcRect l="22670" r="23689"/>
          <a:stretch>
            <a:fillRect/>
          </a:stretch>
        </p:blipFill>
        <p:spPr bwMode="auto">
          <a:xfrm>
            <a:off x="6694166" y="2126161"/>
            <a:ext cx="1421280" cy="129931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342031" name="Rectangle 21"/>
          <p:cNvSpPr>
            <a:spLocks/>
          </p:cNvSpPr>
          <p:nvPr/>
        </p:nvSpPr>
        <p:spPr bwMode="auto">
          <a:xfrm>
            <a:off x="4316755" y="5106914"/>
            <a:ext cx="1101241" cy="40712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r>
              <a:rPr lang="en-US" sz="2600" dirty="0">
                <a:solidFill>
                  <a:srgbClr val="000000"/>
                </a:solidFill>
                <a:ea typeface="Gill Sans" charset="0"/>
                <a:cs typeface="Gill Sans" charset="0"/>
              </a:rPr>
              <a:t>Target 1</a:t>
            </a:r>
          </a:p>
        </p:txBody>
      </p:sp>
      <p:sp>
        <p:nvSpPr>
          <p:cNvPr id="342032" name="Rectangle 22"/>
          <p:cNvSpPr>
            <a:spLocks/>
          </p:cNvSpPr>
          <p:nvPr/>
        </p:nvSpPr>
        <p:spPr bwMode="auto">
          <a:xfrm>
            <a:off x="6019828" y="4073365"/>
            <a:ext cx="1024534" cy="40712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r>
              <a:rPr lang="en-US" sz="2600" dirty="0">
                <a:solidFill>
                  <a:srgbClr val="000000"/>
                </a:solidFill>
                <a:ea typeface="Gill Sans" charset="0"/>
                <a:cs typeface="Gill Sans" charset="0"/>
              </a:rPr>
              <a:t>Target1</a:t>
            </a:r>
          </a:p>
        </p:txBody>
      </p:sp>
      <p:sp>
        <p:nvSpPr>
          <p:cNvPr id="342033" name="Rectangle 23"/>
          <p:cNvSpPr>
            <a:spLocks/>
          </p:cNvSpPr>
          <p:nvPr/>
        </p:nvSpPr>
        <p:spPr bwMode="auto">
          <a:xfrm>
            <a:off x="4316755" y="6169994"/>
            <a:ext cx="1101241" cy="40712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r>
              <a:rPr lang="en-US" sz="2600" dirty="0">
                <a:solidFill>
                  <a:srgbClr val="000000"/>
                </a:solidFill>
                <a:ea typeface="Gill Sans" charset="0"/>
                <a:cs typeface="Gill Sans" charset="0"/>
              </a:rPr>
              <a:t>Target 2</a:t>
            </a:r>
          </a:p>
        </p:txBody>
      </p:sp>
      <p:sp>
        <p:nvSpPr>
          <p:cNvPr id="342034" name="Rectangle 24"/>
          <p:cNvSpPr>
            <a:spLocks/>
          </p:cNvSpPr>
          <p:nvPr/>
        </p:nvSpPr>
        <p:spPr bwMode="auto">
          <a:xfrm>
            <a:off x="7457105" y="4073365"/>
            <a:ext cx="1101241" cy="40712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r>
              <a:rPr lang="en-US" sz="2600" dirty="0">
                <a:solidFill>
                  <a:srgbClr val="000000"/>
                </a:solidFill>
                <a:ea typeface="Gill Sans" charset="0"/>
                <a:cs typeface="Gill Sans" charset="0"/>
              </a:rPr>
              <a:t>Target 2</a:t>
            </a:r>
          </a:p>
        </p:txBody>
      </p:sp>
      <p:sp>
        <p:nvSpPr>
          <p:cNvPr id="342035" name="TextBox 17"/>
          <p:cNvSpPr txBox="1">
            <a:spLocks noChangeArrowheads="1"/>
          </p:cNvSpPr>
          <p:nvPr/>
        </p:nvSpPr>
        <p:spPr bwMode="auto">
          <a:xfrm>
            <a:off x="6162569" y="5020097"/>
            <a:ext cx="1004125" cy="4786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0853" tIns="35427" rIns="70853" bIns="35427">
            <a:prstTxWarp prst="textNoShape">
              <a:avLst/>
            </a:prstTxWarp>
            <a:spAutoFit/>
          </a:bodyPr>
          <a:lstStyle/>
          <a:p>
            <a:r>
              <a:rPr lang="en-US" sz="2600" dirty="0">
                <a:solidFill>
                  <a:srgbClr val="000000"/>
                </a:solidFill>
              </a:rPr>
              <a:t>1, -1</a:t>
            </a:r>
          </a:p>
        </p:txBody>
      </p:sp>
      <p:sp>
        <p:nvSpPr>
          <p:cNvPr id="342036" name="TextBox 18"/>
          <p:cNvSpPr txBox="1">
            <a:spLocks noChangeArrowheads="1"/>
          </p:cNvSpPr>
          <p:nvPr/>
        </p:nvSpPr>
        <p:spPr bwMode="auto">
          <a:xfrm>
            <a:off x="6162569" y="6083176"/>
            <a:ext cx="1004125" cy="4786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0853" tIns="35427" rIns="70853" bIns="35427">
            <a:prstTxWarp prst="textNoShape">
              <a:avLst/>
            </a:prstTxWarp>
            <a:spAutoFit/>
          </a:bodyPr>
          <a:lstStyle/>
          <a:p>
            <a:r>
              <a:rPr lang="en-US" sz="2600" dirty="0">
                <a:solidFill>
                  <a:srgbClr val="000000"/>
                </a:solidFill>
              </a:rPr>
              <a:t>-1, 1</a:t>
            </a:r>
          </a:p>
        </p:txBody>
      </p:sp>
      <p:sp>
        <p:nvSpPr>
          <p:cNvPr id="342037" name="TextBox 19"/>
          <p:cNvSpPr txBox="1">
            <a:spLocks noChangeArrowheads="1"/>
          </p:cNvSpPr>
          <p:nvPr/>
        </p:nvSpPr>
        <p:spPr bwMode="auto">
          <a:xfrm>
            <a:off x="7639224" y="5020097"/>
            <a:ext cx="1004125" cy="4786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0853" tIns="35427" rIns="70853" bIns="35427">
            <a:prstTxWarp prst="textNoShape">
              <a:avLst/>
            </a:prstTxWarp>
            <a:spAutoFit/>
          </a:bodyPr>
          <a:lstStyle/>
          <a:p>
            <a:r>
              <a:rPr lang="en-US" sz="2600" dirty="0">
                <a:solidFill>
                  <a:srgbClr val="000000"/>
                </a:solidFill>
              </a:rPr>
              <a:t>-2, 2</a:t>
            </a:r>
          </a:p>
        </p:txBody>
      </p:sp>
      <p:sp>
        <p:nvSpPr>
          <p:cNvPr id="342038" name="TextBox 20"/>
          <p:cNvSpPr txBox="1">
            <a:spLocks noChangeArrowheads="1"/>
          </p:cNvSpPr>
          <p:nvPr/>
        </p:nvSpPr>
        <p:spPr bwMode="auto">
          <a:xfrm>
            <a:off x="7639224" y="6083176"/>
            <a:ext cx="1004125" cy="4786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0853" tIns="35427" rIns="70853" bIns="35427">
            <a:prstTxWarp prst="textNoShape">
              <a:avLst/>
            </a:prstTxWarp>
            <a:spAutoFit/>
          </a:bodyPr>
          <a:lstStyle/>
          <a:p>
            <a:r>
              <a:rPr lang="en-US" sz="2600" dirty="0">
                <a:solidFill>
                  <a:srgbClr val="000000"/>
                </a:solidFill>
              </a:rPr>
              <a:t>2, -1</a:t>
            </a: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511908" y="1830860"/>
            <a:ext cx="5821273" cy="26260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70853" tIns="35427" rIns="70853" bIns="35427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sz="4200" dirty="0">
                <a:solidFill>
                  <a:srgbClr val="000000">
                    <a:lumMod val="50000"/>
                  </a:srgbClr>
                </a:solidFill>
              </a:rPr>
              <a:t>Nash Equilibrium</a:t>
            </a:r>
          </a:p>
          <a:p>
            <a:pPr>
              <a:defRPr/>
            </a:pPr>
            <a:endParaRPr lang="en-US" sz="3100" i="1" dirty="0">
              <a:solidFill>
                <a:srgbClr val="000000">
                  <a:lumMod val="50000"/>
                </a:srgbClr>
              </a:solidFill>
            </a:endParaRPr>
          </a:p>
          <a:p>
            <a:pPr>
              <a:defRPr/>
            </a:pPr>
            <a:r>
              <a:rPr lang="en-US" sz="3100" i="1" dirty="0">
                <a:solidFill>
                  <a:srgbClr val="000000">
                    <a:lumMod val="50000"/>
                  </a:srgbClr>
                </a:solidFill>
              </a:rPr>
              <a:t>A mixed strategy for each</a:t>
            </a:r>
          </a:p>
          <a:p>
            <a:pPr>
              <a:defRPr/>
            </a:pPr>
            <a:r>
              <a:rPr lang="en-US" sz="3100" i="1" dirty="0">
                <a:solidFill>
                  <a:srgbClr val="000000">
                    <a:lumMod val="50000"/>
                  </a:srgbClr>
                </a:solidFill>
              </a:rPr>
              <a:t>player such that no player benefits </a:t>
            </a:r>
          </a:p>
          <a:p>
            <a:pPr>
              <a:defRPr/>
            </a:pPr>
            <a:r>
              <a:rPr lang="en-US" sz="3100" i="1" dirty="0">
                <a:solidFill>
                  <a:srgbClr val="000000">
                    <a:lumMod val="50000"/>
                  </a:srgbClr>
                </a:solidFill>
              </a:rPr>
              <a:t>from a unilateral deviation </a:t>
            </a:r>
          </a:p>
        </p:txBody>
      </p:sp>
      <p:pic>
        <p:nvPicPr>
          <p:cNvPr id="342040" name="Picture 1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00467" y="4961037"/>
            <a:ext cx="1338834" cy="1854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2041" name="Rectangle 21"/>
          <p:cNvSpPr>
            <a:spLocks/>
          </p:cNvSpPr>
          <p:nvPr/>
        </p:nvSpPr>
        <p:spPr bwMode="auto">
          <a:xfrm>
            <a:off x="4685918" y="4600599"/>
            <a:ext cx="621944" cy="40712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r>
              <a:rPr lang="en-US" sz="2600" dirty="0">
                <a:solidFill>
                  <a:srgbClr val="800000"/>
                </a:solidFill>
                <a:ea typeface="Gill Sans" charset="0"/>
                <a:cs typeface="Gill Sans" charset="0"/>
              </a:rPr>
              <a:t>40%</a:t>
            </a:r>
          </a:p>
        </p:txBody>
      </p:sp>
      <p:sp>
        <p:nvSpPr>
          <p:cNvPr id="342042" name="Rectangle 21"/>
          <p:cNvSpPr>
            <a:spLocks/>
          </p:cNvSpPr>
          <p:nvPr/>
        </p:nvSpPr>
        <p:spPr bwMode="auto">
          <a:xfrm>
            <a:off x="4685918" y="5722739"/>
            <a:ext cx="621944" cy="40712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r>
              <a:rPr lang="en-US" sz="2600" dirty="0">
                <a:solidFill>
                  <a:srgbClr val="800000"/>
                </a:solidFill>
                <a:ea typeface="Gill Sans" charset="0"/>
                <a:cs typeface="Gill Sans" charset="0"/>
              </a:rPr>
              <a:t>60%</a:t>
            </a:r>
          </a:p>
        </p:txBody>
      </p:sp>
      <p:sp>
        <p:nvSpPr>
          <p:cNvPr id="342043" name="Rectangle 21"/>
          <p:cNvSpPr>
            <a:spLocks/>
          </p:cNvSpPr>
          <p:nvPr/>
        </p:nvSpPr>
        <p:spPr bwMode="auto">
          <a:xfrm>
            <a:off x="6398837" y="3655641"/>
            <a:ext cx="621944" cy="40712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r>
              <a:rPr lang="en-US" sz="2600" dirty="0">
                <a:solidFill>
                  <a:srgbClr val="800000"/>
                </a:solidFill>
                <a:ea typeface="Gill Sans" charset="0"/>
                <a:cs typeface="Gill Sans" charset="0"/>
              </a:rPr>
              <a:t>67%</a:t>
            </a:r>
          </a:p>
        </p:txBody>
      </p:sp>
      <p:sp>
        <p:nvSpPr>
          <p:cNvPr id="342044" name="Rectangle 21"/>
          <p:cNvSpPr>
            <a:spLocks/>
          </p:cNvSpPr>
          <p:nvPr/>
        </p:nvSpPr>
        <p:spPr bwMode="auto">
          <a:xfrm>
            <a:off x="7875491" y="3655641"/>
            <a:ext cx="621944" cy="40712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r>
              <a:rPr lang="en-US" sz="2600" dirty="0">
                <a:solidFill>
                  <a:srgbClr val="800000"/>
                </a:solidFill>
                <a:ea typeface="Gill Sans" charset="0"/>
                <a:cs typeface="Gill Sans" charset="0"/>
              </a:rPr>
              <a:t>33%</a:t>
            </a:r>
          </a:p>
        </p:txBody>
      </p:sp>
    </p:spTree>
    <p:extLst>
      <p:ext uri="{BB962C8B-B14F-4D97-AF65-F5344CB8AC3E}">
        <p14:creationId xmlns:p14="http://schemas.microsoft.com/office/powerpoint/2010/main" val="1680100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err="1" smtClean="0"/>
              <a:t>Stackelberg</a:t>
            </a:r>
            <a:r>
              <a:rPr lang="en-US" dirty="0" smtClean="0"/>
              <a:t> Equilibrium</a:t>
            </a:r>
            <a:endParaRPr lang="en-US" dirty="0"/>
          </a:p>
        </p:txBody>
      </p:sp>
      <p:sp>
        <p:nvSpPr>
          <p:cNvPr id="344067" name="Line 1"/>
          <p:cNvSpPr>
            <a:spLocks noChangeShapeType="1"/>
          </p:cNvSpPr>
          <p:nvPr/>
        </p:nvSpPr>
        <p:spPr bwMode="auto">
          <a:xfrm flipH="1">
            <a:off x="4671152" y="3429173"/>
            <a:ext cx="958595" cy="85883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  <p:txBody>
          <a:bodyPr lIns="70853" tIns="35427" rIns="70853" bIns="35427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44068" name="Line 2"/>
          <p:cNvSpPr>
            <a:spLocks noChangeShapeType="1"/>
          </p:cNvSpPr>
          <p:nvPr/>
        </p:nvSpPr>
        <p:spPr bwMode="auto">
          <a:xfrm>
            <a:off x="6883669" y="3429173"/>
            <a:ext cx="941368" cy="882208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  <p:txBody>
          <a:bodyPr lIns="70853" tIns="35427" rIns="70853" bIns="35427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44069" name="Rectangle 3"/>
          <p:cNvSpPr>
            <a:spLocks/>
          </p:cNvSpPr>
          <p:nvPr/>
        </p:nvSpPr>
        <p:spPr bwMode="auto">
          <a:xfrm>
            <a:off x="3622725" y="3425477"/>
            <a:ext cx="1358522" cy="42941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  <a:spAutoFit/>
          </a:bodyPr>
          <a:lstStyle/>
          <a:p>
            <a:r>
              <a:rPr lang="en-US" sz="2800" dirty="0">
                <a:solidFill>
                  <a:srgbClr val="000000"/>
                </a:solidFill>
                <a:ea typeface="Gill Sans" charset="0"/>
                <a:cs typeface="Gill Sans" charset="0"/>
              </a:rPr>
              <a:t>{0.1,0.9}</a:t>
            </a:r>
          </a:p>
        </p:txBody>
      </p:sp>
      <p:sp>
        <p:nvSpPr>
          <p:cNvPr id="344070" name="Rectangle 4"/>
          <p:cNvSpPr>
            <a:spLocks/>
          </p:cNvSpPr>
          <p:nvPr/>
        </p:nvSpPr>
        <p:spPr bwMode="auto">
          <a:xfrm>
            <a:off x="7462025" y="3366417"/>
            <a:ext cx="1358522" cy="42941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  <a:spAutoFit/>
          </a:bodyPr>
          <a:lstStyle/>
          <a:p>
            <a:r>
              <a:rPr lang="en-US" sz="2800" dirty="0">
                <a:solidFill>
                  <a:srgbClr val="000000"/>
                </a:solidFill>
                <a:ea typeface="Gill Sans" charset="0"/>
                <a:cs typeface="Gill Sans" charset="0"/>
              </a:rPr>
              <a:t>{0.5,0.5}</a:t>
            </a:r>
          </a:p>
        </p:txBody>
      </p:sp>
      <p:sp>
        <p:nvSpPr>
          <p:cNvPr id="344071" name="Line 5"/>
          <p:cNvSpPr>
            <a:spLocks noChangeShapeType="1"/>
          </p:cNvSpPr>
          <p:nvPr/>
        </p:nvSpPr>
        <p:spPr bwMode="auto">
          <a:xfrm flipH="1">
            <a:off x="3647336" y="5737432"/>
            <a:ext cx="631270" cy="65950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  <p:txBody>
          <a:bodyPr lIns="70853" tIns="35427" rIns="70853" bIns="35427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44072" name="Line 6"/>
          <p:cNvSpPr>
            <a:spLocks noChangeShapeType="1"/>
          </p:cNvSpPr>
          <p:nvPr/>
        </p:nvSpPr>
        <p:spPr bwMode="auto">
          <a:xfrm>
            <a:off x="4644077" y="5737432"/>
            <a:ext cx="676800" cy="65950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  <p:txBody>
          <a:bodyPr lIns="70853" tIns="35427" rIns="70853" bIns="35427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44073" name="Rectangle 7"/>
          <p:cNvSpPr>
            <a:spLocks/>
          </p:cNvSpPr>
          <p:nvPr/>
        </p:nvSpPr>
        <p:spPr bwMode="auto">
          <a:xfrm>
            <a:off x="5427935" y="5840690"/>
            <a:ext cx="274412" cy="33855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000000"/>
                </a:solidFill>
                <a:ea typeface="Gill Sans" charset="0"/>
                <a:cs typeface="Gill Sans" charset="0"/>
              </a:rPr>
              <a:t>2</a:t>
            </a:r>
          </a:p>
        </p:txBody>
      </p:sp>
      <p:sp>
        <p:nvSpPr>
          <p:cNvPr id="344074" name="Rectangle 8"/>
          <p:cNvSpPr>
            <a:spLocks/>
          </p:cNvSpPr>
          <p:nvPr/>
        </p:nvSpPr>
        <p:spPr bwMode="auto">
          <a:xfrm>
            <a:off x="3221568" y="5840690"/>
            <a:ext cx="274412" cy="33855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000000"/>
                </a:solidFill>
                <a:ea typeface="Gill Sans" charset="0"/>
                <a:cs typeface="Gill Sans" charset="0"/>
              </a:rPr>
              <a:t>1</a:t>
            </a:r>
          </a:p>
        </p:txBody>
      </p:sp>
      <p:sp>
        <p:nvSpPr>
          <p:cNvPr id="344075" name="Rectangle 9"/>
          <p:cNvSpPr>
            <a:spLocks/>
          </p:cNvSpPr>
          <p:nvPr/>
        </p:nvSpPr>
        <p:spPr bwMode="auto">
          <a:xfrm>
            <a:off x="2854867" y="6577803"/>
            <a:ext cx="1543104" cy="42941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  <a:spAutoFit/>
          </a:bodyPr>
          <a:lstStyle/>
          <a:p>
            <a:r>
              <a:rPr lang="en-US" sz="2800" dirty="0">
                <a:solidFill>
                  <a:srgbClr val="000000"/>
                </a:solidFill>
                <a:ea typeface="Gill Sans" charset="0"/>
                <a:cs typeface="Gill Sans" charset="0"/>
              </a:rPr>
              <a:t>(-0.9, 0.9)</a:t>
            </a:r>
          </a:p>
        </p:txBody>
      </p:sp>
      <p:sp>
        <p:nvSpPr>
          <p:cNvPr id="344076" name="Rectangle 10"/>
          <p:cNvSpPr>
            <a:spLocks/>
          </p:cNvSpPr>
          <p:nvPr/>
        </p:nvSpPr>
        <p:spPr bwMode="auto">
          <a:xfrm>
            <a:off x="4619469" y="6577803"/>
            <a:ext cx="1543104" cy="42941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  <a:spAutoFit/>
          </a:bodyPr>
          <a:lstStyle/>
          <a:p>
            <a:r>
              <a:rPr lang="en-US" sz="2800" dirty="0">
                <a:solidFill>
                  <a:srgbClr val="000000"/>
                </a:solidFill>
                <a:ea typeface="Gill Sans" charset="0"/>
                <a:cs typeface="Gill Sans" charset="0"/>
              </a:rPr>
              <a:t>(1.8, -0.9)</a:t>
            </a:r>
          </a:p>
        </p:txBody>
      </p:sp>
      <p:pic>
        <p:nvPicPr>
          <p:cNvPr id="344077" name="Picture 11"/>
          <p:cNvPicPr>
            <a:picLocks noChangeArrowheads="1"/>
          </p:cNvPicPr>
          <p:nvPr/>
        </p:nvPicPr>
        <p:blipFill>
          <a:blip r:embed="rId3"/>
          <a:srcRect l="22670" r="23689"/>
          <a:stretch>
            <a:fillRect/>
          </a:stretch>
        </p:blipFill>
        <p:spPr bwMode="auto">
          <a:xfrm>
            <a:off x="3995580" y="4472562"/>
            <a:ext cx="1319144" cy="10126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344078" name="Picture 13"/>
          <p:cNvPicPr>
            <a:picLocks noChangeArrowheads="1"/>
          </p:cNvPicPr>
          <p:nvPr/>
        </p:nvPicPr>
        <p:blipFill>
          <a:blip r:embed="rId3"/>
          <a:srcRect l="22670" r="23689"/>
          <a:stretch>
            <a:fillRect/>
          </a:stretch>
        </p:blipFill>
        <p:spPr bwMode="auto">
          <a:xfrm>
            <a:off x="7158081" y="4472562"/>
            <a:ext cx="1319144" cy="10126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344079" name="Line 14"/>
          <p:cNvSpPr>
            <a:spLocks noChangeShapeType="1"/>
          </p:cNvSpPr>
          <p:nvPr/>
        </p:nvSpPr>
        <p:spPr bwMode="auto">
          <a:xfrm flipH="1">
            <a:off x="7294671" y="5744814"/>
            <a:ext cx="631270" cy="65950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  <p:txBody>
          <a:bodyPr lIns="70853" tIns="35427" rIns="70853" bIns="35427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44080" name="Line 15"/>
          <p:cNvSpPr>
            <a:spLocks noChangeShapeType="1"/>
          </p:cNvSpPr>
          <p:nvPr/>
        </p:nvSpPr>
        <p:spPr bwMode="auto">
          <a:xfrm>
            <a:off x="8291413" y="5744814"/>
            <a:ext cx="676800" cy="65950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  <p:txBody>
          <a:bodyPr lIns="70853" tIns="35427" rIns="70853" bIns="35427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44081" name="Rectangle 16"/>
          <p:cNvSpPr>
            <a:spLocks/>
          </p:cNvSpPr>
          <p:nvPr/>
        </p:nvSpPr>
        <p:spPr bwMode="auto">
          <a:xfrm>
            <a:off x="9075270" y="5848072"/>
            <a:ext cx="274412" cy="33855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000000"/>
                </a:solidFill>
                <a:ea typeface="Gill Sans" charset="0"/>
                <a:cs typeface="Gill Sans" charset="0"/>
              </a:rPr>
              <a:t>2</a:t>
            </a:r>
          </a:p>
        </p:txBody>
      </p:sp>
      <p:sp>
        <p:nvSpPr>
          <p:cNvPr id="344082" name="Rectangle 17"/>
          <p:cNvSpPr>
            <a:spLocks/>
          </p:cNvSpPr>
          <p:nvPr/>
        </p:nvSpPr>
        <p:spPr bwMode="auto">
          <a:xfrm>
            <a:off x="6868903" y="5848072"/>
            <a:ext cx="274412" cy="33855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000000"/>
                </a:solidFill>
                <a:ea typeface="Gill Sans" charset="0"/>
                <a:cs typeface="Gill Sans" charset="0"/>
              </a:rPr>
              <a:t>1</a:t>
            </a:r>
          </a:p>
        </p:txBody>
      </p:sp>
      <p:sp>
        <p:nvSpPr>
          <p:cNvPr id="344083" name="Rectangle 18"/>
          <p:cNvSpPr>
            <a:spLocks/>
          </p:cNvSpPr>
          <p:nvPr/>
        </p:nvSpPr>
        <p:spPr bwMode="auto">
          <a:xfrm>
            <a:off x="6822144" y="6585185"/>
            <a:ext cx="867535" cy="42941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  <a:spAutoFit/>
          </a:bodyPr>
          <a:lstStyle/>
          <a:p>
            <a:r>
              <a:rPr lang="en-US" sz="2800" dirty="0">
                <a:solidFill>
                  <a:srgbClr val="000000"/>
                </a:solidFill>
                <a:ea typeface="Gill Sans" charset="0"/>
                <a:cs typeface="Gill Sans" charset="0"/>
              </a:rPr>
              <a:t>(0, 0)</a:t>
            </a:r>
          </a:p>
        </p:txBody>
      </p:sp>
      <p:sp>
        <p:nvSpPr>
          <p:cNvPr id="344084" name="Rectangle 19"/>
          <p:cNvSpPr>
            <a:spLocks/>
          </p:cNvSpPr>
          <p:nvPr/>
        </p:nvSpPr>
        <p:spPr bwMode="auto">
          <a:xfrm>
            <a:off x="8603974" y="6585185"/>
            <a:ext cx="1220700" cy="42941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  <a:spAutoFit/>
          </a:bodyPr>
          <a:lstStyle/>
          <a:p>
            <a:r>
              <a:rPr lang="en-US" sz="2800" dirty="0">
                <a:solidFill>
                  <a:srgbClr val="000000"/>
                </a:solidFill>
                <a:ea typeface="Gill Sans" charset="0"/>
                <a:cs typeface="Gill Sans" charset="0"/>
              </a:rPr>
              <a:t>(0, -0.5)</a:t>
            </a:r>
          </a:p>
        </p:txBody>
      </p:sp>
      <p:sp>
        <p:nvSpPr>
          <p:cNvPr id="344085" name="Line 20"/>
          <p:cNvSpPr>
            <a:spLocks noChangeShapeType="1"/>
          </p:cNvSpPr>
          <p:nvPr/>
        </p:nvSpPr>
        <p:spPr bwMode="auto">
          <a:xfrm flipH="1">
            <a:off x="5804485" y="3437784"/>
            <a:ext cx="238726" cy="86621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  <p:txBody>
          <a:bodyPr lIns="70853" tIns="35427" rIns="70853" bIns="35427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44086" name="Line 21"/>
          <p:cNvSpPr>
            <a:spLocks noChangeShapeType="1"/>
          </p:cNvSpPr>
          <p:nvPr/>
        </p:nvSpPr>
        <p:spPr bwMode="auto">
          <a:xfrm>
            <a:off x="6444369" y="3437784"/>
            <a:ext cx="228881" cy="86621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  <p:txBody>
          <a:bodyPr lIns="70853" tIns="35427" rIns="70853" bIns="35427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44087" name="Rectangle 22"/>
          <p:cNvSpPr>
            <a:spLocks/>
          </p:cNvSpPr>
          <p:nvPr/>
        </p:nvSpPr>
        <p:spPr bwMode="auto">
          <a:xfrm>
            <a:off x="5678966" y="4597969"/>
            <a:ext cx="334708" cy="33855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000000"/>
                </a:solidFill>
                <a:ea typeface="Gill Sans" charset="0"/>
                <a:cs typeface="Gill Sans" charset="0"/>
              </a:rPr>
              <a:t>...</a:t>
            </a:r>
          </a:p>
        </p:txBody>
      </p:sp>
      <p:sp>
        <p:nvSpPr>
          <p:cNvPr id="344088" name="Rectangle 23"/>
          <p:cNvSpPr>
            <a:spLocks/>
          </p:cNvSpPr>
          <p:nvPr/>
        </p:nvSpPr>
        <p:spPr bwMode="auto">
          <a:xfrm>
            <a:off x="6483744" y="4597969"/>
            <a:ext cx="334708" cy="33855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000000"/>
                </a:solidFill>
                <a:ea typeface="Gill Sans" charset="0"/>
                <a:cs typeface="Gill Sans" charset="0"/>
              </a:rPr>
              <a:t>...</a:t>
            </a:r>
          </a:p>
        </p:txBody>
      </p:sp>
      <p:sp>
        <p:nvSpPr>
          <p:cNvPr id="344089" name="TextBox 30"/>
          <p:cNvSpPr txBox="1">
            <a:spLocks noChangeArrowheads="1"/>
          </p:cNvSpPr>
          <p:nvPr/>
        </p:nvSpPr>
        <p:spPr bwMode="auto">
          <a:xfrm>
            <a:off x="255955" y="1830861"/>
            <a:ext cx="2318979" cy="127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70853" tIns="35427" rIns="70853" bIns="35427">
            <a:prstTxWarp prst="textNoShape">
              <a:avLst/>
            </a:prstTxWarp>
            <a:spAutoFit/>
          </a:bodyPr>
          <a:lstStyle/>
          <a:p>
            <a:r>
              <a:rPr lang="en-US" sz="2600" dirty="0">
                <a:solidFill>
                  <a:srgbClr val="253D75"/>
                </a:solidFill>
              </a:rPr>
              <a:t>Attackers use </a:t>
            </a:r>
          </a:p>
          <a:p>
            <a:r>
              <a:rPr lang="en-US" sz="2600" dirty="0">
                <a:solidFill>
                  <a:srgbClr val="253D75"/>
                </a:solidFill>
              </a:rPr>
              <a:t>surveillance in </a:t>
            </a:r>
          </a:p>
          <a:p>
            <a:r>
              <a:rPr lang="en-US" sz="2600" dirty="0">
                <a:solidFill>
                  <a:srgbClr val="253D75"/>
                </a:solidFill>
              </a:rPr>
              <a:t>planning attacks</a:t>
            </a:r>
          </a:p>
        </p:txBody>
      </p:sp>
      <p:pic>
        <p:nvPicPr>
          <p:cNvPr id="344090" name="Picture 2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49109" y="1771802"/>
            <a:ext cx="1039811" cy="14408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4091" name="TextBox 30"/>
          <p:cNvSpPr txBox="1">
            <a:spLocks noChangeArrowheads="1"/>
          </p:cNvSpPr>
          <p:nvPr/>
        </p:nvSpPr>
        <p:spPr bwMode="auto">
          <a:xfrm>
            <a:off x="344554" y="3897959"/>
            <a:ext cx="2117989" cy="127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70853" tIns="35427" rIns="70853" bIns="35427">
            <a:prstTxWarp prst="textNoShape">
              <a:avLst/>
            </a:prstTxWarp>
            <a:spAutoFit/>
          </a:bodyPr>
          <a:lstStyle/>
          <a:p>
            <a:r>
              <a:rPr lang="en-US" sz="2600" dirty="0">
                <a:solidFill>
                  <a:srgbClr val="253D75"/>
                </a:solidFill>
              </a:rPr>
              <a:t>Defender </a:t>
            </a:r>
          </a:p>
          <a:p>
            <a:r>
              <a:rPr lang="en-US" sz="2600" dirty="0">
                <a:solidFill>
                  <a:srgbClr val="253D75"/>
                </a:solidFill>
              </a:rPr>
              <a:t>commits to a</a:t>
            </a:r>
          </a:p>
          <a:p>
            <a:r>
              <a:rPr lang="en-US" sz="2600" dirty="0">
                <a:solidFill>
                  <a:srgbClr val="253D75"/>
                </a:solidFill>
              </a:rPr>
              <a:t>mixed strategy</a:t>
            </a:r>
          </a:p>
        </p:txBody>
      </p:sp>
    </p:spTree>
    <p:extLst>
      <p:ext uri="{BB962C8B-B14F-4D97-AF65-F5344CB8AC3E}">
        <p14:creationId xmlns:p14="http://schemas.microsoft.com/office/powerpoint/2010/main" val="889634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392112" y="0"/>
            <a:ext cx="9240573" cy="808038"/>
          </a:xfrm>
        </p:spPr>
        <p:txBody>
          <a:bodyPr/>
          <a:lstStyle/>
          <a:p>
            <a:pPr eaLnBrk="1" hangingPunct="1"/>
            <a:r>
              <a:rPr lang="en-US" sz="2800" dirty="0">
                <a:solidFill>
                  <a:srgbClr val="980021"/>
                </a:solidFill>
              </a:rPr>
              <a:t>Motivation: Game Theory for Security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68312" y="1112840"/>
            <a:ext cx="9156568" cy="2435895"/>
          </a:xfrm>
        </p:spPr>
        <p:txBody>
          <a:bodyPr/>
          <a:lstStyle/>
          <a:p>
            <a:pPr eaLnBrk="1" hangingPunct="1"/>
            <a:r>
              <a:rPr lang="en-US" sz="2800" dirty="0"/>
              <a:t>Limited security resources: Selective checking</a:t>
            </a:r>
          </a:p>
          <a:p>
            <a:pPr eaLnBrk="1" hangingPunct="1"/>
            <a:r>
              <a:rPr lang="en-US" sz="2800" dirty="0"/>
              <a:t>Adversary monitors defenses, exploits patterns</a:t>
            </a:r>
          </a:p>
          <a:p>
            <a:pPr eaLnBrk="1" hangingPunct="1">
              <a:buNone/>
            </a:pPr>
            <a:endParaRPr lang="en-US" sz="3100" i="1" dirty="0"/>
          </a:p>
        </p:txBody>
      </p:sp>
      <p:pic>
        <p:nvPicPr>
          <p:cNvPr id="8" name="Picture 4" descr="http://www.portoflosangeles.org/newsroom/pola_presskit_photos/Lo_Res/recreation/Port%20of%20Los%20Angeles%20Main%20Channe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88115" y="2636840"/>
            <a:ext cx="3298483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2" descr="http://images.businessweek.com/ss/08/02/0205_buffett_portfolio/image/occidental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88112" y="5075237"/>
            <a:ext cx="3305797" cy="2209799"/>
          </a:xfrm>
          <a:prstGeom prst="rect">
            <a:avLst/>
          </a:prstGeom>
          <a:noFill/>
        </p:spPr>
      </p:pic>
      <p:pic>
        <p:nvPicPr>
          <p:cNvPr id="16" name="Picture 3" descr="lax-airport-address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8315" y="2636836"/>
            <a:ext cx="5568535" cy="47287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3" name="Group 32"/>
          <p:cNvGrpSpPr/>
          <p:nvPr/>
        </p:nvGrpSpPr>
        <p:grpSpPr>
          <a:xfrm>
            <a:off x="-3265485" y="2789237"/>
            <a:ext cx="8470778" cy="6172200"/>
            <a:chOff x="-3735266" y="601287"/>
            <a:chExt cx="12445756" cy="8767262"/>
          </a:xfrm>
        </p:grpSpPr>
        <p:sp>
          <p:nvSpPr>
            <p:cNvPr id="34" name="Oval 33"/>
            <p:cNvSpPr/>
            <p:nvPr/>
          </p:nvSpPr>
          <p:spPr bwMode="auto">
            <a:xfrm>
              <a:off x="2204881" y="3885355"/>
              <a:ext cx="1506960" cy="1537298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115"/>
              <a:r>
                <a:rPr lang="en-US" sz="2000" b="1" dirty="0"/>
                <a:t>LAX</a:t>
              </a:r>
            </a:p>
          </p:txBody>
        </p:sp>
        <p:cxnSp>
          <p:nvCxnSpPr>
            <p:cNvPr id="35" name="Straight Connector 34"/>
            <p:cNvCxnSpPr>
              <a:stCxn id="34" idx="0"/>
            </p:cNvCxnSpPr>
            <p:nvPr/>
          </p:nvCxnSpPr>
          <p:spPr bwMode="auto">
            <a:xfrm rot="16200000" flipV="1">
              <a:off x="2155885" y="3082877"/>
              <a:ext cx="1324711" cy="280245"/>
            </a:xfrm>
            <a:prstGeom prst="line">
              <a:avLst/>
            </a:prstGeom>
            <a:solidFill>
              <a:srgbClr val="00B8FF"/>
            </a:solidFill>
            <a:ln w="571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6" name="Straight Connector 35"/>
            <p:cNvCxnSpPr/>
            <p:nvPr/>
          </p:nvCxnSpPr>
          <p:spPr bwMode="auto">
            <a:xfrm flipV="1">
              <a:off x="3318053" y="2713046"/>
              <a:ext cx="1950858" cy="1243613"/>
            </a:xfrm>
            <a:prstGeom prst="line">
              <a:avLst/>
            </a:prstGeom>
            <a:solidFill>
              <a:srgbClr val="00B8FF"/>
            </a:solidFill>
            <a:ln w="571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7" name="Straight Connector 36"/>
            <p:cNvCxnSpPr/>
            <p:nvPr/>
          </p:nvCxnSpPr>
          <p:spPr bwMode="auto">
            <a:xfrm>
              <a:off x="3744912" y="4694237"/>
              <a:ext cx="1600200" cy="533400"/>
            </a:xfrm>
            <a:prstGeom prst="line">
              <a:avLst/>
            </a:prstGeom>
            <a:solidFill>
              <a:srgbClr val="00B8FF"/>
            </a:solidFill>
            <a:ln w="571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8" name="Straight Connector 37"/>
            <p:cNvCxnSpPr/>
            <p:nvPr/>
          </p:nvCxnSpPr>
          <p:spPr bwMode="auto">
            <a:xfrm flipV="1">
              <a:off x="3668712" y="4084637"/>
              <a:ext cx="457200" cy="228600"/>
            </a:xfrm>
            <a:prstGeom prst="line">
              <a:avLst/>
            </a:prstGeom>
            <a:solidFill>
              <a:srgbClr val="00B8FF"/>
            </a:solidFill>
            <a:ln w="571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9" name="Straight Connector 38"/>
            <p:cNvCxnSpPr/>
            <p:nvPr/>
          </p:nvCxnSpPr>
          <p:spPr bwMode="auto">
            <a:xfrm>
              <a:off x="3653925" y="4822561"/>
              <a:ext cx="3581399" cy="1752600"/>
            </a:xfrm>
            <a:prstGeom prst="line">
              <a:avLst/>
            </a:prstGeom>
            <a:solidFill>
              <a:srgbClr val="00B8FF"/>
            </a:solidFill>
            <a:ln w="571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0" name="Straight Connector 39"/>
            <p:cNvCxnSpPr/>
            <p:nvPr/>
          </p:nvCxnSpPr>
          <p:spPr bwMode="auto">
            <a:xfrm>
              <a:off x="3668712" y="4465637"/>
              <a:ext cx="3962400" cy="76200"/>
            </a:xfrm>
            <a:prstGeom prst="line">
              <a:avLst/>
            </a:prstGeom>
            <a:solidFill>
              <a:srgbClr val="00B8FF"/>
            </a:solidFill>
            <a:ln w="571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41" name="Oval 40"/>
            <p:cNvSpPr/>
            <p:nvPr/>
          </p:nvSpPr>
          <p:spPr bwMode="auto">
            <a:xfrm>
              <a:off x="5192712" y="2027237"/>
              <a:ext cx="914400" cy="838200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115"/>
              <a:endParaRPr lang="en-US" dirty="0" smtClean="0"/>
            </a:p>
          </p:txBody>
        </p:sp>
        <p:sp>
          <p:nvSpPr>
            <p:cNvPr id="42" name="Oval 41"/>
            <p:cNvSpPr/>
            <p:nvPr/>
          </p:nvSpPr>
          <p:spPr bwMode="auto">
            <a:xfrm>
              <a:off x="2144712" y="1798637"/>
              <a:ext cx="914400" cy="838200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115"/>
              <a:endParaRPr lang="en-US" dirty="0" smtClean="0"/>
            </a:p>
          </p:txBody>
        </p:sp>
        <p:sp>
          <p:nvSpPr>
            <p:cNvPr id="43" name="Oval 42"/>
            <p:cNvSpPr/>
            <p:nvPr/>
          </p:nvSpPr>
          <p:spPr bwMode="auto">
            <a:xfrm>
              <a:off x="4049712" y="3551237"/>
              <a:ext cx="914400" cy="838200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115"/>
              <a:endParaRPr lang="en-US" dirty="0" smtClean="0"/>
            </a:p>
          </p:txBody>
        </p:sp>
        <p:sp>
          <p:nvSpPr>
            <p:cNvPr id="44" name="Oval 43"/>
            <p:cNvSpPr/>
            <p:nvPr/>
          </p:nvSpPr>
          <p:spPr bwMode="auto">
            <a:xfrm>
              <a:off x="7554912" y="4084637"/>
              <a:ext cx="914400" cy="838200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115"/>
              <a:endParaRPr lang="en-US" dirty="0" smtClean="0"/>
            </a:p>
          </p:txBody>
        </p:sp>
        <p:sp>
          <p:nvSpPr>
            <p:cNvPr id="45" name="Oval 44"/>
            <p:cNvSpPr/>
            <p:nvPr/>
          </p:nvSpPr>
          <p:spPr bwMode="auto">
            <a:xfrm>
              <a:off x="5268912" y="4846637"/>
              <a:ext cx="914400" cy="838200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115"/>
              <a:endParaRPr lang="en-US" dirty="0" smtClean="0"/>
            </a:p>
          </p:txBody>
        </p:sp>
        <p:sp>
          <p:nvSpPr>
            <p:cNvPr id="46" name="Oval 45"/>
            <p:cNvSpPr/>
            <p:nvPr/>
          </p:nvSpPr>
          <p:spPr bwMode="auto">
            <a:xfrm>
              <a:off x="7124606" y="6121415"/>
              <a:ext cx="914400" cy="838200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115"/>
              <a:endParaRPr lang="en-US" dirty="0" smtClean="0"/>
            </a:p>
          </p:txBody>
        </p:sp>
        <p:sp>
          <p:nvSpPr>
            <p:cNvPr id="47" name="Arc 46"/>
            <p:cNvSpPr/>
            <p:nvPr/>
          </p:nvSpPr>
          <p:spPr bwMode="auto">
            <a:xfrm rot="1211148">
              <a:off x="-3735266" y="601287"/>
              <a:ext cx="12445756" cy="8767262"/>
            </a:xfrm>
            <a:prstGeom prst="arc">
              <a:avLst>
                <a:gd name="adj1" fmla="val 16386474"/>
                <a:gd name="adj2" fmla="val 0"/>
              </a:avLst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115"/>
              <a:endParaRPr lang="en-US" dirty="0" smtClean="0"/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5445244" y="3198994"/>
              <a:ext cx="2390389" cy="8433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</a:rPr>
                <a:t>50 miles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05899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8912" y="0"/>
            <a:ext cx="7086600" cy="838200"/>
          </a:xfrm>
        </p:spPr>
        <p:txBody>
          <a:bodyPr/>
          <a:lstStyle/>
          <a:p>
            <a:r>
              <a:rPr lang="en-CA" dirty="0"/>
              <a:t>Strong </a:t>
            </a:r>
            <a:r>
              <a:rPr lang="en-CA" dirty="0" err="1"/>
              <a:t>Stackelberg</a:t>
            </a:r>
            <a:r>
              <a:rPr lang="en-CA" dirty="0"/>
              <a:t> Equilibrium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295401"/>
            <a:ext cx="9078912" cy="6019800"/>
          </a:xfrm>
        </p:spPr>
        <p:txBody>
          <a:bodyPr/>
          <a:lstStyle/>
          <a:p>
            <a:r>
              <a:rPr lang="en-CA" dirty="0"/>
              <a:t>Strong </a:t>
            </a:r>
            <a:r>
              <a:rPr lang="en-CA" dirty="0" err="1"/>
              <a:t>Stackelberg</a:t>
            </a:r>
            <a:r>
              <a:rPr lang="en-CA" dirty="0"/>
              <a:t> </a:t>
            </a:r>
            <a:r>
              <a:rPr lang="en-CA" dirty="0" smtClean="0"/>
              <a:t>Equilibrium (SSE)</a:t>
            </a:r>
          </a:p>
          <a:p>
            <a:pPr lvl="1"/>
            <a:r>
              <a:rPr lang="en-CA" dirty="0" smtClean="0"/>
              <a:t>Break ties in favor of the defender</a:t>
            </a:r>
          </a:p>
          <a:p>
            <a:pPr lvl="1"/>
            <a:r>
              <a:rPr lang="en-CA" dirty="0" smtClean="0"/>
              <a:t>Can often induce SSE by perturbing defender strategy</a:t>
            </a:r>
          </a:p>
          <a:p>
            <a:r>
              <a:rPr lang="en-CA" dirty="0" smtClean="0"/>
              <a:t>More robust concepts</a:t>
            </a:r>
          </a:p>
          <a:p>
            <a:pPr lvl="1"/>
            <a:r>
              <a:rPr lang="en-CA" dirty="0" smtClean="0"/>
              <a:t>Weak </a:t>
            </a:r>
            <a:r>
              <a:rPr lang="en-CA" dirty="0" err="1" smtClean="0"/>
              <a:t>Stackelberg</a:t>
            </a:r>
            <a:r>
              <a:rPr lang="en-CA" dirty="0" smtClean="0"/>
              <a:t> Equilibrium not </a:t>
            </a:r>
            <a:r>
              <a:rPr lang="en-CA" dirty="0" err="1" smtClean="0"/>
              <a:t>guaranenteed</a:t>
            </a:r>
            <a:r>
              <a:rPr lang="en-CA" dirty="0" smtClean="0"/>
              <a:t> to exist</a:t>
            </a:r>
          </a:p>
          <a:p>
            <a:pPr lvl="1"/>
            <a:r>
              <a:rPr lang="en-CA" dirty="0" smtClean="0"/>
              <a:t>Payoff uncertainty</a:t>
            </a:r>
          </a:p>
          <a:p>
            <a:pPr lvl="1"/>
            <a:r>
              <a:rPr lang="en-CA" dirty="0" err="1" smtClean="0"/>
              <a:t>Quantal</a:t>
            </a:r>
            <a:r>
              <a:rPr lang="en-CA" dirty="0" smtClean="0"/>
              <a:t> response</a:t>
            </a:r>
          </a:p>
          <a:p>
            <a:pPr lvl="1"/>
            <a:r>
              <a:rPr lang="en-CA" dirty="0" smtClean="0"/>
              <a:t>Equilibrium refinement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727303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Finding </a:t>
            </a:r>
            <a:r>
              <a:rPr lang="en-US" dirty="0" err="1" smtClean="0"/>
              <a:t>Stackelberg</a:t>
            </a:r>
            <a:r>
              <a:rPr lang="en-US" dirty="0" smtClean="0"/>
              <a:t> </a:t>
            </a:r>
            <a:r>
              <a:rPr lang="en-US" dirty="0" err="1" smtClean="0"/>
              <a:t>Equilibria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876382" y="5448042"/>
            <a:ext cx="3706730" cy="1455995"/>
          </a:xfrm>
          <a:prstGeom prst="rect">
            <a:avLst/>
          </a:prstGeom>
          <a:noFill/>
        </p:spPr>
        <p:txBody>
          <a:bodyPr wrap="square" lIns="100772" tIns="50387" rIns="100772" bIns="50387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The formulation above gives the maximum utility of the leader when the follower chooses action </a:t>
            </a:r>
            <a:r>
              <a:rPr lang="en-US" i="1" dirty="0" smtClean="0">
                <a:solidFill>
                  <a:srgbClr val="000000"/>
                </a:solidFill>
              </a:rPr>
              <a:t>a</a:t>
            </a:r>
            <a:endParaRPr lang="en-US" i="1" dirty="0">
              <a:solidFill>
                <a:srgbClr val="0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802314" y="5380038"/>
            <a:ext cx="3706730" cy="1455995"/>
          </a:xfrm>
          <a:prstGeom prst="rect">
            <a:avLst/>
          </a:prstGeom>
          <a:noFill/>
        </p:spPr>
        <p:txBody>
          <a:bodyPr wrap="square" lIns="100772" tIns="50387" rIns="100772" bIns="50387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The </a:t>
            </a:r>
            <a:r>
              <a:rPr lang="en-US" dirty="0" err="1" smtClean="0">
                <a:solidFill>
                  <a:srgbClr val="000000"/>
                </a:solidFill>
              </a:rPr>
              <a:t>Stackelberg</a:t>
            </a:r>
            <a:r>
              <a:rPr lang="en-US" dirty="0" smtClean="0">
                <a:solidFill>
                  <a:srgbClr val="000000"/>
                </a:solidFill>
              </a:rPr>
              <a:t> equilibrium is obtained by maximizing over all the possible pure strategies for player two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92313" y="1341437"/>
            <a:ext cx="6096000" cy="840422"/>
          </a:xfrm>
          <a:prstGeom prst="rect">
            <a:avLst/>
          </a:prstGeom>
          <a:noFill/>
        </p:spPr>
        <p:txBody>
          <a:bodyPr wrap="square" lIns="100772" tIns="50387" rIns="100772" bIns="50387" rtlCol="0">
            <a:spAutoFit/>
          </a:bodyPr>
          <a:lstStyle/>
          <a:p>
            <a:pPr algn="ctr"/>
            <a:r>
              <a:rPr lang="en-US" sz="2400" b="1" i="1" dirty="0" smtClean="0">
                <a:solidFill>
                  <a:srgbClr val="000090"/>
                </a:solidFill>
              </a:rPr>
              <a:t>Multi-linear programming formulation </a:t>
            </a:r>
            <a:r>
              <a:rPr lang="en-US" sz="2400" b="1" i="1" dirty="0" err="1" smtClean="0">
                <a:solidFill>
                  <a:srgbClr val="000090"/>
                </a:solidFill>
              </a:rPr>
              <a:t>Conitzer</a:t>
            </a:r>
            <a:r>
              <a:rPr lang="en-US" sz="2400" b="1" i="1" dirty="0" smtClean="0">
                <a:solidFill>
                  <a:srgbClr val="000090"/>
                </a:solidFill>
              </a:rPr>
              <a:t> and </a:t>
            </a:r>
            <a:r>
              <a:rPr lang="en-US" sz="2400" b="1" i="1" dirty="0" err="1" smtClean="0">
                <a:solidFill>
                  <a:srgbClr val="000090"/>
                </a:solidFill>
              </a:rPr>
              <a:t>Sandholm</a:t>
            </a:r>
            <a:r>
              <a:rPr lang="en-US" sz="2400" b="1" i="1" dirty="0" smtClean="0">
                <a:solidFill>
                  <a:srgbClr val="000090"/>
                </a:solidFill>
              </a:rPr>
              <a:t>, 2006 </a:t>
            </a:r>
            <a:endParaRPr lang="en-US" sz="2400" b="1" i="1" dirty="0">
              <a:solidFill>
                <a:srgbClr val="000090"/>
              </a:solidFill>
            </a:endParaRPr>
          </a:p>
        </p:txBody>
      </p:sp>
      <p:pic>
        <p:nvPicPr>
          <p:cNvPr id="11438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2888" y="2589213"/>
            <a:ext cx="4514850" cy="2381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49339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11312" y="0"/>
            <a:ext cx="7086600" cy="838200"/>
          </a:xfrm>
        </p:spPr>
        <p:txBody>
          <a:bodyPr/>
          <a:lstStyle/>
          <a:p>
            <a:r>
              <a:rPr lang="en-CA" dirty="0" smtClean="0"/>
              <a:t>Single LP </a:t>
            </a:r>
            <a:r>
              <a:rPr lang="en-CA" dirty="0"/>
              <a:t>formulation </a:t>
            </a:r>
            <a:r>
              <a:rPr lang="en-CA" dirty="0" smtClean="0"/>
              <a:t/>
            </a:r>
            <a:br>
              <a:rPr lang="en-CA" dirty="0" smtClean="0"/>
            </a:br>
            <a:r>
              <a:rPr lang="en-CA" sz="2800" dirty="0" smtClean="0"/>
              <a:t>(</a:t>
            </a:r>
            <a:r>
              <a:rPr lang="en-CA" sz="2800" dirty="0" err="1" smtClean="0"/>
              <a:t>Korzhyk</a:t>
            </a:r>
            <a:r>
              <a:rPr lang="en-CA" sz="2800" dirty="0" smtClean="0"/>
              <a:t> &amp; </a:t>
            </a:r>
            <a:r>
              <a:rPr lang="en-CA" sz="2800" dirty="0" err="1" smtClean="0"/>
              <a:t>Conitzer</a:t>
            </a:r>
            <a:r>
              <a:rPr lang="en-CA" sz="2800" dirty="0" smtClean="0"/>
              <a:t> 2011)</a:t>
            </a:r>
            <a:endParaRPr lang="en-CA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3512" y="4283073"/>
            <a:ext cx="9372600" cy="3154364"/>
          </a:xfrm>
        </p:spPr>
        <p:txBody>
          <a:bodyPr/>
          <a:lstStyle/>
          <a:p>
            <a:r>
              <a:rPr lang="en-CA" dirty="0" smtClean="0"/>
              <a:t>Relaxation of the </a:t>
            </a:r>
            <a:r>
              <a:rPr lang="en-CA" dirty="0"/>
              <a:t>LP for </a:t>
            </a:r>
            <a:r>
              <a:rPr lang="en-CA" dirty="0" smtClean="0"/>
              <a:t>correlated equilibrium</a:t>
            </a:r>
          </a:p>
          <a:p>
            <a:pPr lvl="1"/>
            <a:r>
              <a:rPr lang="en-CA" dirty="0"/>
              <a:t>removed player 1's incentive </a:t>
            </a:r>
            <a:r>
              <a:rPr lang="en-CA" dirty="0" smtClean="0"/>
              <a:t>constraints</a:t>
            </a:r>
          </a:p>
          <a:p>
            <a:r>
              <a:rPr lang="en-CA" dirty="0"/>
              <a:t>Corollary: SSE leader expected </a:t>
            </a:r>
            <a:r>
              <a:rPr lang="en-CA" dirty="0" smtClean="0"/>
              <a:t>utility at least that of best CE </a:t>
            </a:r>
            <a:endParaRPr lang="en-CA" dirty="0"/>
          </a:p>
        </p:txBody>
      </p:sp>
      <p:pic>
        <p:nvPicPr>
          <p:cNvPr id="11448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3312" y="1266496"/>
            <a:ext cx="5224463" cy="26657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66033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0711" y="0"/>
            <a:ext cx="9002713" cy="838200"/>
          </a:xfrm>
        </p:spPr>
        <p:txBody>
          <a:bodyPr/>
          <a:lstStyle/>
          <a:p>
            <a:r>
              <a:rPr lang="en-US" sz="2800" dirty="0" smtClean="0"/>
              <a:t>Research Challenges</a:t>
            </a:r>
            <a:endParaRPr lang="en-US" sz="280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15913" y="808037"/>
            <a:ext cx="9525000" cy="6324600"/>
          </a:xfrm>
        </p:spPr>
        <p:txBody>
          <a:bodyPr/>
          <a:lstStyle/>
          <a:p>
            <a:pPr>
              <a:buNone/>
            </a:pPr>
            <a:endParaRPr lang="en-US" dirty="0" smtClean="0"/>
          </a:p>
          <a:p>
            <a:r>
              <a:rPr lang="en-US" sz="2800" dirty="0"/>
              <a:t>Scalability </a:t>
            </a:r>
            <a:endParaRPr lang="en-US" sz="2800" dirty="0" smtClean="0"/>
          </a:p>
          <a:p>
            <a:pPr lvl="1"/>
            <a:r>
              <a:rPr lang="en-US" sz="2800" dirty="0" smtClean="0"/>
              <a:t>Large, complex strategy spaces</a:t>
            </a:r>
          </a:p>
          <a:p>
            <a:r>
              <a:rPr lang="en-US" sz="2800" dirty="0"/>
              <a:t>Robustness </a:t>
            </a:r>
            <a:endParaRPr lang="en-US" sz="2800" dirty="0" smtClean="0"/>
          </a:p>
          <a:p>
            <a:pPr lvl="1"/>
            <a:r>
              <a:rPr lang="en-US" sz="2800" dirty="0" smtClean="0"/>
              <a:t>Payoff &amp; observation uncertainty</a:t>
            </a:r>
          </a:p>
          <a:p>
            <a:pPr lvl="1"/>
            <a:r>
              <a:rPr lang="en-US" sz="2800" dirty="0" smtClean="0"/>
              <a:t>Human decision-makers</a:t>
            </a:r>
          </a:p>
          <a:p>
            <a:r>
              <a:rPr lang="en-US" sz="2800" dirty="0" smtClean="0"/>
              <a:t>Not in this talk:</a:t>
            </a:r>
          </a:p>
          <a:p>
            <a:pPr lvl="1"/>
            <a:r>
              <a:rPr lang="en-US" sz="2800" dirty="0" err="1" smtClean="0"/>
              <a:t>Stackelberg</a:t>
            </a:r>
            <a:r>
              <a:rPr lang="en-US" sz="2800" dirty="0" smtClean="0"/>
              <a:t> </a:t>
            </a:r>
            <a:r>
              <a:rPr lang="en-US" sz="2800" dirty="0" err="1" smtClean="0"/>
              <a:t>equilibria</a:t>
            </a:r>
            <a:r>
              <a:rPr lang="en-US" sz="2800" dirty="0" smtClean="0"/>
              <a:t> for dynamic games</a:t>
            </a:r>
            <a:r>
              <a:rPr lang="en-US" sz="2800" dirty="0"/>
              <a:t> </a:t>
            </a:r>
            <a:r>
              <a:rPr lang="en-US" sz="2800" dirty="0" smtClean="0"/>
              <a:t>(</a:t>
            </a:r>
            <a:r>
              <a:rPr lang="en-US" sz="2800" dirty="0" err="1" smtClean="0"/>
              <a:t>Letchford</a:t>
            </a:r>
            <a:r>
              <a:rPr lang="en-US" sz="2800" dirty="0" smtClean="0"/>
              <a:t> &amp; </a:t>
            </a:r>
            <a:r>
              <a:rPr lang="en-US" sz="2800" dirty="0" err="1" smtClean="0"/>
              <a:t>Conitzer</a:t>
            </a:r>
            <a:r>
              <a:rPr lang="en-US" sz="2800" dirty="0" smtClean="0"/>
              <a:t> 2010, </a:t>
            </a:r>
            <a:r>
              <a:rPr lang="en-US" sz="2800" dirty="0" err="1" smtClean="0"/>
              <a:t>Letchford</a:t>
            </a:r>
            <a:r>
              <a:rPr lang="en-US" sz="2800" dirty="0" smtClean="0"/>
              <a:t> et al. 2012)</a:t>
            </a:r>
          </a:p>
          <a:p>
            <a:pPr lvl="1"/>
            <a:r>
              <a:rPr lang="en-US" sz="2800" dirty="0" smtClean="0"/>
              <a:t>Multiple objectives (Brown et al. 2012)</a:t>
            </a:r>
          </a:p>
        </p:txBody>
      </p:sp>
    </p:spTree>
    <p:extLst>
      <p:ext uri="{BB962C8B-B14F-4D97-AF65-F5344CB8AC3E}">
        <p14:creationId xmlns:p14="http://schemas.microsoft.com/office/powerpoint/2010/main" val="3493996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5913" y="1417637"/>
            <a:ext cx="9525000" cy="58674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Motivating real-world applications</a:t>
            </a:r>
          </a:p>
          <a:p>
            <a:r>
              <a:rPr lang="en-US" sz="3200" dirty="0" smtClean="0"/>
              <a:t>Background and basic security games</a:t>
            </a:r>
          </a:p>
          <a:p>
            <a:r>
              <a:rPr lang="en-US" sz="3200" b="1" i="1" dirty="0" smtClean="0">
                <a:solidFill>
                  <a:srgbClr val="2D2DB9"/>
                </a:solidFill>
              </a:rPr>
              <a:t>Scaling to complex action spaces</a:t>
            </a:r>
          </a:p>
          <a:p>
            <a:r>
              <a:rPr lang="en-US" sz="3200" dirty="0" smtClean="0"/>
              <a:t>Modeling payoff uncertainty: Bayesian Security Games</a:t>
            </a:r>
          </a:p>
          <a:p>
            <a:r>
              <a:rPr lang="en-US" sz="3200" dirty="0" smtClean="0"/>
              <a:t>Human behavior and observation uncertainty</a:t>
            </a:r>
          </a:p>
          <a:p>
            <a:r>
              <a:rPr lang="en-US" sz="3200" dirty="0" smtClean="0"/>
              <a:t>Evaluation and discussion</a:t>
            </a:r>
          </a:p>
        </p:txBody>
      </p:sp>
    </p:spTree>
    <p:extLst>
      <p:ext uri="{BB962C8B-B14F-4D97-AF65-F5344CB8AC3E}">
        <p14:creationId xmlns:p14="http://schemas.microsoft.com/office/powerpoint/2010/main" val="2789250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3627437"/>
            <a:ext cx="4049713" cy="349655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544512" y="198437"/>
            <a:ext cx="9536113" cy="990600"/>
          </a:xfrm>
        </p:spPr>
        <p:txBody>
          <a:bodyPr/>
          <a:lstStyle/>
          <a:p>
            <a:pPr>
              <a:lnSpc>
                <a:spcPts val="2997"/>
              </a:lnSpc>
            </a:pP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>Large Numbers of Defender Strategies</a:t>
            </a:r>
            <a:br>
              <a:rPr lang="en-US" sz="3200" dirty="0" smtClean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sz="2200" b="0" i="1" dirty="0" smtClean="0"/>
          </a:p>
        </p:txBody>
      </p:sp>
      <p:pic>
        <p:nvPicPr>
          <p:cNvPr id="134146" name="Picture 2" descr="http://cbthailand.files.wordpress.com/2008/10/lax-airport-addres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13" y="960439"/>
            <a:ext cx="3962400" cy="2224391"/>
          </a:xfrm>
          <a:prstGeom prst="rect">
            <a:avLst/>
          </a:prstGeom>
          <a:noFill/>
        </p:spPr>
      </p:pic>
      <p:sp>
        <p:nvSpPr>
          <p:cNvPr id="12" name="Down Arrow 11"/>
          <p:cNvSpPr/>
          <p:nvPr/>
        </p:nvSpPr>
        <p:spPr bwMode="auto">
          <a:xfrm>
            <a:off x="1687513" y="2560637"/>
            <a:ext cx="914400" cy="1752600"/>
          </a:xfrm>
          <a:prstGeom prst="downArrow">
            <a:avLst/>
          </a:prstGeom>
          <a:solidFill>
            <a:srgbClr val="C0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10" tIns="45706" rIns="91410" bIns="45706" numCol="1" rtlCol="0" anchor="t" anchorCtr="0" compatLnSpc="1">
            <a:prstTxWarp prst="textNoShape">
              <a:avLst/>
            </a:prstTxWarp>
          </a:bodyPr>
          <a:lstStyle/>
          <a:p>
            <a:pPr defTabSz="914115"/>
            <a:endParaRPr lang="en-US" dirty="0">
              <a:solidFill>
                <a:srgbClr val="000000"/>
              </a:solidFill>
            </a:endParaRPr>
          </a:p>
        </p:txBody>
      </p:sp>
      <p:graphicFrame>
        <p:nvGraphicFramePr>
          <p:cNvPr id="13" name="Table 12"/>
          <p:cNvGraphicFramePr>
            <a:graphicFrameLocks noGrp="1"/>
          </p:cNvGraphicFramePr>
          <p:nvPr/>
        </p:nvGraphicFramePr>
        <p:xfrm>
          <a:off x="1230314" y="1189037"/>
          <a:ext cx="2202669" cy="1291122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591289"/>
                <a:gridCol w="536486"/>
                <a:gridCol w="537446"/>
                <a:gridCol w="537448"/>
              </a:tblGrid>
              <a:tr h="193842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-112" charset="0"/>
                        <a:ea typeface="Arial" pitchFamily="-112" charset="0"/>
                        <a:cs typeface="Arial" pitchFamily="-112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BACC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-112" charset="0"/>
                          <a:ea typeface="Arial" pitchFamily="-112" charset="0"/>
                          <a:cs typeface="Arial" pitchFamily="-112" charset="0"/>
                        </a:rPr>
                        <a:t>Strategy 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BACC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-112" charset="0"/>
                          <a:ea typeface="Arial" pitchFamily="-112" charset="0"/>
                          <a:cs typeface="Arial" pitchFamily="-112" charset="0"/>
                        </a:rPr>
                        <a:t>Strategy 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BACC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-112" charset="0"/>
                          <a:ea typeface="Arial" pitchFamily="-112" charset="0"/>
                          <a:cs typeface="Arial" pitchFamily="-112" charset="0"/>
                        </a:rPr>
                        <a:t>Strategy 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BACC6"/>
                    </a:solidFill>
                  </a:tcPr>
                </a:tc>
              </a:tr>
              <a:tr h="182880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-112" charset="0"/>
                          <a:ea typeface="Arial" pitchFamily="-112" charset="0"/>
                          <a:cs typeface="Arial" pitchFamily="-112" charset="0"/>
                        </a:rPr>
                        <a:t>Strategy 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BACC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-112" charset="0"/>
                        <a:ea typeface="Arial" pitchFamily="-112" charset="0"/>
                        <a:cs typeface="Arial" pitchFamily="-112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E3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-112" charset="0"/>
                        <a:ea typeface="Arial" pitchFamily="-112" charset="0"/>
                        <a:cs typeface="Arial" pitchFamily="-112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E3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-112" charset="0"/>
                        <a:ea typeface="Arial" pitchFamily="-112" charset="0"/>
                        <a:cs typeface="Arial" pitchFamily="-112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E3EA"/>
                    </a:solidFill>
                  </a:tcPr>
                </a:tc>
              </a:tr>
              <a:tr h="182880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-112" charset="0"/>
                          <a:ea typeface="Arial" pitchFamily="-112" charset="0"/>
                          <a:cs typeface="Arial" pitchFamily="-112" charset="0"/>
                        </a:rPr>
                        <a:t>Strategy 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BACC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-112" charset="0"/>
                        <a:ea typeface="Arial" pitchFamily="-112" charset="0"/>
                        <a:cs typeface="Arial" pitchFamily="-112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F1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-112" charset="0"/>
                        <a:ea typeface="Arial" pitchFamily="-112" charset="0"/>
                        <a:cs typeface="Arial" pitchFamily="-112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F1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-112" charset="0"/>
                        <a:ea typeface="Arial" pitchFamily="-112" charset="0"/>
                        <a:cs typeface="Arial" pitchFamily="-112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F1F5"/>
                    </a:solidFill>
                  </a:tcPr>
                </a:tc>
              </a:tr>
              <a:tr h="182880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-112" charset="0"/>
                          <a:ea typeface="Arial" pitchFamily="-112" charset="0"/>
                          <a:cs typeface="Arial" pitchFamily="-112" charset="0"/>
                        </a:rPr>
                        <a:t>Strategy 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BACC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-112" charset="0"/>
                        <a:ea typeface="Arial" pitchFamily="-112" charset="0"/>
                        <a:cs typeface="Arial" pitchFamily="-112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E3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-112" charset="0"/>
                        <a:ea typeface="Arial" pitchFamily="-112" charset="0"/>
                        <a:cs typeface="Arial" pitchFamily="-112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E3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-112" charset="0"/>
                        <a:ea typeface="Arial" pitchFamily="-112" charset="0"/>
                        <a:cs typeface="Arial" pitchFamily="-112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E3EA"/>
                    </a:solidFill>
                  </a:tcPr>
                </a:tc>
              </a:tr>
              <a:tr h="182880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-112" charset="0"/>
                          <a:ea typeface="Arial" pitchFamily="-112" charset="0"/>
                          <a:cs typeface="Arial" pitchFamily="-112" charset="0"/>
                        </a:rPr>
                        <a:t>Strategy 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BACC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-112" charset="0"/>
                        <a:ea typeface="Arial" pitchFamily="-112" charset="0"/>
                        <a:cs typeface="Arial" pitchFamily="-112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F1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-112" charset="0"/>
                        <a:ea typeface="Arial" pitchFamily="-112" charset="0"/>
                        <a:cs typeface="Arial" pitchFamily="-112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F1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-112" charset="0"/>
                        <a:ea typeface="Arial" pitchFamily="-112" charset="0"/>
                        <a:cs typeface="Arial" pitchFamily="-112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F1F5"/>
                    </a:solidFill>
                  </a:tcPr>
                </a:tc>
              </a:tr>
              <a:tr h="182880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-112" charset="0"/>
                          <a:ea typeface="Arial" pitchFamily="-112" charset="0"/>
                          <a:cs typeface="Arial" pitchFamily="-112" charset="0"/>
                        </a:rPr>
                        <a:t>Strategy 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BACC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-112" charset="0"/>
                        <a:ea typeface="Arial" pitchFamily="-112" charset="0"/>
                        <a:cs typeface="Arial" pitchFamily="-112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E3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-112" charset="0"/>
                        <a:ea typeface="Arial" pitchFamily="-112" charset="0"/>
                        <a:cs typeface="Arial" pitchFamily="-112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E3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-112" charset="0"/>
                        <a:ea typeface="Arial" pitchFamily="-112" charset="0"/>
                        <a:cs typeface="Arial" pitchFamily="-112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E3EA"/>
                    </a:solidFill>
                  </a:tcPr>
                </a:tc>
              </a:tr>
              <a:tr h="182880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-112" charset="0"/>
                          <a:ea typeface="Arial" pitchFamily="-112" charset="0"/>
                          <a:cs typeface="Arial" pitchFamily="-112" charset="0"/>
                        </a:rPr>
                        <a:t>Strategy 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BACC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-112" charset="0"/>
                        <a:ea typeface="Arial" pitchFamily="-112" charset="0"/>
                        <a:cs typeface="Arial" pitchFamily="-112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F1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-112" charset="0"/>
                        <a:ea typeface="Arial" pitchFamily="-112" charset="0"/>
                        <a:cs typeface="Arial" pitchFamily="-112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F1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-112" charset="0"/>
                        <a:ea typeface="Arial" pitchFamily="-112" charset="0"/>
                        <a:cs typeface="Arial" pitchFamily="-112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F1F5"/>
                    </a:solidFill>
                  </a:tcPr>
                </a:tc>
              </a:tr>
            </a:tbl>
          </a:graphicData>
        </a:graphic>
      </p:graphicFrame>
      <p:sp>
        <p:nvSpPr>
          <p:cNvPr id="29" name="Rectangle 28"/>
          <p:cNvSpPr/>
          <p:nvPr/>
        </p:nvSpPr>
        <p:spPr>
          <a:xfrm>
            <a:off x="1230313" y="1417637"/>
            <a:ext cx="2438400" cy="1077190"/>
          </a:xfrm>
          <a:prstGeom prst="rect">
            <a:avLst/>
          </a:prstGeom>
          <a:noFill/>
        </p:spPr>
        <p:txBody>
          <a:bodyPr wrap="square" lIns="91410" tIns="45706" rIns="91410" bIns="45706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3200" spc="50" dirty="0">
                <a:ln w="11430"/>
                <a:solidFill>
                  <a:srgbClr val="99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ea typeface="ＭＳ Ｐゴシック" pitchFamily="64" charset="-128"/>
              </a:rPr>
              <a:t>784 x </a:t>
            </a:r>
          </a:p>
          <a:p>
            <a:pPr algn="ctr"/>
            <a:r>
              <a:rPr lang="en-US" sz="3200" spc="50" dirty="0">
                <a:ln w="11430"/>
                <a:solidFill>
                  <a:srgbClr val="99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ea typeface="ＭＳ Ｐゴシック" pitchFamily="64" charset="-128"/>
              </a:rPr>
              <a:t>512</a:t>
            </a:r>
            <a:endParaRPr lang="en-US" sz="3200" spc="50" dirty="0">
              <a:ln w="11430"/>
              <a:solidFill>
                <a:srgbClr val="99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7" name="Rectangle 3"/>
          <p:cNvSpPr>
            <a:spLocks/>
          </p:cNvSpPr>
          <p:nvPr/>
        </p:nvSpPr>
        <p:spPr bwMode="auto">
          <a:xfrm>
            <a:off x="4307931" y="2513884"/>
            <a:ext cx="2313810" cy="861774"/>
          </a:xfrm>
          <a:prstGeom prst="rect">
            <a:avLst/>
          </a:prstGeom>
          <a:noFill/>
          <a:ln w="12700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r>
              <a:rPr lang="en-US" sz="2800" dirty="0">
                <a:solidFill>
                  <a:srgbClr val="000000"/>
                </a:solidFill>
                <a:ea typeface="Gill Sans" charset="0"/>
                <a:cs typeface="Gill Sans" charset="0"/>
              </a:rPr>
              <a:t>100 </a:t>
            </a:r>
            <a:r>
              <a:rPr lang="en-US" sz="2800" dirty="0" smtClean="0">
                <a:solidFill>
                  <a:srgbClr val="000000"/>
                </a:solidFill>
                <a:ea typeface="Gill Sans" charset="0"/>
                <a:cs typeface="Gill Sans" charset="0"/>
              </a:rPr>
              <a:t>Flight tours</a:t>
            </a:r>
            <a:endParaRPr lang="en-US" sz="2800" dirty="0">
              <a:solidFill>
                <a:srgbClr val="000000"/>
              </a:solidFill>
              <a:ea typeface="Gill Sans" charset="0"/>
              <a:cs typeface="Gill Sans" charset="0"/>
            </a:endParaRPr>
          </a:p>
          <a:p>
            <a:r>
              <a:rPr lang="en-US" sz="2800" dirty="0">
                <a:solidFill>
                  <a:srgbClr val="000000"/>
                </a:solidFill>
                <a:ea typeface="Gill Sans" charset="0"/>
                <a:cs typeface="Gill Sans" charset="0"/>
              </a:rPr>
              <a:t>10 Air Marshals</a:t>
            </a:r>
          </a:p>
        </p:txBody>
      </p:sp>
      <p:sp>
        <p:nvSpPr>
          <p:cNvPr id="19" name="Rectangle 5"/>
          <p:cNvSpPr>
            <a:spLocks/>
          </p:cNvSpPr>
          <p:nvPr/>
        </p:nvSpPr>
        <p:spPr bwMode="auto">
          <a:xfrm>
            <a:off x="8011571" y="2189979"/>
            <a:ext cx="1833835" cy="1661993"/>
          </a:xfrm>
          <a:prstGeom prst="rect">
            <a:avLst/>
          </a:prstGeom>
          <a:noFill/>
          <a:ln w="12700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r>
              <a:rPr lang="en-US" sz="2800" dirty="0" smtClean="0">
                <a:solidFill>
                  <a:srgbClr val="000000"/>
                </a:solidFill>
                <a:ea typeface="Gill Sans" charset="0"/>
                <a:cs typeface="Gill Sans" charset="0"/>
              </a:rPr>
              <a:t>1.73 x 10</a:t>
            </a:r>
            <a:r>
              <a:rPr lang="en-US" sz="3600" baseline="30000" dirty="0" smtClean="0">
                <a:solidFill>
                  <a:srgbClr val="000000"/>
                </a:solidFill>
                <a:ea typeface="Gill Sans" charset="0"/>
                <a:cs typeface="Gill Sans" charset="0"/>
              </a:rPr>
              <a:t>13</a:t>
            </a:r>
            <a:endParaRPr lang="en-US" sz="2800" baseline="30000" dirty="0" smtClean="0">
              <a:solidFill>
                <a:srgbClr val="000000"/>
              </a:solidFill>
              <a:ea typeface="Gill Sans" charset="0"/>
              <a:cs typeface="Gill Sans" charset="0"/>
            </a:endParaRPr>
          </a:p>
          <a:p>
            <a:r>
              <a:rPr lang="en-US" sz="2800" dirty="0" smtClean="0">
                <a:solidFill>
                  <a:srgbClr val="000000"/>
                </a:solidFill>
                <a:ea typeface="Gill Sans" charset="0"/>
                <a:cs typeface="Gill Sans" charset="0"/>
              </a:rPr>
              <a:t>Schedules:</a:t>
            </a:r>
          </a:p>
          <a:p>
            <a:r>
              <a:rPr lang="en-US" sz="2800" dirty="0" smtClean="0">
                <a:solidFill>
                  <a:srgbClr val="C00000"/>
                </a:solidFill>
                <a:ea typeface="Gill Sans" charset="0"/>
                <a:cs typeface="Gill Sans" charset="0"/>
              </a:rPr>
              <a:t>ARMOR</a:t>
            </a:r>
          </a:p>
          <a:p>
            <a:r>
              <a:rPr lang="en-US" sz="2400" dirty="0" smtClean="0">
                <a:solidFill>
                  <a:srgbClr val="C00000"/>
                </a:solidFill>
                <a:ea typeface="Gill Sans" charset="0"/>
                <a:cs typeface="Gill Sans" charset="0"/>
              </a:rPr>
              <a:t>out of memory</a:t>
            </a:r>
            <a:endParaRPr lang="en-US" sz="2400" dirty="0">
              <a:solidFill>
                <a:srgbClr val="C00000"/>
              </a:solidFill>
              <a:ea typeface="Gill Sans" charset="0"/>
              <a:cs typeface="Gill Sans" charset="0"/>
            </a:endParaRPr>
          </a:p>
        </p:txBody>
      </p:sp>
      <p:sp>
        <p:nvSpPr>
          <p:cNvPr id="21" name="AutoShape 7"/>
          <p:cNvSpPr>
            <a:spLocks/>
          </p:cNvSpPr>
          <p:nvPr/>
        </p:nvSpPr>
        <p:spPr bwMode="auto">
          <a:xfrm>
            <a:off x="6849520" y="2452606"/>
            <a:ext cx="984436" cy="984333"/>
          </a:xfrm>
          <a:prstGeom prst="rightArrow">
            <a:avLst>
              <a:gd name="adj1" fmla="val 32000"/>
              <a:gd name="adj2" fmla="val 44000"/>
            </a:avLst>
          </a:prstGeom>
          <a:solidFill>
            <a:srgbClr val="000090"/>
          </a:solidFill>
          <a:ln w="25400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 sz="2000" dirty="0">
              <a:solidFill>
                <a:srgbClr val="000000"/>
              </a:solidFill>
            </a:endParaRPr>
          </a:p>
        </p:txBody>
      </p:sp>
      <p:pic>
        <p:nvPicPr>
          <p:cNvPr id="22" name="Picture 1" descr="FAM-Log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74927" y="5726023"/>
            <a:ext cx="1470143" cy="1798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Rectangle 2"/>
          <p:cNvSpPr>
            <a:spLocks/>
          </p:cNvSpPr>
          <p:nvPr/>
        </p:nvSpPr>
        <p:spPr bwMode="auto">
          <a:xfrm>
            <a:off x="5135953" y="1087748"/>
            <a:ext cx="3983596" cy="984885"/>
          </a:xfrm>
          <a:prstGeom prst="rect">
            <a:avLst/>
          </a:prstGeom>
          <a:noFill/>
          <a:ln w="12700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r>
              <a:rPr lang="en-US" sz="3200" i="1" dirty="0" smtClean="0">
                <a:solidFill>
                  <a:srgbClr val="990000"/>
                </a:solidFill>
                <a:ea typeface="Gill Sans" charset="0"/>
                <a:cs typeface="Gill Sans" charset="0"/>
              </a:rPr>
              <a:t>FAMS: </a:t>
            </a:r>
            <a:r>
              <a:rPr lang="en-US" sz="3200" b="1" i="1" dirty="0" smtClean="0">
                <a:solidFill>
                  <a:srgbClr val="990000"/>
                </a:solidFill>
                <a:ea typeface="Gill Sans" charset="0"/>
                <a:cs typeface="Gill Sans" charset="0"/>
              </a:rPr>
              <a:t>Joint</a:t>
            </a:r>
            <a:r>
              <a:rPr lang="en-US" sz="3200" i="1" dirty="0" smtClean="0">
                <a:solidFill>
                  <a:srgbClr val="990000"/>
                </a:solidFill>
                <a:ea typeface="Gill Sans" charset="0"/>
                <a:cs typeface="Gill Sans" charset="0"/>
              </a:rPr>
              <a:t> Strategies</a:t>
            </a:r>
          </a:p>
          <a:p>
            <a:r>
              <a:rPr lang="en-US" sz="3200" i="1" dirty="0" smtClean="0">
                <a:solidFill>
                  <a:srgbClr val="990000"/>
                </a:solidFill>
                <a:ea typeface="Gill Sans" charset="0"/>
                <a:cs typeface="Gill Sans" charset="0"/>
              </a:rPr>
              <a:t>or Combinations</a:t>
            </a:r>
            <a:endParaRPr lang="en-US" sz="3200" i="1" dirty="0">
              <a:solidFill>
                <a:srgbClr val="990000"/>
              </a:solidFill>
              <a:ea typeface="Gill Sans" charset="0"/>
              <a:cs typeface="Gill Sans" charset="0"/>
            </a:endParaRPr>
          </a:p>
        </p:txBody>
      </p:sp>
      <p:sp>
        <p:nvSpPr>
          <p:cNvPr id="24" name="Rectangle 3"/>
          <p:cNvSpPr>
            <a:spLocks/>
          </p:cNvSpPr>
          <p:nvPr/>
        </p:nvSpPr>
        <p:spPr bwMode="auto">
          <a:xfrm>
            <a:off x="4318605" y="4313237"/>
            <a:ext cx="5520386" cy="1292662"/>
          </a:xfrm>
          <a:prstGeom prst="rect">
            <a:avLst/>
          </a:prstGeom>
          <a:noFill/>
          <a:ln w="12700">
            <a:noFill/>
            <a:miter lim="800000"/>
            <a:headEnd type="none" w="med" len="med"/>
            <a:tailEnd type="none" w="med" len="med"/>
          </a:ln>
        </p:spPr>
        <p:txBody>
          <a:bodyPr wrap="square" lIns="0" tIns="0" rIns="0" bIns="0" anchor="ctr">
            <a:prstTxWarp prst="textNoShape">
              <a:avLst/>
            </a:prstTxWarp>
            <a:spAutoFit/>
          </a:bodyPr>
          <a:lstStyle/>
          <a:p>
            <a:r>
              <a:rPr lang="en-US" sz="2800" i="1" u="sng" dirty="0" smtClean="0">
                <a:solidFill>
                  <a:srgbClr val="C00000"/>
                </a:solidFill>
                <a:ea typeface="Gill Sans" charset="0"/>
                <a:cs typeface="Gill Sans" charset="0"/>
              </a:rPr>
              <a:t>Don’t enumerate ALL joint strategies</a:t>
            </a:r>
          </a:p>
          <a:p>
            <a:pPr marL="457105" indent="-457105">
              <a:buFont typeface="Arial" pitchFamily="34" charset="0"/>
              <a:buChar char="•"/>
            </a:pPr>
            <a:r>
              <a:rPr lang="en-US" sz="2800" i="1" dirty="0" err="1" smtClean="0">
                <a:solidFill>
                  <a:srgbClr val="000000"/>
                </a:solidFill>
                <a:ea typeface="Gill Sans" charset="0"/>
                <a:cs typeface="Gill Sans" charset="0"/>
              </a:rPr>
              <a:t>Marginals</a:t>
            </a:r>
            <a:r>
              <a:rPr lang="en-US" sz="2800" i="1" dirty="0" smtClean="0">
                <a:solidFill>
                  <a:srgbClr val="000000"/>
                </a:solidFill>
                <a:ea typeface="Gill Sans" charset="0"/>
                <a:cs typeface="Gill Sans" charset="0"/>
              </a:rPr>
              <a:t> </a:t>
            </a:r>
            <a:r>
              <a:rPr lang="en-US" sz="2800" dirty="0" smtClean="0">
                <a:solidFill>
                  <a:srgbClr val="000000"/>
                </a:solidFill>
                <a:ea typeface="Gill Sans" charset="0"/>
                <a:cs typeface="Gill Sans" charset="0"/>
              </a:rPr>
              <a:t>(IRIS I &amp; II)</a:t>
            </a:r>
          </a:p>
          <a:p>
            <a:pPr marL="457105" indent="-457105">
              <a:buFont typeface="Arial" pitchFamily="34" charset="0"/>
              <a:buChar char="•"/>
            </a:pPr>
            <a:r>
              <a:rPr lang="en-US" sz="2800" i="1" dirty="0" smtClean="0">
                <a:solidFill>
                  <a:srgbClr val="000000"/>
                </a:solidFill>
                <a:ea typeface="Gill Sans" charset="0"/>
                <a:cs typeface="Gill Sans" charset="0"/>
              </a:rPr>
              <a:t>Branch and price </a:t>
            </a:r>
            <a:r>
              <a:rPr lang="en-US" sz="2800" dirty="0" smtClean="0">
                <a:solidFill>
                  <a:srgbClr val="000000"/>
                </a:solidFill>
                <a:ea typeface="Gill Sans" charset="0"/>
                <a:cs typeface="Gill Sans" charset="0"/>
              </a:rPr>
              <a:t>(IRIS III)</a:t>
            </a:r>
            <a:endParaRPr lang="en-US" sz="2800" dirty="0">
              <a:solidFill>
                <a:srgbClr val="000000"/>
              </a:solidFill>
              <a:ea typeface="Gill Sans" charset="0"/>
              <a:cs typeface="Gill Sans" charset="0"/>
            </a:endParaRPr>
          </a:p>
        </p:txBody>
      </p:sp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54351604"/>
              </p:ext>
            </p:extLst>
          </p:nvPr>
        </p:nvGraphicFramePr>
        <p:xfrm>
          <a:off x="239713" y="4313238"/>
          <a:ext cx="3352800" cy="1981204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900033"/>
                <a:gridCol w="816614"/>
                <a:gridCol w="818075"/>
                <a:gridCol w="818078"/>
              </a:tblGrid>
              <a:tr h="297448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-112" charset="0"/>
                        <a:ea typeface="Arial" pitchFamily="-112" charset="0"/>
                        <a:cs typeface="Arial" pitchFamily="-112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BACC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-112" charset="0"/>
                          <a:ea typeface="Arial" pitchFamily="-112" charset="0"/>
                          <a:cs typeface="Arial" pitchFamily="-112" charset="0"/>
                        </a:rPr>
                        <a:t>Strategy 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BACC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-112" charset="0"/>
                          <a:ea typeface="Arial" pitchFamily="-112" charset="0"/>
                          <a:cs typeface="Arial" pitchFamily="-112" charset="0"/>
                        </a:rPr>
                        <a:t>Strategy 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BACC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-112" charset="0"/>
                          <a:ea typeface="Arial" pitchFamily="-112" charset="0"/>
                          <a:cs typeface="Arial" pitchFamily="-112" charset="0"/>
                        </a:rPr>
                        <a:t>Strategy 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BACC6"/>
                    </a:solidFill>
                  </a:tcPr>
                </a:tc>
              </a:tr>
              <a:tr h="280626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-112" charset="0"/>
                          <a:ea typeface="Arial" pitchFamily="-112" charset="0"/>
                          <a:cs typeface="Arial" pitchFamily="-112" charset="0"/>
                        </a:rPr>
                        <a:t>Strategy 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BACC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-112" charset="0"/>
                        <a:ea typeface="Arial" pitchFamily="-112" charset="0"/>
                        <a:cs typeface="Arial" pitchFamily="-112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E3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-112" charset="0"/>
                        <a:ea typeface="Arial" pitchFamily="-112" charset="0"/>
                        <a:cs typeface="Arial" pitchFamily="-112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E3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-112" charset="0"/>
                        <a:ea typeface="Arial" pitchFamily="-112" charset="0"/>
                        <a:cs typeface="Arial" pitchFamily="-112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E3EA"/>
                    </a:solidFill>
                  </a:tcPr>
                </a:tc>
              </a:tr>
              <a:tr h="280626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-112" charset="0"/>
                          <a:ea typeface="Arial" pitchFamily="-112" charset="0"/>
                          <a:cs typeface="Arial" pitchFamily="-112" charset="0"/>
                        </a:rPr>
                        <a:t>Strategy 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BACC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-112" charset="0"/>
                        <a:ea typeface="Arial" pitchFamily="-112" charset="0"/>
                        <a:cs typeface="Arial" pitchFamily="-112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F1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-112" charset="0"/>
                        <a:ea typeface="Arial" pitchFamily="-112" charset="0"/>
                        <a:cs typeface="Arial" pitchFamily="-112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F1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-112" charset="0"/>
                        <a:ea typeface="Arial" pitchFamily="-112" charset="0"/>
                        <a:cs typeface="Arial" pitchFamily="-112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F1F5"/>
                    </a:solidFill>
                  </a:tcPr>
                </a:tc>
              </a:tr>
              <a:tr h="280626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-112" charset="0"/>
                          <a:ea typeface="Arial" pitchFamily="-112" charset="0"/>
                          <a:cs typeface="Arial" pitchFamily="-112" charset="0"/>
                        </a:rPr>
                        <a:t>Strategy 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BACC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-112" charset="0"/>
                        <a:ea typeface="Arial" pitchFamily="-112" charset="0"/>
                        <a:cs typeface="Arial" pitchFamily="-112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E3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-112" charset="0"/>
                        <a:ea typeface="Arial" pitchFamily="-112" charset="0"/>
                        <a:cs typeface="Arial" pitchFamily="-112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E3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-112" charset="0"/>
                        <a:ea typeface="Arial" pitchFamily="-112" charset="0"/>
                        <a:cs typeface="Arial" pitchFamily="-112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E3EA"/>
                    </a:solidFill>
                  </a:tcPr>
                </a:tc>
              </a:tr>
              <a:tr h="280626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-112" charset="0"/>
                          <a:ea typeface="Arial" pitchFamily="-112" charset="0"/>
                          <a:cs typeface="Arial" pitchFamily="-112" charset="0"/>
                        </a:rPr>
                        <a:t>Strategy 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BACC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-112" charset="0"/>
                        <a:ea typeface="Arial" pitchFamily="-112" charset="0"/>
                        <a:cs typeface="Arial" pitchFamily="-112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F1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-112" charset="0"/>
                        <a:ea typeface="Arial" pitchFamily="-112" charset="0"/>
                        <a:cs typeface="Arial" pitchFamily="-112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F1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-112" charset="0"/>
                        <a:ea typeface="Arial" pitchFamily="-112" charset="0"/>
                        <a:cs typeface="Arial" pitchFamily="-112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F1F5"/>
                    </a:solidFill>
                  </a:tcPr>
                </a:tc>
              </a:tr>
              <a:tr h="280626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-112" charset="0"/>
                          <a:ea typeface="Arial" pitchFamily="-112" charset="0"/>
                          <a:cs typeface="Arial" pitchFamily="-112" charset="0"/>
                        </a:rPr>
                        <a:t>Strategy 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BACC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-112" charset="0"/>
                        <a:ea typeface="Arial" pitchFamily="-112" charset="0"/>
                        <a:cs typeface="Arial" pitchFamily="-112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E3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-112" charset="0"/>
                        <a:ea typeface="Arial" pitchFamily="-112" charset="0"/>
                        <a:cs typeface="Arial" pitchFamily="-112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E3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-112" charset="0"/>
                        <a:ea typeface="Arial" pitchFamily="-112" charset="0"/>
                        <a:cs typeface="Arial" pitchFamily="-112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E3EA"/>
                    </a:solidFill>
                  </a:tcPr>
                </a:tc>
              </a:tr>
              <a:tr h="280626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-112" charset="0"/>
                          <a:ea typeface="Arial" pitchFamily="-112" charset="0"/>
                          <a:cs typeface="Arial" pitchFamily="-112" charset="0"/>
                        </a:rPr>
                        <a:t>Strategy 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BACC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-112" charset="0"/>
                        <a:ea typeface="Arial" pitchFamily="-112" charset="0"/>
                        <a:cs typeface="Arial" pitchFamily="-112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F1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-112" charset="0"/>
                        <a:ea typeface="Arial" pitchFamily="-112" charset="0"/>
                        <a:cs typeface="Arial" pitchFamily="-112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F1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-112" charset="0"/>
                        <a:ea typeface="Arial" pitchFamily="-112" charset="0"/>
                        <a:cs typeface="Arial" pitchFamily="-112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F1F5"/>
                    </a:solidFill>
                  </a:tcPr>
                </a:tc>
              </a:tr>
            </a:tbl>
          </a:graphicData>
        </a:graphic>
      </p:graphicFrame>
      <p:sp>
        <p:nvSpPr>
          <p:cNvPr id="30" name="Rectangle 29"/>
          <p:cNvSpPr/>
          <p:nvPr/>
        </p:nvSpPr>
        <p:spPr>
          <a:xfrm>
            <a:off x="700140" y="4618038"/>
            <a:ext cx="3025127" cy="1754298"/>
          </a:xfrm>
          <a:prstGeom prst="rect">
            <a:avLst/>
          </a:prstGeom>
          <a:noFill/>
        </p:spPr>
        <p:txBody>
          <a:bodyPr wrap="none" lIns="91410" tIns="45706" rIns="91410" bIns="45706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3600" spc="50" dirty="0">
                <a:ln w="11430"/>
                <a:solidFill>
                  <a:srgbClr val="99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100,000,000…</a:t>
            </a:r>
          </a:p>
          <a:p>
            <a:pPr algn="ctr"/>
            <a:r>
              <a:rPr lang="en-US" sz="3600" spc="50" dirty="0">
                <a:ln w="11430"/>
                <a:solidFill>
                  <a:srgbClr val="99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x</a:t>
            </a:r>
          </a:p>
          <a:p>
            <a:pPr algn="ctr"/>
            <a:r>
              <a:rPr lang="en-US" sz="3600" spc="50" dirty="0">
                <a:ln w="11430"/>
                <a:solidFill>
                  <a:srgbClr val="99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1000…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17" grpId="0"/>
      <p:bldP spid="19" grpId="0"/>
      <p:bldP spid="21" grpId="0" animBg="1"/>
      <p:bldP spid="23" grpId="0"/>
      <p:bldP spid="24" grpId="0"/>
      <p:bldP spid="30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350840"/>
            <a:ext cx="9852025" cy="731837"/>
          </a:xfrm>
        </p:spPr>
        <p:txBody>
          <a:bodyPr/>
          <a:lstStyle/>
          <a:p>
            <a:r>
              <a:rPr lang="en-US" altLang="zh-TW" sz="2800" dirty="0" smtClean="0">
                <a:ea typeface="新細明體" pitchFamily="18" charset="-120"/>
              </a:rPr>
              <a:t>IRIS I &amp; II:</a:t>
            </a:r>
            <a:r>
              <a:rPr lang="en-US" altLang="zh-TW" sz="2800" dirty="0">
                <a:ea typeface="新細明體" pitchFamily="18" charset="-120"/>
              </a:rPr>
              <a:t> </a:t>
            </a:r>
            <a:r>
              <a:rPr lang="en-US" altLang="zh-TW" sz="2800" dirty="0" err="1" smtClean="0">
                <a:ea typeface="新細明體" pitchFamily="18" charset="-120"/>
              </a:rPr>
              <a:t>Marginals</a:t>
            </a:r>
            <a:r>
              <a:rPr lang="en-US" altLang="zh-TW" sz="2800" dirty="0" smtClean="0">
                <a:ea typeface="新細明體" pitchFamily="18" charset="-120"/>
              </a:rPr>
              <a:t> Instead of Joint Strategies </a:t>
            </a:r>
            <a:br>
              <a:rPr lang="en-US" altLang="zh-TW" sz="2800" dirty="0" smtClean="0">
                <a:ea typeface="新細明體" pitchFamily="18" charset="-120"/>
              </a:rPr>
            </a:br>
            <a:endParaRPr lang="en-US" altLang="zh-TW" sz="3200" dirty="0" smtClean="0">
              <a:ea typeface="新細明體" pitchFamily="18" charset="-120"/>
            </a:endParaRPr>
          </a:p>
        </p:txBody>
      </p:sp>
      <p:sp>
        <p:nvSpPr>
          <p:cNvPr id="5127" name="AutoShape 69"/>
          <p:cNvSpPr>
            <a:spLocks noChangeArrowheads="1"/>
          </p:cNvSpPr>
          <p:nvPr/>
        </p:nvSpPr>
        <p:spPr bwMode="auto">
          <a:xfrm rot="13500000" flipV="1">
            <a:off x="2189477" y="4281799"/>
            <a:ext cx="216133" cy="216132"/>
          </a:xfrm>
          <a:prstGeom prst="rtTriangle">
            <a:avLst/>
          </a:prstGeom>
          <a:solidFill>
            <a:srgbClr val="C00000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 lIns="91420" tIns="45711" rIns="91420" bIns="45711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graphicFrame>
        <p:nvGraphicFramePr>
          <p:cNvPr id="13466" name="Group 154"/>
          <p:cNvGraphicFramePr>
            <a:graphicFrameLocks noGrp="1"/>
          </p:cNvGraphicFramePr>
          <p:nvPr/>
        </p:nvGraphicFramePr>
        <p:xfrm>
          <a:off x="620712" y="1493838"/>
          <a:ext cx="3513138" cy="2790203"/>
        </p:xfrm>
        <a:graphic>
          <a:graphicData uri="http://schemas.openxmlformats.org/drawingml/2006/table">
            <a:tbl>
              <a:tblPr firstRow="1">
                <a:tableStyleId>{775DCB02-9BB8-47FD-8907-85C794F793BA}</a:tableStyleId>
              </a:tblPr>
              <a:tblGrid>
                <a:gridCol w="1295400"/>
                <a:gridCol w="1219200"/>
                <a:gridCol w="998538"/>
              </a:tblGrid>
              <a:tr h="667512">
                <a:tc>
                  <a:txBody>
                    <a:bodyPr/>
                    <a:lstStyle/>
                    <a:p>
                      <a:pPr marL="106363" marR="0" lvl="0" indent="0" algn="l" defTabSz="4572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ts val="1400"/>
                        </a:spcAft>
                        <a:buClr>
                          <a:srgbClr val="000000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TW" sz="18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ARMOR</a:t>
                      </a:r>
                      <a:r>
                        <a:rPr kumimoji="0" lang="en-US" altLang="zh-TW" sz="24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Actions</a:t>
                      </a:r>
                      <a:endParaRPr kumimoji="0" lang="en-US" altLang="zh-TW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  <a:cs typeface="Arial" pitchFamily="34" charset="0"/>
                      </a:endParaRPr>
                    </a:p>
                  </a:txBody>
                  <a:tcPr horzOverflow="overflow">
                    <a:solidFill>
                      <a:srgbClr val="990000"/>
                    </a:solidFill>
                  </a:tcPr>
                </a:tc>
                <a:tc>
                  <a:txBody>
                    <a:bodyPr/>
                    <a:lstStyle/>
                    <a:p>
                      <a:pPr marL="106363" marR="0" lvl="0" indent="0" algn="l" defTabSz="4572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ts val="1400"/>
                        </a:spcAft>
                        <a:buClr>
                          <a:srgbClr val="000000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Arial" pitchFamily="34" charset="0"/>
                        </a:rPr>
                        <a:t>Tour combos</a:t>
                      </a:r>
                    </a:p>
                  </a:txBody>
                  <a:tcPr horzOverflow="overflow">
                    <a:solidFill>
                      <a:srgbClr val="990000"/>
                    </a:solidFill>
                  </a:tcPr>
                </a:tc>
                <a:tc>
                  <a:txBody>
                    <a:bodyPr/>
                    <a:lstStyle/>
                    <a:p>
                      <a:pPr marL="106363" marR="0" lvl="0" indent="0" algn="l" defTabSz="4572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ts val="1400"/>
                        </a:spcAft>
                        <a:buClr>
                          <a:srgbClr val="000000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TW" sz="24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Prob</a:t>
                      </a:r>
                      <a:endParaRPr kumimoji="0" lang="en-US" altLang="zh-TW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  <a:cs typeface="Arial" pitchFamily="34" charset="0"/>
                      </a:endParaRPr>
                    </a:p>
                  </a:txBody>
                  <a:tcPr horzOverflow="overflow">
                    <a:solidFill>
                      <a:srgbClr val="990000"/>
                    </a:solidFill>
                  </a:tcPr>
                </a:tc>
              </a:tr>
              <a:tr h="425248">
                <a:tc>
                  <a:txBody>
                    <a:bodyPr/>
                    <a:lstStyle/>
                    <a:p>
                      <a:pPr marL="106363" marR="0" lvl="0" indent="0" algn="l" defTabSz="4572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ts val="1400"/>
                        </a:spcAft>
                        <a:buClr>
                          <a:srgbClr val="000000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TW" sz="24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1</a:t>
                      </a:r>
                      <a:endParaRPr kumimoji="0" lang="en-US" altLang="zh-TW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  <a:cs typeface="Arial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106363" marR="0" lvl="0" indent="0" algn="l" defTabSz="4572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ts val="1400"/>
                        </a:spcAft>
                        <a:buClr>
                          <a:srgbClr val="000000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TW" sz="24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1,2,3</a:t>
                      </a:r>
                      <a:endParaRPr kumimoji="0" lang="en-US" altLang="zh-TW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  <a:cs typeface="Arial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106363" marR="0" lvl="0" indent="0" algn="l" defTabSz="4572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ts val="1400"/>
                        </a:spcAft>
                        <a:buClr>
                          <a:srgbClr val="000000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TW" sz="2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x1</a:t>
                      </a:r>
                      <a:endParaRPr kumimoji="0" lang="en-US" altLang="zh-TW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  <a:cs typeface="Arial" pitchFamily="34" charset="0"/>
                      </a:endParaRPr>
                    </a:p>
                  </a:txBody>
                  <a:tcPr horzOverflow="overflow"/>
                </a:tc>
              </a:tr>
              <a:tr h="424065">
                <a:tc>
                  <a:txBody>
                    <a:bodyPr/>
                    <a:lstStyle/>
                    <a:p>
                      <a:pPr marL="106363" marR="0" lvl="0" indent="0" algn="l" defTabSz="4572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ts val="1400"/>
                        </a:spcAft>
                        <a:buClr>
                          <a:srgbClr val="000000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TW" sz="24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2</a:t>
                      </a:r>
                      <a:endParaRPr kumimoji="0" lang="en-US" altLang="zh-TW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  <a:cs typeface="Arial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106363" marR="0" lvl="0" indent="0" algn="l" defTabSz="4572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ts val="1400"/>
                        </a:spcAft>
                        <a:buClr>
                          <a:srgbClr val="000000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TW" sz="24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1,2,4</a:t>
                      </a:r>
                      <a:endParaRPr kumimoji="0" lang="en-US" altLang="zh-TW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  <a:cs typeface="Arial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106363" marR="0" lvl="0" indent="0" algn="l" defTabSz="4572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ts val="1400"/>
                        </a:spcAft>
                        <a:buClr>
                          <a:srgbClr val="000000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TW" sz="2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x2</a:t>
                      </a:r>
                      <a:endParaRPr kumimoji="0" lang="en-US" altLang="zh-TW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  <a:cs typeface="Arial" pitchFamily="34" charset="0"/>
                      </a:endParaRPr>
                    </a:p>
                  </a:txBody>
                  <a:tcPr horzOverflow="overflow"/>
                </a:tc>
              </a:tr>
              <a:tr h="424065">
                <a:tc>
                  <a:txBody>
                    <a:bodyPr/>
                    <a:lstStyle/>
                    <a:p>
                      <a:pPr marL="106363" marR="0" lvl="0" indent="0" algn="l" defTabSz="4572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ts val="1400"/>
                        </a:spcAft>
                        <a:buClr>
                          <a:srgbClr val="000000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TW" sz="24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3</a:t>
                      </a:r>
                      <a:endParaRPr kumimoji="0" lang="en-US" altLang="zh-TW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  <a:cs typeface="Arial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106363" marR="0" lvl="0" indent="0" algn="l" defTabSz="4572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ts val="1400"/>
                        </a:spcAft>
                        <a:buClr>
                          <a:srgbClr val="000000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TW" sz="2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1,2,5</a:t>
                      </a:r>
                      <a:endParaRPr kumimoji="0" lang="en-US" altLang="zh-TW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  <a:cs typeface="Arial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106363" marR="0" lvl="0" indent="0" algn="l" defTabSz="4572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ts val="1400"/>
                        </a:spcAft>
                        <a:buClr>
                          <a:srgbClr val="000000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TW" sz="2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x3</a:t>
                      </a:r>
                      <a:endParaRPr kumimoji="0" lang="en-US" altLang="zh-TW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  <a:cs typeface="Arial" pitchFamily="34" charset="0"/>
                      </a:endParaRPr>
                    </a:p>
                  </a:txBody>
                  <a:tcPr horzOverflow="overflow"/>
                </a:tc>
              </a:tr>
              <a:tr h="425248">
                <a:tc>
                  <a:txBody>
                    <a:bodyPr/>
                    <a:lstStyle/>
                    <a:p>
                      <a:pPr marL="106363" marR="0" lvl="0" indent="0" algn="l" defTabSz="4572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ts val="1400"/>
                        </a:spcAft>
                        <a:buClr>
                          <a:srgbClr val="000000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TW" sz="24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…</a:t>
                      </a:r>
                      <a:endParaRPr kumimoji="0" lang="en-US" altLang="zh-TW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  <a:cs typeface="Arial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106363" marR="0" lvl="0" indent="0" algn="l" defTabSz="4572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ts val="1400"/>
                        </a:spcAft>
                        <a:buClr>
                          <a:srgbClr val="000000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TW" sz="24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…</a:t>
                      </a:r>
                      <a:endParaRPr kumimoji="0" lang="en-US" altLang="zh-TW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  <a:cs typeface="Arial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106363" marR="0" lvl="0" indent="0" algn="l" defTabSz="4572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ts val="1400"/>
                        </a:spcAft>
                        <a:buClr>
                          <a:srgbClr val="000000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TW" sz="24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…</a:t>
                      </a:r>
                      <a:endParaRPr kumimoji="0" lang="en-US" altLang="zh-TW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  <a:cs typeface="Arial" pitchFamily="34" charset="0"/>
                      </a:endParaRPr>
                    </a:p>
                  </a:txBody>
                  <a:tcPr horzOverflow="overflow"/>
                </a:tc>
              </a:tr>
              <a:tr h="424065">
                <a:tc>
                  <a:txBody>
                    <a:bodyPr/>
                    <a:lstStyle/>
                    <a:p>
                      <a:pPr marL="106363" marR="0" lvl="0" indent="0" algn="l" defTabSz="4572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ts val="1400"/>
                        </a:spcAft>
                        <a:buClr>
                          <a:srgbClr val="000000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TW" sz="24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120</a:t>
                      </a:r>
                      <a:endParaRPr kumimoji="0" lang="en-US" altLang="zh-TW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  <a:cs typeface="Arial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106363" marR="0" lvl="0" indent="0" algn="l" defTabSz="4572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ts val="1400"/>
                        </a:spcAft>
                        <a:buClr>
                          <a:srgbClr val="000000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TW" sz="2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8,9,10</a:t>
                      </a:r>
                      <a:endParaRPr kumimoji="0" lang="en-US" altLang="zh-TW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  <a:cs typeface="Arial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106363" marR="0" lvl="0" indent="0" algn="l" defTabSz="4572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ts val="1400"/>
                        </a:spcAft>
                        <a:buClr>
                          <a:srgbClr val="000000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TW" sz="2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x120</a:t>
                      </a:r>
                      <a:endParaRPr kumimoji="0" lang="en-US" altLang="zh-TW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  <a:cs typeface="Arial" pitchFamily="34" charset="0"/>
                      </a:endParaRPr>
                    </a:p>
                  </a:txBody>
                  <a:tcPr horzOverflow="overflow"/>
                </a:tc>
              </a:tr>
            </a:tbl>
          </a:graphicData>
        </a:graphic>
      </p:graphicFrame>
      <p:graphicFrame>
        <p:nvGraphicFramePr>
          <p:cNvPr id="13475" name="Group 163"/>
          <p:cNvGraphicFramePr>
            <a:graphicFrameLocks noGrp="1"/>
          </p:cNvGraphicFramePr>
          <p:nvPr/>
        </p:nvGraphicFramePr>
        <p:xfrm>
          <a:off x="544512" y="4694236"/>
          <a:ext cx="3513138" cy="2799080"/>
        </p:xfrm>
        <a:graphic>
          <a:graphicData uri="http://schemas.openxmlformats.org/drawingml/2006/table">
            <a:tbl>
              <a:tblPr firstRow="1">
                <a:tableStyleId>{775DCB02-9BB8-47FD-8907-85C794F793BA}</a:tableStyleId>
              </a:tblPr>
              <a:tblGrid>
                <a:gridCol w="1371600"/>
                <a:gridCol w="1150938"/>
                <a:gridCol w="990600"/>
              </a:tblGrid>
              <a:tr h="640080">
                <a:tc>
                  <a:txBody>
                    <a:bodyPr/>
                    <a:lstStyle/>
                    <a:p>
                      <a:pPr marL="106363" marR="0" lvl="0" indent="0" algn="l" defTabSz="4572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ts val="1400"/>
                        </a:spcAft>
                        <a:buClr>
                          <a:srgbClr val="000000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TW" sz="20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CompactAction</a:t>
                      </a:r>
                      <a:endParaRPr kumimoji="0" lang="en-US" altLang="zh-TW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  <a:cs typeface="Arial" pitchFamily="34" charset="0"/>
                      </a:endParaRPr>
                    </a:p>
                  </a:txBody>
                  <a:tcPr horzOverflow="overflow">
                    <a:solidFill>
                      <a:srgbClr val="990000"/>
                    </a:solidFill>
                  </a:tcPr>
                </a:tc>
                <a:tc>
                  <a:txBody>
                    <a:bodyPr/>
                    <a:lstStyle/>
                    <a:p>
                      <a:pPr marL="106363" marR="0" lvl="0" indent="0" algn="l" defTabSz="4572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ts val="1400"/>
                        </a:spcAft>
                        <a:buClr>
                          <a:srgbClr val="000000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TW" sz="2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Tour</a:t>
                      </a:r>
                      <a:endParaRPr kumimoji="0" lang="en-US" altLang="zh-TW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  <a:cs typeface="Arial" pitchFamily="34" charset="0"/>
                      </a:endParaRPr>
                    </a:p>
                  </a:txBody>
                  <a:tcPr horzOverflow="overflow">
                    <a:solidFill>
                      <a:srgbClr val="990000"/>
                    </a:solidFill>
                  </a:tcPr>
                </a:tc>
                <a:tc>
                  <a:txBody>
                    <a:bodyPr/>
                    <a:lstStyle/>
                    <a:p>
                      <a:pPr marL="106363" marR="0" lvl="0" indent="0" algn="l" defTabSz="4572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ts val="1400"/>
                        </a:spcAft>
                        <a:buClr>
                          <a:srgbClr val="000000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TW" sz="24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Prob</a:t>
                      </a:r>
                      <a:endParaRPr kumimoji="0" lang="en-US" altLang="zh-TW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  <a:cs typeface="Arial" pitchFamily="34" charset="0"/>
                      </a:endParaRPr>
                    </a:p>
                  </a:txBody>
                  <a:tcPr horzOverflow="overflow">
                    <a:solidFill>
                      <a:srgbClr val="990000"/>
                    </a:solidFill>
                  </a:tcPr>
                </a:tc>
              </a:tr>
              <a:tr h="431800">
                <a:tc>
                  <a:txBody>
                    <a:bodyPr/>
                    <a:lstStyle/>
                    <a:p>
                      <a:pPr marL="106363" marR="0" lvl="0" indent="0" algn="l" defTabSz="4572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ts val="1400"/>
                        </a:spcAft>
                        <a:buClr>
                          <a:srgbClr val="000000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TW" sz="24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1</a:t>
                      </a:r>
                      <a:endParaRPr kumimoji="0" lang="en-US" altLang="zh-TW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  <a:cs typeface="Arial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106363" marR="0" lvl="0" indent="0" algn="l" defTabSz="4572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ts val="1400"/>
                        </a:spcAft>
                        <a:buClr>
                          <a:srgbClr val="000000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TW" sz="24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1</a:t>
                      </a:r>
                      <a:endParaRPr kumimoji="0" lang="en-US" altLang="zh-TW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  <a:cs typeface="Arial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106363" marR="0" lvl="0" indent="0" algn="l" defTabSz="4572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ts val="1400"/>
                        </a:spcAft>
                        <a:buClr>
                          <a:srgbClr val="000000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TW" sz="2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y1</a:t>
                      </a:r>
                      <a:endParaRPr kumimoji="0" lang="en-US" altLang="zh-TW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  <a:cs typeface="Arial" pitchFamily="34" charset="0"/>
                      </a:endParaRPr>
                    </a:p>
                  </a:txBody>
                  <a:tcPr horzOverflow="overflow"/>
                </a:tc>
              </a:tr>
              <a:tr h="431800">
                <a:tc>
                  <a:txBody>
                    <a:bodyPr/>
                    <a:lstStyle/>
                    <a:p>
                      <a:pPr marL="106363" marR="0" lvl="0" indent="0" algn="l" defTabSz="4572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ts val="1400"/>
                        </a:spcAft>
                        <a:buClr>
                          <a:srgbClr val="000000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TW" sz="24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2</a:t>
                      </a:r>
                      <a:endParaRPr kumimoji="0" lang="en-US" altLang="zh-TW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  <a:cs typeface="Arial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106363" marR="0" lvl="0" indent="0" algn="l" defTabSz="4572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ts val="1400"/>
                        </a:spcAft>
                        <a:buClr>
                          <a:srgbClr val="000000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TW" sz="24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2</a:t>
                      </a:r>
                      <a:endParaRPr kumimoji="0" lang="en-US" altLang="zh-TW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  <a:cs typeface="Arial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106363" marR="0" lvl="0" indent="0" algn="l" defTabSz="4572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ts val="1400"/>
                        </a:spcAft>
                        <a:buClr>
                          <a:srgbClr val="000000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TW" sz="2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y2</a:t>
                      </a:r>
                      <a:endParaRPr kumimoji="0" lang="en-US" altLang="zh-TW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  <a:cs typeface="Arial" pitchFamily="34" charset="0"/>
                      </a:endParaRPr>
                    </a:p>
                  </a:txBody>
                  <a:tcPr horzOverflow="overflow"/>
                </a:tc>
              </a:tr>
              <a:tr h="431800">
                <a:tc>
                  <a:txBody>
                    <a:bodyPr/>
                    <a:lstStyle/>
                    <a:p>
                      <a:pPr marL="106363" marR="0" lvl="0" indent="0" algn="l" defTabSz="4572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ts val="1400"/>
                        </a:spcAft>
                        <a:buClr>
                          <a:srgbClr val="000000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TW" sz="24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3</a:t>
                      </a:r>
                      <a:endParaRPr kumimoji="0" lang="en-US" altLang="zh-TW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  <a:cs typeface="Arial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106363" marR="0" lvl="0" indent="0" algn="l" defTabSz="4572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ts val="1400"/>
                        </a:spcAft>
                        <a:buClr>
                          <a:srgbClr val="000000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TW" sz="24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3</a:t>
                      </a:r>
                      <a:endParaRPr kumimoji="0" lang="en-US" altLang="zh-TW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  <a:cs typeface="Arial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106363" marR="0" lvl="0" indent="0" algn="l" defTabSz="4572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ts val="1400"/>
                        </a:spcAft>
                        <a:buClr>
                          <a:srgbClr val="000000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TW" sz="2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y3</a:t>
                      </a:r>
                      <a:endParaRPr kumimoji="0" lang="en-US" altLang="zh-TW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  <a:cs typeface="Arial" pitchFamily="34" charset="0"/>
                      </a:endParaRPr>
                    </a:p>
                  </a:txBody>
                  <a:tcPr horzOverflow="overflow"/>
                </a:tc>
              </a:tr>
              <a:tr h="431800">
                <a:tc>
                  <a:txBody>
                    <a:bodyPr/>
                    <a:lstStyle/>
                    <a:p>
                      <a:pPr marL="106363" marR="0" lvl="0" indent="0" algn="l" defTabSz="4572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ts val="1400"/>
                        </a:spcAft>
                        <a:buClr>
                          <a:srgbClr val="000000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TW" sz="24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…</a:t>
                      </a:r>
                      <a:endParaRPr kumimoji="0" lang="en-US" altLang="zh-TW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  <a:cs typeface="Arial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106363" marR="0" lvl="0" indent="0" algn="l" defTabSz="4572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ts val="1400"/>
                        </a:spcAft>
                        <a:buClr>
                          <a:srgbClr val="000000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TW" sz="24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…</a:t>
                      </a:r>
                      <a:endParaRPr kumimoji="0" lang="en-US" altLang="zh-TW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  <a:cs typeface="Arial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106363" marR="0" lvl="0" indent="0" algn="l" defTabSz="4572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ts val="1400"/>
                        </a:spcAft>
                        <a:buClr>
                          <a:srgbClr val="000000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TW" sz="2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…</a:t>
                      </a:r>
                      <a:endParaRPr kumimoji="0" lang="en-US" altLang="zh-TW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  <a:cs typeface="Arial" pitchFamily="34" charset="0"/>
                      </a:endParaRPr>
                    </a:p>
                  </a:txBody>
                  <a:tcPr horzOverflow="overflow"/>
                </a:tc>
              </a:tr>
              <a:tr h="431800">
                <a:tc>
                  <a:txBody>
                    <a:bodyPr/>
                    <a:lstStyle/>
                    <a:p>
                      <a:pPr marL="106363" marR="0" lvl="0" indent="0" algn="l" defTabSz="4572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ts val="1400"/>
                        </a:spcAft>
                        <a:buClr>
                          <a:srgbClr val="000000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TW" sz="24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10</a:t>
                      </a:r>
                      <a:endParaRPr kumimoji="0" lang="en-US" altLang="zh-TW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  <a:cs typeface="Arial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106363" marR="0" lvl="0" indent="0" algn="l" defTabSz="4572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ts val="1400"/>
                        </a:spcAft>
                        <a:buClr>
                          <a:srgbClr val="000000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TW" sz="2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10</a:t>
                      </a:r>
                      <a:endParaRPr kumimoji="0" lang="en-US" altLang="zh-TW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  <a:cs typeface="Arial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106363" marR="0" lvl="0" indent="0" algn="l" defTabSz="4572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ts val="1400"/>
                        </a:spcAft>
                        <a:buClr>
                          <a:srgbClr val="000000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TW" sz="2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y10</a:t>
                      </a:r>
                      <a:endParaRPr kumimoji="0" lang="en-US" altLang="zh-TW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  <a:cs typeface="Arial" pitchFamily="34" charset="0"/>
                      </a:endParaRPr>
                    </a:p>
                  </a:txBody>
                  <a:tcPr horzOverflow="overflow"/>
                </a:tc>
              </a:tr>
            </a:tbl>
          </a:graphicData>
        </a:graphic>
      </p:graphicFrame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4659312" y="1493839"/>
          <a:ext cx="5181600" cy="2917485"/>
        </p:xfrm>
        <a:graphic>
          <a:graphicData uri="http://schemas.openxmlformats.org/drawingml/2006/table">
            <a:tbl>
              <a:tblPr firstRow="1" firstCol="1" bandRow="1">
                <a:tableStyleId>{073A0DAA-6AF3-43AB-8588-CEC1D06C72B9}</a:tableStyleId>
              </a:tblPr>
              <a:tblGrid>
                <a:gridCol w="1036320"/>
                <a:gridCol w="1036320"/>
                <a:gridCol w="1036320"/>
                <a:gridCol w="1036320"/>
                <a:gridCol w="1036320"/>
              </a:tblGrid>
              <a:tr h="763410">
                <a:tc>
                  <a:txBody>
                    <a:bodyPr/>
                    <a:lstStyle/>
                    <a:p>
                      <a:endParaRPr lang="en-US" sz="3200" dirty="0"/>
                    </a:p>
                  </a:txBody>
                  <a:tcPr>
                    <a:solidFill>
                      <a:srgbClr val="99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Attack</a:t>
                      </a:r>
                      <a:r>
                        <a:rPr lang="en-US" sz="2200" baseline="0" dirty="0" smtClean="0"/>
                        <a:t> 1</a:t>
                      </a:r>
                      <a:endParaRPr lang="en-US" sz="2200" dirty="0"/>
                    </a:p>
                  </a:txBody>
                  <a:tcPr>
                    <a:solidFill>
                      <a:srgbClr val="99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Attack</a:t>
                      </a:r>
                      <a:r>
                        <a:rPr lang="en-US" sz="2200" baseline="0" dirty="0" smtClean="0"/>
                        <a:t> 2</a:t>
                      </a:r>
                      <a:endParaRPr lang="en-US" sz="2200" dirty="0"/>
                    </a:p>
                  </a:txBody>
                  <a:tcPr>
                    <a:solidFill>
                      <a:srgbClr val="99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Attack</a:t>
                      </a:r>
                      <a:r>
                        <a:rPr lang="en-US" sz="2200" baseline="0" dirty="0" smtClean="0"/>
                        <a:t> …</a:t>
                      </a:r>
                      <a:endParaRPr lang="en-US" sz="2200" dirty="0"/>
                    </a:p>
                  </a:txBody>
                  <a:tcPr>
                    <a:solidFill>
                      <a:srgbClr val="99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Attack</a:t>
                      </a:r>
                      <a:r>
                        <a:rPr lang="en-US" sz="2200" baseline="0" dirty="0" smtClean="0"/>
                        <a:t> 6</a:t>
                      </a:r>
                      <a:endParaRPr lang="en-US" sz="2200" dirty="0"/>
                    </a:p>
                  </a:txBody>
                  <a:tcPr>
                    <a:solidFill>
                      <a:srgbClr val="990000"/>
                    </a:solidFill>
                  </a:tcPr>
                </a:tc>
              </a:tr>
              <a:tr h="51816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1,2,3</a:t>
                      </a:r>
                      <a:endParaRPr lang="en-US" sz="2400" dirty="0"/>
                    </a:p>
                  </a:txBody>
                  <a:tcPr>
                    <a:solidFill>
                      <a:srgbClr val="99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5,-10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4,-8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…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-20,9</a:t>
                      </a:r>
                      <a:endParaRPr lang="en-US" sz="2800" dirty="0"/>
                    </a:p>
                  </a:txBody>
                  <a:tcPr/>
                </a:tc>
              </a:tr>
              <a:tr h="51816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1,2,4</a:t>
                      </a:r>
                      <a:endParaRPr lang="en-US" sz="2400" dirty="0"/>
                    </a:p>
                  </a:txBody>
                  <a:tcPr>
                    <a:solidFill>
                      <a:srgbClr val="99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5,-10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4,-8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…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-20,9</a:t>
                      </a:r>
                      <a:endParaRPr lang="en-US" sz="2800" dirty="0"/>
                    </a:p>
                  </a:txBody>
                  <a:tcPr/>
                </a:tc>
              </a:tr>
              <a:tr h="51816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1,3,5</a:t>
                      </a:r>
                      <a:endParaRPr lang="en-US" sz="2400" dirty="0"/>
                    </a:p>
                  </a:txBody>
                  <a:tcPr>
                    <a:solidFill>
                      <a:srgbClr val="99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5,-10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-9,5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…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-20,9</a:t>
                      </a:r>
                      <a:endParaRPr lang="en-US" sz="2800" dirty="0"/>
                    </a:p>
                  </a:txBody>
                  <a:tcPr/>
                </a:tc>
              </a:tr>
              <a:tr h="599595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…</a:t>
                      </a:r>
                      <a:endParaRPr lang="en-US" sz="2400" dirty="0"/>
                    </a:p>
                  </a:txBody>
                  <a:tcPr>
                    <a:solidFill>
                      <a:srgbClr val="99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…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…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…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…</a:t>
                      </a:r>
                      <a:endParaRPr lang="en-US" sz="28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468311" y="1036639"/>
            <a:ext cx="4135795" cy="431593"/>
          </a:xfrm>
          <a:prstGeom prst="rect">
            <a:avLst/>
          </a:prstGeom>
          <a:noFill/>
        </p:spPr>
        <p:txBody>
          <a:bodyPr wrap="none" lIns="91420" tIns="45711" rIns="91420" bIns="45711" rtlCol="0">
            <a:spAutoFit/>
          </a:bodyPr>
          <a:lstStyle/>
          <a:p>
            <a:r>
              <a:rPr lang="en-US" i="1" dirty="0" smtClean="0">
                <a:solidFill>
                  <a:srgbClr val="C00000"/>
                </a:solidFill>
              </a:rPr>
              <a:t>ARMOR: 10 tours, 3 air marshals</a:t>
            </a:r>
            <a:endParaRPr lang="en-US" i="1" dirty="0">
              <a:solidFill>
                <a:srgbClr val="C0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670233" y="1036640"/>
            <a:ext cx="5410392" cy="430887"/>
          </a:xfrm>
          <a:prstGeom prst="rect">
            <a:avLst/>
          </a:prstGeom>
          <a:noFill/>
        </p:spPr>
        <p:txBody>
          <a:bodyPr wrap="none" lIns="91420" tIns="45711" rIns="91420" bIns="45711" rtlCol="0">
            <a:spAutoFit/>
          </a:bodyPr>
          <a:lstStyle/>
          <a:p>
            <a:r>
              <a:rPr lang="en-US" i="1" dirty="0" smtClean="0">
                <a:solidFill>
                  <a:srgbClr val="C00000"/>
                </a:solidFill>
              </a:rPr>
              <a:t>Payoff duplicates: Depends on target covered </a:t>
            </a:r>
            <a:endParaRPr lang="en-US" i="1" dirty="0">
              <a:solidFill>
                <a:srgbClr val="C0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430714" y="5227638"/>
            <a:ext cx="5444720" cy="3046970"/>
          </a:xfrm>
          <a:prstGeom prst="rect">
            <a:avLst/>
          </a:prstGeom>
          <a:noFill/>
        </p:spPr>
        <p:txBody>
          <a:bodyPr wrap="none" lIns="91420" tIns="45711" rIns="91420" bIns="45711" rtlCol="0">
            <a:spAutoFit/>
          </a:bodyPr>
          <a:lstStyle/>
          <a:p>
            <a:r>
              <a:rPr lang="en-US" sz="2400" b="1" i="1" u="sng" dirty="0" smtClean="0">
                <a:solidFill>
                  <a:srgbClr val="C00000"/>
                </a:solidFill>
              </a:rPr>
              <a:t>MILP similar to ARMOR, y instead of x:</a:t>
            </a:r>
          </a:p>
          <a:p>
            <a:pPr marL="457105" lvl="1">
              <a:buFontTx/>
              <a:buBlip>
                <a:blip r:embed="rId4"/>
              </a:buBlip>
            </a:pPr>
            <a:r>
              <a:rPr lang="en-US" sz="2400" b="1" i="1" dirty="0" smtClean="0">
                <a:solidFill>
                  <a:srgbClr val="C00000"/>
                </a:solidFill>
              </a:rPr>
              <a:t> </a:t>
            </a:r>
            <a:r>
              <a:rPr lang="en-US" sz="2400" dirty="0" smtClean="0">
                <a:solidFill>
                  <a:srgbClr val="000000"/>
                </a:solidFill>
              </a:rPr>
              <a:t>10 instead of 120 variables</a:t>
            </a:r>
          </a:p>
          <a:p>
            <a:pPr marL="457105" lvl="1">
              <a:buFontTx/>
              <a:buBlip>
                <a:blip r:embed="rId4"/>
              </a:buBlip>
            </a:pPr>
            <a:r>
              <a:rPr lang="en-US" sz="2400" dirty="0" smtClean="0">
                <a:solidFill>
                  <a:srgbClr val="000000"/>
                </a:solidFill>
              </a:rPr>
              <a:t>  y1+y2+y3…+y10  = 3</a:t>
            </a:r>
          </a:p>
          <a:p>
            <a:pPr marL="457105" lvl="1">
              <a:buFontTx/>
              <a:buBlip>
                <a:blip r:embed="rId4"/>
              </a:buBlip>
            </a:pPr>
            <a:r>
              <a:rPr lang="en-US" sz="2400" dirty="0" smtClean="0">
                <a:solidFill>
                  <a:srgbClr val="000000"/>
                </a:solidFill>
              </a:rPr>
              <a:t> Sample from “y”, not enumerate “</a:t>
            </a:r>
            <a:r>
              <a:rPr lang="en-US" sz="2400" dirty="0" err="1" smtClean="0">
                <a:solidFill>
                  <a:srgbClr val="000000"/>
                </a:solidFill>
              </a:rPr>
              <a:t>x</a:t>
            </a:r>
            <a:r>
              <a:rPr lang="en-US" sz="2400" dirty="0" smtClean="0">
                <a:solidFill>
                  <a:srgbClr val="000000"/>
                </a:solidFill>
              </a:rPr>
              <a:t>”</a:t>
            </a:r>
          </a:p>
          <a:p>
            <a:pPr marL="457105" lvl="1">
              <a:buFontTx/>
              <a:buBlip>
                <a:blip r:embed="rId4"/>
              </a:buBlip>
            </a:pPr>
            <a:r>
              <a:rPr lang="en-US" sz="2400" dirty="0" smtClean="0">
                <a:solidFill>
                  <a:srgbClr val="000000"/>
                </a:solidFill>
              </a:rPr>
              <a:t> Only works for SIMPLE tours</a:t>
            </a:r>
            <a:br>
              <a:rPr lang="en-US" sz="2400" dirty="0" smtClean="0">
                <a:solidFill>
                  <a:srgbClr val="000000"/>
                </a:solidFill>
              </a:rPr>
            </a:br>
            <a:r>
              <a:rPr lang="en-US" sz="2400" dirty="0" smtClean="0">
                <a:solidFill>
                  <a:srgbClr val="000000"/>
                </a:solidFill>
              </a:rPr>
              <a:t>   </a:t>
            </a:r>
            <a:r>
              <a:rPr lang="en-US" sz="2400" dirty="0">
                <a:solidFill>
                  <a:srgbClr val="000000"/>
                </a:solidFill>
              </a:rPr>
              <a:t>(</a:t>
            </a:r>
            <a:r>
              <a:rPr lang="en-US" sz="2400" dirty="0" err="1" smtClean="0">
                <a:solidFill>
                  <a:srgbClr val="000000"/>
                </a:solidFill>
              </a:rPr>
              <a:t>Korzhyk</a:t>
            </a:r>
            <a:r>
              <a:rPr lang="en-US" sz="2400" dirty="0" smtClean="0">
                <a:solidFill>
                  <a:srgbClr val="000000"/>
                </a:solidFill>
              </a:rPr>
              <a:t> et al. 2010)</a:t>
            </a:r>
          </a:p>
          <a:p>
            <a:pPr>
              <a:buFontTx/>
              <a:buBlip>
                <a:blip r:embed="rId4"/>
              </a:buBlip>
            </a:pPr>
            <a:endParaRPr lang="en-US" sz="2400" b="1" i="1" dirty="0" smtClean="0">
              <a:solidFill>
                <a:srgbClr val="C00000"/>
              </a:solidFill>
            </a:endParaRPr>
          </a:p>
          <a:p>
            <a:endParaRPr lang="en-US" sz="2400" b="1" i="1" dirty="0">
              <a:solidFill>
                <a:srgbClr val="C00000"/>
              </a:solidFill>
            </a:endParaRPr>
          </a:p>
        </p:txBody>
      </p:sp>
      <p:sp>
        <p:nvSpPr>
          <p:cNvPr id="13" name="Rectangle 12"/>
          <p:cNvSpPr/>
          <p:nvPr/>
        </p:nvSpPr>
        <p:spPr bwMode="auto">
          <a:xfrm>
            <a:off x="5649913" y="1493839"/>
            <a:ext cx="1066800" cy="2971800"/>
          </a:xfrm>
          <a:prstGeom prst="rect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20" tIns="45711" rIns="91420" bIns="45711" numCol="1" rtlCol="0" anchor="t" anchorCtr="0" compatLnSpc="1">
            <a:prstTxWarp prst="textNoShape">
              <a:avLst/>
            </a:prstTxWarp>
          </a:bodyPr>
          <a:lstStyle/>
          <a:p>
            <a:pPr defTabSz="914210"/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14" name="Rectangle 13"/>
          <p:cNvSpPr/>
          <p:nvPr/>
        </p:nvSpPr>
        <p:spPr bwMode="auto">
          <a:xfrm>
            <a:off x="8774113" y="1493839"/>
            <a:ext cx="1066800" cy="2971800"/>
          </a:xfrm>
          <a:prstGeom prst="rect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20" tIns="45711" rIns="91420" bIns="45711" numCol="1" rtlCol="0" anchor="t" anchorCtr="0" compatLnSpc="1">
            <a:prstTxWarp prst="textNoShape">
              <a:avLst/>
            </a:prstTxWarp>
          </a:bodyPr>
          <a:lstStyle/>
          <a:p>
            <a:pPr defTabSz="914210"/>
            <a:endParaRPr lang="en-US" dirty="0" smtClean="0">
              <a:solidFill>
                <a:srgbClr val="000000"/>
              </a:solidFill>
            </a:endParaRPr>
          </a:p>
        </p:txBody>
      </p:sp>
      <p:graphicFrame>
        <p:nvGraphicFramePr>
          <p:cNvPr id="742401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92492999"/>
              </p:ext>
            </p:extLst>
          </p:nvPr>
        </p:nvGraphicFramePr>
        <p:xfrm>
          <a:off x="4354515" y="1112838"/>
          <a:ext cx="5248275" cy="3657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9029" name="Equation" r:id="rId5" imgW="1841400" imgH="1371600" progId="Equation.3">
                  <p:embed/>
                </p:oleObj>
              </mc:Choice>
              <mc:Fallback>
                <p:oleObj name="Equation" r:id="rId5" imgW="1841400" imgH="137160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54515" y="1112838"/>
                        <a:ext cx="5248275" cy="3657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0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1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7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8" dur="indefinite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7" grpId="0" animBg="1"/>
      <p:bldP spid="12" grpId="0"/>
      <p:bldP spid="16" grpId="0"/>
      <p:bldP spid="13" grpId="0" animBg="1"/>
      <p:bldP spid="13" grpId="1" animBg="1"/>
      <p:bldP spid="14" grpId="0" animBg="1"/>
      <p:bldP spid="14" grpId="1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81" t="33788" r="50446" b="50777"/>
          <a:stretch>
            <a:fillRect/>
          </a:stretch>
        </p:blipFill>
        <p:spPr bwMode="auto">
          <a:xfrm>
            <a:off x="194589" y="1657995"/>
            <a:ext cx="10178631" cy="5573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3"/>
          <p:cNvSpPr>
            <a:spLocks/>
          </p:cNvSpPr>
          <p:nvPr/>
        </p:nvSpPr>
        <p:spPr bwMode="auto">
          <a:xfrm>
            <a:off x="138585" y="1749298"/>
            <a:ext cx="2997170" cy="407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2600" dirty="0">
                <a:solidFill>
                  <a:prstClr val="black"/>
                </a:solidFill>
                <a:ea typeface="ＭＳ Ｐゴシック" charset="0"/>
                <a:cs typeface="Gill Sans" charset="0"/>
              </a:rPr>
              <a:t>Max Defender Payoff</a:t>
            </a:r>
          </a:p>
        </p:txBody>
      </p:sp>
      <p:sp>
        <p:nvSpPr>
          <p:cNvPr id="9" name="Rectangle 4"/>
          <p:cNvSpPr>
            <a:spLocks/>
          </p:cNvSpPr>
          <p:nvPr/>
        </p:nvSpPr>
        <p:spPr bwMode="auto">
          <a:xfrm>
            <a:off x="184087" y="2560703"/>
            <a:ext cx="2346796" cy="800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2600" dirty="0">
                <a:solidFill>
                  <a:prstClr val="black"/>
                </a:solidFill>
                <a:ea typeface="ＭＳ Ｐゴシック" charset="0"/>
                <a:cs typeface="Gill Sans" charset="0"/>
              </a:rPr>
              <a:t>Attacker </a:t>
            </a:r>
            <a:r>
              <a:rPr lang="en-US" sz="2600" dirty="0" smtClean="0">
                <a:solidFill>
                  <a:prstClr val="black"/>
                </a:solidFill>
                <a:ea typeface="ＭＳ Ｐゴシック" charset="0"/>
                <a:cs typeface="Gill Sans" charset="0"/>
              </a:rPr>
              <a:t>Strategy</a:t>
            </a:r>
          </a:p>
          <a:p>
            <a:r>
              <a:rPr lang="en-US" sz="2600" dirty="0" smtClean="0">
                <a:solidFill>
                  <a:prstClr val="black"/>
                </a:solidFill>
                <a:ea typeface="ＭＳ Ｐゴシック" charset="0"/>
                <a:cs typeface="Gill Sans" charset="0"/>
              </a:rPr>
              <a:t> </a:t>
            </a:r>
            <a:r>
              <a:rPr lang="en-US" sz="2600" dirty="0">
                <a:solidFill>
                  <a:prstClr val="black"/>
                </a:solidFill>
                <a:ea typeface="ＭＳ Ｐゴシック" charset="0"/>
                <a:cs typeface="Gill Sans" charset="0"/>
              </a:rPr>
              <a:t>Definition</a:t>
            </a:r>
          </a:p>
        </p:txBody>
      </p:sp>
      <p:sp>
        <p:nvSpPr>
          <p:cNvPr id="10" name="Rectangle 5"/>
          <p:cNvSpPr>
            <a:spLocks/>
          </p:cNvSpPr>
          <p:nvPr/>
        </p:nvSpPr>
        <p:spPr bwMode="auto">
          <a:xfrm>
            <a:off x="142083" y="4146113"/>
            <a:ext cx="2436564" cy="800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2600" dirty="0">
                <a:solidFill>
                  <a:prstClr val="black"/>
                </a:solidFill>
                <a:ea typeface="ＭＳ Ｐゴシック" charset="0"/>
                <a:cs typeface="Gill Sans" charset="0"/>
              </a:rPr>
              <a:t>Defender </a:t>
            </a:r>
            <a:r>
              <a:rPr lang="en-US" sz="2600" dirty="0" smtClean="0">
                <a:solidFill>
                  <a:prstClr val="black"/>
                </a:solidFill>
                <a:ea typeface="ＭＳ Ｐゴシック" charset="0"/>
                <a:cs typeface="Gill Sans" charset="0"/>
              </a:rPr>
              <a:t>Strategy</a:t>
            </a:r>
          </a:p>
          <a:p>
            <a:r>
              <a:rPr lang="en-US" sz="2600" dirty="0" smtClean="0">
                <a:solidFill>
                  <a:prstClr val="black"/>
                </a:solidFill>
                <a:ea typeface="ＭＳ Ｐゴシック" charset="0"/>
                <a:cs typeface="Gill Sans" charset="0"/>
              </a:rPr>
              <a:t> </a:t>
            </a:r>
            <a:r>
              <a:rPr lang="en-US" sz="2600" dirty="0">
                <a:solidFill>
                  <a:prstClr val="black"/>
                </a:solidFill>
                <a:ea typeface="ＭＳ Ｐゴシック" charset="0"/>
                <a:cs typeface="Gill Sans" charset="0"/>
              </a:rPr>
              <a:t>Definition</a:t>
            </a:r>
          </a:p>
        </p:txBody>
      </p:sp>
      <p:sp>
        <p:nvSpPr>
          <p:cNvPr id="11" name="Rectangle 6"/>
          <p:cNvSpPr>
            <a:spLocks/>
          </p:cNvSpPr>
          <p:nvPr/>
        </p:nvSpPr>
        <p:spPr bwMode="auto">
          <a:xfrm>
            <a:off x="142086" y="5171156"/>
            <a:ext cx="1784845" cy="814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r>
              <a:rPr lang="en-US" sz="2600" dirty="0" smtClean="0">
                <a:solidFill>
                  <a:prstClr val="black"/>
                </a:solidFill>
                <a:ea typeface="ＭＳ Ｐゴシック" charset="0"/>
                <a:cs typeface="Gill Sans" charset="0"/>
              </a:rPr>
              <a:t>Best Responses</a:t>
            </a:r>
            <a:endParaRPr lang="en-US" sz="2600" dirty="0">
              <a:solidFill>
                <a:prstClr val="black"/>
              </a:solidFill>
              <a:ea typeface="ＭＳ Ｐゴシック" charset="0"/>
              <a:cs typeface="Gill Sans" charset="0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544512" y="81491"/>
            <a:ext cx="9072563" cy="1259946"/>
          </a:xfrm>
          <a:prstGeom prst="rect">
            <a:avLst/>
          </a:prstGeom>
        </p:spPr>
        <p:txBody>
          <a:bodyPr vert="horz" lIns="100772" tIns="50387" rIns="100772" bIns="50387" rtlCol="0" anchor="ctr">
            <a:normAutofit/>
          </a:bodyPr>
          <a:lstStyle/>
          <a:p>
            <a:pPr algn="ctr" defTabSz="503868" eaLnBrk="1" fontAlgn="auto" hangingPunct="1">
              <a:spcAft>
                <a:spcPts val="0"/>
              </a:spcAft>
            </a:pPr>
            <a:r>
              <a:rPr lang="en-US" sz="4900" b="1" dirty="0" smtClean="0">
                <a:solidFill>
                  <a:srgbClr val="1F497D"/>
                </a:solidFill>
                <a:latin typeface="Calibri"/>
                <a:cs typeface="Times New Roman"/>
              </a:rPr>
              <a:t>IRIS II</a:t>
            </a:r>
            <a:endParaRPr lang="en-US" sz="4900" b="1" dirty="0">
              <a:solidFill>
                <a:srgbClr val="1F497D"/>
              </a:solidFill>
              <a:latin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721427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mv="urn:schemas-microsoft-com:mac:vml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2225" name="Object 1"/>
          <p:cNvGraphicFramePr>
            <a:graphicFrameLocks/>
          </p:cNvGraphicFramePr>
          <p:nvPr/>
        </p:nvGraphicFramePr>
        <p:xfrm>
          <a:off x="746942" y="226397"/>
          <a:ext cx="5007087" cy="44676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4149" name="Chart" r:id="rId4" imgW="0" imgH="0" progId="MSGraph.Chart.8">
                  <p:embed/>
                </p:oleObj>
              </mc:Choice>
              <mc:Fallback>
                <p:oleObj name="Chart" r:id="rId4" imgW="0" imgH="0" progId="MSGraph.Chart.8">
                  <p:embed/>
                  <p:pic>
                    <p:nvPicPr>
                      <p:cNvPr id="0" name="Picture 2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6942" y="226397"/>
                        <a:ext cx="5007087" cy="4467640"/>
                      </a:xfrm>
                      <a:prstGeom prst="rect">
                        <a:avLst/>
                      </a:prstGeom>
                      <a:noFill/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2226" name="Group 2"/>
          <p:cNvGraphicFramePr>
            <a:graphicFrameLocks noGrp="1"/>
          </p:cNvGraphicFramePr>
          <p:nvPr/>
        </p:nvGraphicFramePr>
        <p:xfrm>
          <a:off x="1525875" y="5285870"/>
          <a:ext cx="4016500" cy="866213"/>
        </p:xfrm>
        <a:graphic>
          <a:graphicData uri="http://schemas.openxmlformats.org/drawingml/2006/table">
            <a:tbl>
              <a:tblPr/>
              <a:tblGrid>
                <a:gridCol w="1004125"/>
                <a:gridCol w="1004125"/>
                <a:gridCol w="1004125"/>
                <a:gridCol w="1004125"/>
              </a:tblGrid>
              <a:tr h="8662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  <a:ea typeface="ヒラギノ角ゴ ProN W3" charset="0"/>
                          <a:cs typeface="ヒラギノ角ゴ ProN W3" charset="0"/>
                          <a:sym typeface="Gill Sans" charset="0"/>
                        </a:rPr>
                        <a:t>0</a:t>
                      </a:r>
                    </a:p>
                  </a:txBody>
                  <a:tcPr marL="39378" marR="39378" marT="39374" marB="39374" anchor="ctr" horzOverflow="overflow">
                    <a:lnL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  <a:ea typeface="ヒラギノ角ゴ ProN W3" charset="0"/>
                          <a:cs typeface="ヒラギノ角ゴ ProN W3" charset="0"/>
                          <a:sym typeface="Gill Sans" charset="0"/>
                        </a:rPr>
                        <a:t>0</a:t>
                      </a:r>
                    </a:p>
                  </a:txBody>
                  <a:tcPr marL="39378" marR="39378" marT="39374" marB="39374" anchor="ctr" horzOverflow="overflow">
                    <a:lnL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  <a:ea typeface="ヒラギノ角ゴ ProN W3" charset="0"/>
                          <a:cs typeface="ヒラギノ角ゴ ProN W3" charset="0"/>
                          <a:sym typeface="Gill Sans" charset="0"/>
                        </a:rPr>
                        <a:t>0</a:t>
                      </a:r>
                    </a:p>
                  </a:txBody>
                  <a:tcPr marL="39378" marR="39378" marT="39374" marB="39374" anchor="ctr" horzOverflow="overflow">
                    <a:lnL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  <a:ea typeface="ヒラギノ角ゴ ProN W3" charset="0"/>
                          <a:cs typeface="ヒラギノ角ゴ ProN W3" charset="0"/>
                          <a:sym typeface="Gill Sans" charset="0"/>
                        </a:rPr>
                        <a:t>0</a:t>
                      </a:r>
                    </a:p>
                  </a:txBody>
                  <a:tcPr marL="39378" marR="39378" marT="39374" marB="39374" anchor="ctr" horzOverflow="overflow">
                    <a:lnL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52244" name="Rectangle 20"/>
          <p:cNvSpPr>
            <a:spLocks/>
          </p:cNvSpPr>
          <p:nvPr/>
        </p:nvSpPr>
        <p:spPr bwMode="auto">
          <a:xfrm>
            <a:off x="1739990" y="6535872"/>
            <a:ext cx="2148915" cy="305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defTabSz="5038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prstClr val="black"/>
                </a:solidFill>
                <a:latin typeface="Calibri"/>
                <a:ea typeface="ＭＳ Ｐゴシック" charset="0"/>
                <a:cs typeface="Gill Sans" charset="0"/>
              </a:rPr>
              <a:t>Coverage Probability</a:t>
            </a:r>
          </a:p>
        </p:txBody>
      </p:sp>
      <p:sp>
        <p:nvSpPr>
          <p:cNvPr id="52245" name="Rectangle 21"/>
          <p:cNvSpPr>
            <a:spLocks/>
          </p:cNvSpPr>
          <p:nvPr/>
        </p:nvSpPr>
        <p:spPr bwMode="auto">
          <a:xfrm>
            <a:off x="6601875" y="820257"/>
            <a:ext cx="1673510" cy="1538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defTabSz="5038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prstClr val="black"/>
                </a:solidFill>
                <a:latin typeface="Calibri"/>
                <a:ea typeface="ＭＳ Ｐゴシック" charset="0"/>
                <a:cs typeface="Gill Sans" charset="0"/>
              </a:rPr>
              <a:t>Four flights</a:t>
            </a:r>
          </a:p>
          <a:p>
            <a:pPr defTabSz="5038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prstClr val="black"/>
                </a:solidFill>
                <a:latin typeface="Calibri"/>
                <a:ea typeface="ＭＳ Ｐゴシック" charset="0"/>
                <a:cs typeface="Gill Sans" charset="0"/>
              </a:rPr>
              <a:t>One marshal</a:t>
            </a:r>
          </a:p>
          <a:p>
            <a:pPr defTabSz="503816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2000" dirty="0">
              <a:solidFill>
                <a:prstClr val="black"/>
              </a:solidFill>
              <a:latin typeface="Calibri"/>
              <a:ea typeface="ＭＳ Ｐゴシック" charset="0"/>
              <a:cs typeface="Gill Sans" charset="0"/>
            </a:endParaRPr>
          </a:p>
          <a:p>
            <a:pPr defTabSz="5038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prstClr val="black"/>
                </a:solidFill>
                <a:latin typeface="Calibri"/>
                <a:ea typeface="ＭＳ Ｐゴシック" charset="0"/>
                <a:cs typeface="Gill Sans" charset="0"/>
              </a:rPr>
              <a:t>Zero Sum</a:t>
            </a:r>
          </a:p>
          <a:p>
            <a:pPr defTabSz="5038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prstClr val="black"/>
                </a:solidFill>
                <a:latin typeface="Calibri"/>
                <a:ea typeface="ＭＳ Ｐゴシック" charset="0"/>
                <a:cs typeface="Gill Sans" charset="0"/>
              </a:rPr>
              <a:t>Attacker payoffs</a:t>
            </a:r>
          </a:p>
        </p:txBody>
      </p:sp>
      <p:graphicFrame>
        <p:nvGraphicFramePr>
          <p:cNvPr id="52246" name="Group 22"/>
          <p:cNvGraphicFramePr>
            <a:graphicFrameLocks noGrp="1"/>
          </p:cNvGraphicFramePr>
          <p:nvPr/>
        </p:nvGraphicFramePr>
        <p:xfrm>
          <a:off x="6625255" y="2992374"/>
          <a:ext cx="2746576" cy="3405793"/>
        </p:xfrm>
        <a:graphic>
          <a:graphicData uri="http://schemas.openxmlformats.org/drawingml/2006/table">
            <a:tbl>
              <a:tblPr/>
              <a:tblGrid>
                <a:gridCol w="1373288"/>
                <a:gridCol w="1373288"/>
              </a:tblGrid>
              <a:tr h="68042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  <a:ea typeface="ヒラギノ角ゴ ProN W3" charset="0"/>
                          <a:cs typeface="ヒラギノ角ゴ ProN W3" charset="0"/>
                          <a:sym typeface="Gill Sans" charset="0"/>
                        </a:rPr>
                        <a:t>Uncovered</a:t>
                      </a:r>
                    </a:p>
                  </a:txBody>
                  <a:tcPr marL="39378" marR="39378" marT="39374" marB="39374" anchor="ctr" horzOverflow="overflow">
                    <a:lnL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  <a:ea typeface="ヒラギノ角ゴ ProN W3" charset="0"/>
                          <a:cs typeface="ヒラギノ角ゴ ProN W3" charset="0"/>
                          <a:sym typeface="Gill Sans" charset="0"/>
                        </a:rPr>
                        <a:t>Covered</a:t>
                      </a:r>
                    </a:p>
                  </a:txBody>
                  <a:tcPr marL="39378" marR="39378" marT="39374" marB="39374" anchor="ctr" horzOverflow="overflow">
                    <a:lnL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8165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  <a:ea typeface="ヒラギノ角ゴ ProN W3" charset="0"/>
                          <a:cs typeface="ヒラギノ角ゴ ProN W3" charset="0"/>
                          <a:sym typeface="Gill Sans" charset="0"/>
                        </a:rPr>
                        <a:t>4</a:t>
                      </a:r>
                    </a:p>
                  </a:txBody>
                  <a:tcPr marL="39378" marR="39378" marT="39374" marB="39374" anchor="ctr" horzOverflow="overflow">
                    <a:lnL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  <a:ea typeface="ヒラギノ角ゴ ProN W3" charset="0"/>
                          <a:cs typeface="ヒラギノ角ゴ ProN W3" charset="0"/>
                          <a:sym typeface="Gill Sans" charset="0"/>
                        </a:rPr>
                        <a:t>0</a:t>
                      </a:r>
                    </a:p>
                  </a:txBody>
                  <a:tcPr marL="39378" marR="39378" marT="39374" marB="39374" anchor="ctr" horzOverflow="overflow">
                    <a:lnL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8042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  <a:ea typeface="ヒラギノ角ゴ ProN W3" charset="0"/>
                          <a:cs typeface="ヒラギノ角ゴ ProN W3" charset="0"/>
                          <a:sym typeface="Gill Sans" charset="0"/>
                        </a:rPr>
                        <a:t>3</a:t>
                      </a:r>
                    </a:p>
                  </a:txBody>
                  <a:tcPr marL="39378" marR="39378" marT="39374" marB="39374" anchor="ctr" horzOverflow="overflow">
                    <a:lnL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  <a:ea typeface="ヒラギノ角ゴ ProN W3" charset="0"/>
                          <a:cs typeface="ヒラギノ角ゴ ProN W3" charset="0"/>
                          <a:sym typeface="Gill Sans" charset="0"/>
                        </a:rPr>
                        <a:t>0</a:t>
                      </a:r>
                    </a:p>
                  </a:txBody>
                  <a:tcPr marL="39378" marR="39378" marT="39374" marB="39374" anchor="ctr" horzOverflow="overflow">
                    <a:lnL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8165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  <a:ea typeface="ヒラギノ角ゴ ProN W3" charset="0"/>
                          <a:cs typeface="ヒラギノ角ゴ ProN W3" charset="0"/>
                          <a:sym typeface="Gill Sans" charset="0"/>
                        </a:rPr>
                        <a:t>2</a:t>
                      </a:r>
                    </a:p>
                  </a:txBody>
                  <a:tcPr marL="39378" marR="39378" marT="39374" marB="39374" anchor="ctr" horzOverflow="overflow">
                    <a:lnL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  <a:ea typeface="ヒラギノ角ゴ ProN W3" charset="0"/>
                          <a:cs typeface="ヒラギノ角ゴ ProN W3" charset="0"/>
                          <a:sym typeface="Gill Sans" charset="0"/>
                        </a:rPr>
                        <a:t>0</a:t>
                      </a:r>
                    </a:p>
                  </a:txBody>
                  <a:tcPr marL="39378" marR="39378" marT="39374" marB="39374" anchor="ctr" horzOverflow="overflow">
                    <a:lnL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8165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  <a:ea typeface="ヒラギノ角ゴ ProN W3" charset="0"/>
                          <a:cs typeface="ヒラギノ角ゴ ProN W3" charset="0"/>
                          <a:sym typeface="Gill Sans" charset="0"/>
                        </a:rPr>
                        <a:t>1</a:t>
                      </a:r>
                    </a:p>
                  </a:txBody>
                  <a:tcPr marL="39378" marR="39378" marT="39374" marB="39374" anchor="ctr" horzOverflow="overflow">
                    <a:lnL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  <a:ea typeface="ヒラギノ角ゴ ProN W3" charset="0"/>
                          <a:cs typeface="ヒラギノ角ゴ ProN W3" charset="0"/>
                          <a:sym typeface="Gill Sans" charset="0"/>
                        </a:rPr>
                        <a:t>0</a:t>
                      </a:r>
                    </a:p>
                  </a:txBody>
                  <a:tcPr marL="39378" marR="39378" marT="39374" marB="39374" anchor="ctr" horzOverflow="overflow">
                    <a:lnL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544512" y="46037"/>
            <a:ext cx="9072563" cy="1259946"/>
          </a:xfrm>
        </p:spPr>
        <p:txBody>
          <a:bodyPr/>
          <a:lstStyle/>
          <a:p>
            <a:r>
              <a:rPr lang="en-US" b="1" dirty="0" smtClean="0">
                <a:solidFill>
                  <a:schemeClr val="tx2"/>
                </a:solidFill>
                <a:cs typeface="Times New Roman"/>
              </a:rPr>
              <a:t>IRIS I</a:t>
            </a:r>
            <a:endParaRPr lang="en-US" b="1" dirty="0">
              <a:solidFill>
                <a:schemeClr val="tx2"/>
              </a:solidFill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330435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mv="urn:schemas-microsoft-com:mac:vml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3249" name="Object 1"/>
          <p:cNvGraphicFramePr>
            <a:graphicFrameLocks/>
          </p:cNvGraphicFramePr>
          <p:nvPr/>
        </p:nvGraphicFramePr>
        <p:xfrm>
          <a:off x="746942" y="226397"/>
          <a:ext cx="5007087" cy="44676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5172" name="Chart" r:id="rId3" imgW="0" imgH="0" progId="MSGraph.Chart.8">
                  <p:embed/>
                </p:oleObj>
              </mc:Choice>
              <mc:Fallback>
                <p:oleObj name="Chart" r:id="rId3" imgW="0" imgH="0" progId="MSGraph.Chart.8">
                  <p:embed/>
                  <p:pic>
                    <p:nvPicPr>
                      <p:cNvPr id="0" name="Picture 2"/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6942" y="226397"/>
                        <a:ext cx="5007087" cy="4467640"/>
                      </a:xfrm>
                      <a:prstGeom prst="rect">
                        <a:avLst/>
                      </a:prstGeom>
                      <a:noFill/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3250" name="Group 2"/>
          <p:cNvGraphicFramePr>
            <a:graphicFrameLocks noGrp="1"/>
          </p:cNvGraphicFramePr>
          <p:nvPr/>
        </p:nvGraphicFramePr>
        <p:xfrm>
          <a:off x="1525875" y="5285870"/>
          <a:ext cx="4016500" cy="866213"/>
        </p:xfrm>
        <a:graphic>
          <a:graphicData uri="http://schemas.openxmlformats.org/drawingml/2006/table">
            <a:tbl>
              <a:tblPr/>
              <a:tblGrid>
                <a:gridCol w="1004125"/>
                <a:gridCol w="1004125"/>
                <a:gridCol w="1004125"/>
                <a:gridCol w="1004125"/>
              </a:tblGrid>
              <a:tr h="8662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  <a:ea typeface="ヒラギノ角ゴ ProN W3" charset="0"/>
                          <a:cs typeface="ヒラギノ角ゴ ProN W3" charset="0"/>
                          <a:sym typeface="Gill Sans" charset="0"/>
                        </a:rPr>
                        <a:t>0</a:t>
                      </a:r>
                    </a:p>
                  </a:txBody>
                  <a:tcPr marL="39378" marR="39378" marT="39374" marB="39374" anchor="ctr" horzOverflow="overflow">
                    <a:lnL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  <a:ea typeface="ヒラギノ角ゴ ProN W3" charset="0"/>
                          <a:cs typeface="ヒラギノ角ゴ ProN W3" charset="0"/>
                          <a:sym typeface="Gill Sans" charset="0"/>
                        </a:rPr>
                        <a:t>0</a:t>
                      </a:r>
                    </a:p>
                  </a:txBody>
                  <a:tcPr marL="39378" marR="39378" marT="39374" marB="39374" anchor="ctr" horzOverflow="overflow">
                    <a:lnL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  <a:ea typeface="ヒラギノ角ゴ ProN W3" charset="0"/>
                          <a:cs typeface="ヒラギノ角ゴ ProN W3" charset="0"/>
                          <a:sym typeface="Gill Sans" charset="0"/>
                        </a:rPr>
                        <a:t>0</a:t>
                      </a:r>
                    </a:p>
                  </a:txBody>
                  <a:tcPr marL="39378" marR="39378" marT="39374" marB="39374" anchor="ctr" horzOverflow="overflow">
                    <a:lnL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  <a:ea typeface="ヒラギノ角ゴ ProN W3" charset="0"/>
                          <a:cs typeface="ヒラギノ角ゴ ProN W3" charset="0"/>
                          <a:sym typeface="Gill Sans" charset="0"/>
                        </a:rPr>
                        <a:t>0</a:t>
                      </a:r>
                    </a:p>
                  </a:txBody>
                  <a:tcPr marL="39378" marR="39378" marT="39374" marB="39374" anchor="ctr" horzOverflow="overflow">
                    <a:lnL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53268" name="Rectangle 20"/>
          <p:cNvSpPr>
            <a:spLocks/>
          </p:cNvSpPr>
          <p:nvPr/>
        </p:nvSpPr>
        <p:spPr bwMode="auto">
          <a:xfrm>
            <a:off x="1739990" y="6535872"/>
            <a:ext cx="2148915" cy="305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defTabSz="5038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prstClr val="black"/>
                </a:solidFill>
                <a:latin typeface="Calibri"/>
                <a:ea typeface="ＭＳ Ｐゴシック" charset="0"/>
                <a:cs typeface="Gill Sans" charset="0"/>
              </a:rPr>
              <a:t>Coverage Probability</a:t>
            </a:r>
          </a:p>
        </p:txBody>
      </p:sp>
      <p:sp>
        <p:nvSpPr>
          <p:cNvPr id="53269" name="Rectangle 21"/>
          <p:cNvSpPr>
            <a:spLocks/>
          </p:cNvSpPr>
          <p:nvPr/>
        </p:nvSpPr>
        <p:spPr bwMode="auto">
          <a:xfrm>
            <a:off x="6352076" y="3005479"/>
            <a:ext cx="1915764" cy="1538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defTabSz="5038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000" b="1" u="sng" dirty="0">
                <a:solidFill>
                  <a:prstClr val="black"/>
                </a:solidFill>
                <a:latin typeface="Calibri"/>
                <a:ea typeface="ＭＳ Ｐゴシック" charset="0"/>
                <a:cs typeface="Gill Sans" charset="0"/>
              </a:rPr>
              <a:t>Attack Set:</a:t>
            </a:r>
            <a:endParaRPr lang="en-US" sz="2000" dirty="0">
              <a:solidFill>
                <a:prstClr val="black"/>
              </a:solidFill>
              <a:latin typeface="Calibri"/>
              <a:ea typeface="ＭＳ Ｐゴシック" charset="0"/>
              <a:cs typeface="Gill Sans" charset="0"/>
            </a:endParaRPr>
          </a:p>
          <a:p>
            <a:pPr defTabSz="5038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prstClr val="black"/>
                </a:solidFill>
                <a:latin typeface="Calibri"/>
                <a:ea typeface="ＭＳ Ｐゴシック" charset="0"/>
                <a:cs typeface="Gill Sans" charset="0"/>
              </a:rPr>
              <a:t>Set of targets with</a:t>
            </a:r>
          </a:p>
          <a:p>
            <a:pPr defTabSz="5038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prstClr val="black"/>
                </a:solidFill>
                <a:latin typeface="Calibri"/>
                <a:ea typeface="ＭＳ Ｐゴシック" charset="0"/>
                <a:cs typeface="Gill Sans" charset="0"/>
              </a:rPr>
              <a:t>maximal expected </a:t>
            </a:r>
          </a:p>
          <a:p>
            <a:pPr defTabSz="5038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prstClr val="black"/>
                </a:solidFill>
                <a:latin typeface="Calibri"/>
                <a:ea typeface="ＭＳ Ｐゴシック" charset="0"/>
                <a:cs typeface="Gill Sans" charset="0"/>
              </a:rPr>
              <a:t>payoff for the </a:t>
            </a:r>
          </a:p>
          <a:p>
            <a:pPr defTabSz="5038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prstClr val="black"/>
                </a:solidFill>
                <a:latin typeface="Calibri"/>
                <a:ea typeface="ＭＳ Ｐゴシック" charset="0"/>
                <a:cs typeface="Gill Sans" charset="0"/>
              </a:rPr>
              <a:t>attacker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544512" y="46037"/>
            <a:ext cx="9072563" cy="1259946"/>
          </a:xfrm>
          <a:prstGeom prst="rect">
            <a:avLst/>
          </a:prstGeom>
        </p:spPr>
        <p:txBody>
          <a:bodyPr vert="horz" lIns="100772" tIns="50387" rIns="100772" bIns="50387" rtlCol="0" anchor="ctr">
            <a:normAutofit/>
          </a:bodyPr>
          <a:lstStyle/>
          <a:p>
            <a:pPr algn="ctr" defTabSz="503868" eaLnBrk="1" fontAlgn="auto" hangingPunct="1">
              <a:spcAft>
                <a:spcPts val="0"/>
              </a:spcAft>
            </a:pPr>
            <a:r>
              <a:rPr lang="en-US" sz="4900" b="1" dirty="0" smtClean="0">
                <a:solidFill>
                  <a:srgbClr val="1F497D"/>
                </a:solidFill>
                <a:latin typeface="Calibri"/>
                <a:cs typeface="Times New Roman"/>
              </a:rPr>
              <a:t>IRIS I</a:t>
            </a:r>
            <a:endParaRPr lang="en-US" sz="4900" b="1" dirty="0">
              <a:solidFill>
                <a:srgbClr val="1F497D"/>
              </a:solidFill>
              <a:latin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742587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mv="urn:schemas-microsoft-com:mac:vml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dirty="0" smtClean="0"/>
              <a:t>Many Targets      Few Resources</a:t>
            </a:r>
            <a:endParaRPr lang="en-US" dirty="0"/>
          </a:p>
        </p:txBody>
      </p:sp>
      <p:cxnSp>
        <p:nvCxnSpPr>
          <p:cNvPr id="5" name="Straight Connector 4"/>
          <p:cNvCxnSpPr/>
          <p:nvPr/>
        </p:nvCxnSpPr>
        <p:spPr>
          <a:xfrm rot="16200000" flipH="1">
            <a:off x="1960670" y="4192484"/>
            <a:ext cx="6159291" cy="1"/>
          </a:xfrm>
          <a:prstGeom prst="line">
            <a:avLst/>
          </a:prstGeom>
          <a:ln w="127000" cmpd="sng"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26660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8019" y="1497402"/>
            <a:ext cx="2480779" cy="15958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6661" name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8019" y="3979146"/>
            <a:ext cx="2480779" cy="16536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6662" name="Picture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965060" y="2266407"/>
            <a:ext cx="1817516" cy="2342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6663" name="Picture 8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295940" y="4273223"/>
            <a:ext cx="2466011" cy="18308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6664" name="Picture 7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295944" y="1497402"/>
            <a:ext cx="2480779" cy="19046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6665" name="Picture 8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rot="-5400000">
            <a:off x="4934651" y="2854466"/>
            <a:ext cx="2428840" cy="172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1496346" y="4674053"/>
            <a:ext cx="7265138" cy="1733539"/>
          </a:xfrm>
          <a:prstGeom prst="rect">
            <a:avLst/>
          </a:prstGeom>
          <a:effectLst>
            <a:outerShdw blurRad="50800" dist="38100" dir="16200000" algn="t" rotWithShape="0">
              <a:srgbClr val="000000">
                <a:alpha val="43000"/>
              </a:srgb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70846" tIns="35424" rIns="70846" bIns="35424">
            <a:spAutoFit/>
          </a:bodyPr>
          <a:lstStyle/>
          <a:p>
            <a:pPr algn="ctr">
              <a:defRPr/>
            </a:pPr>
            <a:r>
              <a:rPr lang="en-US" sz="2800" b="1" dirty="0"/>
              <a:t>How to assign limited resources </a:t>
            </a:r>
          </a:p>
          <a:p>
            <a:pPr algn="ctr">
              <a:defRPr/>
            </a:pPr>
            <a:r>
              <a:rPr lang="en-US" sz="2800" b="1" dirty="0"/>
              <a:t>to defend the targets?</a:t>
            </a:r>
          </a:p>
          <a:p>
            <a:pPr algn="ctr">
              <a:defRPr/>
            </a:pPr>
            <a:r>
              <a:rPr lang="en-US" sz="2800" b="1" i="1" dirty="0">
                <a:solidFill>
                  <a:srgbClr val="C00000"/>
                </a:solidFill>
              </a:rPr>
              <a:t>Game Theory: Bayesian </a:t>
            </a:r>
            <a:r>
              <a:rPr lang="en-US" sz="2800" b="1" i="1" dirty="0" err="1">
                <a:solidFill>
                  <a:srgbClr val="C00000"/>
                </a:solidFill>
              </a:rPr>
              <a:t>Stackelberg</a:t>
            </a:r>
            <a:r>
              <a:rPr lang="en-US" sz="2800" b="1" i="1" dirty="0">
                <a:solidFill>
                  <a:srgbClr val="C00000"/>
                </a:solidFill>
              </a:rPr>
              <a:t> Games</a:t>
            </a:r>
          </a:p>
          <a:p>
            <a:pPr algn="ctr">
              <a:defRPr/>
            </a:pPr>
            <a:endParaRPr lang="en-US" sz="2400" b="1" i="1" dirty="0">
              <a:solidFill>
                <a:srgbClr val="C0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965060" y="2266411"/>
            <a:ext cx="203621" cy="440333"/>
          </a:xfrm>
          <a:prstGeom prst="rect">
            <a:avLst/>
          </a:prstGeom>
          <a:noFill/>
        </p:spPr>
        <p:txBody>
          <a:bodyPr wrap="none" lIns="100761" tIns="50382" rIns="100761" bIns="50382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8676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4273" name="Object 1"/>
          <p:cNvGraphicFramePr>
            <a:graphicFrameLocks/>
          </p:cNvGraphicFramePr>
          <p:nvPr/>
        </p:nvGraphicFramePr>
        <p:xfrm>
          <a:off x="746942" y="226397"/>
          <a:ext cx="5007087" cy="44676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6196" name="Chart" r:id="rId3" imgW="0" imgH="0" progId="MSGraph.Chart.8">
                  <p:embed/>
                </p:oleObj>
              </mc:Choice>
              <mc:Fallback>
                <p:oleObj name="Chart" r:id="rId3" imgW="0" imgH="0" progId="MSGraph.Chart.8">
                  <p:embed/>
                  <p:pic>
                    <p:nvPicPr>
                      <p:cNvPr id="0" name="Picture 2"/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6942" y="226397"/>
                        <a:ext cx="5007087" cy="4467640"/>
                      </a:xfrm>
                      <a:prstGeom prst="rect">
                        <a:avLst/>
                      </a:prstGeom>
                      <a:noFill/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4274" name="Group 2"/>
          <p:cNvGraphicFramePr>
            <a:graphicFrameLocks noGrp="1"/>
          </p:cNvGraphicFramePr>
          <p:nvPr/>
        </p:nvGraphicFramePr>
        <p:xfrm>
          <a:off x="1525875" y="5285870"/>
          <a:ext cx="4016500" cy="866213"/>
        </p:xfrm>
        <a:graphic>
          <a:graphicData uri="http://schemas.openxmlformats.org/drawingml/2006/table">
            <a:tbl>
              <a:tblPr/>
              <a:tblGrid>
                <a:gridCol w="1004125"/>
                <a:gridCol w="1004125"/>
                <a:gridCol w="1004125"/>
                <a:gridCol w="1004125"/>
              </a:tblGrid>
              <a:tr h="8662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  <a:ea typeface="ヒラギノ角ゴ ProN W3" charset="0"/>
                          <a:cs typeface="ヒラギノ角ゴ ProN W3" charset="0"/>
                          <a:sym typeface="Gill Sans" charset="0"/>
                        </a:rPr>
                        <a:t>0</a:t>
                      </a:r>
                    </a:p>
                  </a:txBody>
                  <a:tcPr marL="39378" marR="39378" marT="39374" marB="39374" anchor="ctr" horzOverflow="overflow">
                    <a:lnL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  <a:ea typeface="ヒラギノ角ゴ ProN W3" charset="0"/>
                          <a:cs typeface="ヒラギノ角ゴ ProN W3" charset="0"/>
                          <a:sym typeface="Gill Sans" charset="0"/>
                        </a:rPr>
                        <a:t>0</a:t>
                      </a:r>
                    </a:p>
                  </a:txBody>
                  <a:tcPr marL="39378" marR="39378" marT="39374" marB="39374" anchor="ctr" horzOverflow="overflow">
                    <a:lnL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  <a:ea typeface="ヒラギノ角ゴ ProN W3" charset="0"/>
                          <a:cs typeface="ヒラギノ角ゴ ProN W3" charset="0"/>
                          <a:sym typeface="Gill Sans" charset="0"/>
                        </a:rPr>
                        <a:t>0.5</a:t>
                      </a:r>
                    </a:p>
                  </a:txBody>
                  <a:tcPr marL="39378" marR="39378" marT="39374" marB="39374" anchor="ctr" horzOverflow="overflow">
                    <a:lnL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  <a:ea typeface="ヒラギノ角ゴ ProN W3" charset="0"/>
                          <a:cs typeface="ヒラギノ角ゴ ProN W3" charset="0"/>
                          <a:sym typeface="Gill Sans" charset="0"/>
                        </a:rPr>
                        <a:t>0</a:t>
                      </a:r>
                    </a:p>
                  </a:txBody>
                  <a:tcPr marL="39378" marR="39378" marT="39374" marB="39374" anchor="ctr" horzOverflow="overflow">
                    <a:lnL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54292" name="Rectangle 20"/>
          <p:cNvSpPr>
            <a:spLocks/>
          </p:cNvSpPr>
          <p:nvPr/>
        </p:nvSpPr>
        <p:spPr bwMode="auto">
          <a:xfrm>
            <a:off x="1739990" y="6535872"/>
            <a:ext cx="2148915" cy="305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defTabSz="5038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prstClr val="black"/>
                </a:solidFill>
                <a:latin typeface="Calibri"/>
                <a:ea typeface="ＭＳ Ｐゴシック" charset="0"/>
                <a:cs typeface="Gill Sans" charset="0"/>
              </a:rPr>
              <a:t>Coverage Probability</a:t>
            </a:r>
          </a:p>
        </p:txBody>
      </p:sp>
      <p:sp>
        <p:nvSpPr>
          <p:cNvPr id="54293" name="Rectangle 21"/>
          <p:cNvSpPr>
            <a:spLocks/>
          </p:cNvSpPr>
          <p:nvPr/>
        </p:nvSpPr>
        <p:spPr bwMode="auto">
          <a:xfrm>
            <a:off x="6073974" y="2529739"/>
            <a:ext cx="3986965" cy="249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defTabSz="5038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000" u="sng" dirty="0">
                <a:solidFill>
                  <a:prstClr val="black"/>
                </a:solidFill>
                <a:latin typeface="Calibri"/>
                <a:ea typeface="ＭＳ Ｐゴシック" charset="0"/>
                <a:cs typeface="Gill Sans" charset="0"/>
              </a:rPr>
              <a:t>Observation 1</a:t>
            </a:r>
            <a:endParaRPr lang="en-US" sz="2000" dirty="0">
              <a:solidFill>
                <a:prstClr val="black"/>
              </a:solidFill>
              <a:latin typeface="Calibri"/>
              <a:ea typeface="ＭＳ Ｐゴシック" charset="0"/>
              <a:cs typeface="Gill Sans" charset="0"/>
            </a:endParaRPr>
          </a:p>
          <a:p>
            <a:pPr defTabSz="5038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prstClr val="black"/>
                </a:solidFill>
                <a:latin typeface="Calibri"/>
                <a:ea typeface="ＭＳ Ｐゴシック" charset="0"/>
                <a:cs typeface="Gill Sans" charset="0"/>
              </a:rPr>
              <a:t>It never benefits</a:t>
            </a:r>
          </a:p>
          <a:p>
            <a:pPr defTabSz="5038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prstClr val="black"/>
                </a:solidFill>
                <a:latin typeface="Calibri"/>
                <a:ea typeface="ＭＳ Ｐゴシック" charset="0"/>
                <a:cs typeface="Gill Sans" charset="0"/>
              </a:rPr>
              <a:t>the defender to </a:t>
            </a:r>
          </a:p>
          <a:p>
            <a:pPr defTabSz="5038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prstClr val="black"/>
                </a:solidFill>
                <a:latin typeface="Calibri"/>
                <a:ea typeface="ＭＳ Ｐゴシック" charset="0"/>
                <a:cs typeface="Gill Sans" charset="0"/>
              </a:rPr>
              <a:t>add coverage outside the attack set.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544512" y="46037"/>
            <a:ext cx="9072563" cy="1259946"/>
          </a:xfrm>
          <a:prstGeom prst="rect">
            <a:avLst/>
          </a:prstGeom>
        </p:spPr>
        <p:txBody>
          <a:bodyPr vert="horz" lIns="100772" tIns="50387" rIns="100772" bIns="50387" rtlCol="0" anchor="ctr">
            <a:normAutofit/>
          </a:bodyPr>
          <a:lstStyle/>
          <a:p>
            <a:pPr algn="ctr" defTabSz="503868" eaLnBrk="1" fontAlgn="auto" hangingPunct="1">
              <a:spcAft>
                <a:spcPts val="0"/>
              </a:spcAft>
            </a:pPr>
            <a:r>
              <a:rPr lang="en-US" sz="4900" b="1" dirty="0" smtClean="0">
                <a:solidFill>
                  <a:srgbClr val="1F497D"/>
                </a:solidFill>
                <a:latin typeface="Calibri"/>
                <a:cs typeface="Times New Roman"/>
              </a:rPr>
              <a:t>IRIS I</a:t>
            </a:r>
            <a:endParaRPr lang="en-US" sz="4900" b="1" dirty="0">
              <a:solidFill>
                <a:srgbClr val="1F497D"/>
              </a:solidFill>
              <a:latin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657051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mv="urn:schemas-microsoft-com:mac:vml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5297" name="Object 1"/>
          <p:cNvGraphicFramePr>
            <a:graphicFrameLocks/>
          </p:cNvGraphicFramePr>
          <p:nvPr/>
        </p:nvGraphicFramePr>
        <p:xfrm>
          <a:off x="746942" y="226397"/>
          <a:ext cx="5007087" cy="44676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7220" name="Chart" r:id="rId3" imgW="0" imgH="0" progId="MSGraph.Chart.8">
                  <p:embed/>
                </p:oleObj>
              </mc:Choice>
              <mc:Fallback>
                <p:oleObj name="Chart" r:id="rId3" imgW="0" imgH="0" progId="MSGraph.Chart.8">
                  <p:embed/>
                  <p:pic>
                    <p:nvPicPr>
                      <p:cNvPr id="0" name="Picture 2"/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6942" y="226397"/>
                        <a:ext cx="5007087" cy="4467640"/>
                      </a:xfrm>
                      <a:prstGeom prst="rect">
                        <a:avLst/>
                      </a:prstGeom>
                      <a:noFill/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5298" name="Group 2"/>
          <p:cNvGraphicFramePr>
            <a:graphicFrameLocks noGrp="1"/>
          </p:cNvGraphicFramePr>
          <p:nvPr/>
        </p:nvGraphicFramePr>
        <p:xfrm>
          <a:off x="1525875" y="5285870"/>
          <a:ext cx="4016500" cy="866213"/>
        </p:xfrm>
        <a:graphic>
          <a:graphicData uri="http://schemas.openxmlformats.org/drawingml/2006/table">
            <a:tbl>
              <a:tblPr/>
              <a:tblGrid>
                <a:gridCol w="1004125"/>
                <a:gridCol w="1004125"/>
                <a:gridCol w="1004125"/>
                <a:gridCol w="1004125"/>
              </a:tblGrid>
              <a:tr h="8662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  <a:ea typeface="ヒラギノ角ゴ ProN W3" charset="0"/>
                          <a:cs typeface="ヒラギノ角ゴ ProN W3" charset="0"/>
                          <a:sym typeface="Gill Sans" charset="0"/>
                        </a:rPr>
                        <a:t>0.25</a:t>
                      </a:r>
                    </a:p>
                  </a:txBody>
                  <a:tcPr marL="39378" marR="39378" marT="39374" marB="39374" anchor="ctr" horzOverflow="overflow">
                    <a:lnL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  <a:ea typeface="ヒラギノ角ゴ ProN W3" charset="0"/>
                          <a:cs typeface="ヒラギノ角ゴ ProN W3" charset="0"/>
                          <a:sym typeface="Gill Sans" charset="0"/>
                        </a:rPr>
                        <a:t>0</a:t>
                      </a:r>
                    </a:p>
                  </a:txBody>
                  <a:tcPr marL="39378" marR="39378" marT="39374" marB="39374" anchor="ctr" horzOverflow="overflow">
                    <a:lnL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  <a:ea typeface="ヒラギノ角ゴ ProN W3" charset="0"/>
                          <a:cs typeface="ヒラギノ角ゴ ProN W3" charset="0"/>
                          <a:sym typeface="Gill Sans" charset="0"/>
                        </a:rPr>
                        <a:t>0</a:t>
                      </a:r>
                    </a:p>
                  </a:txBody>
                  <a:tcPr marL="39378" marR="39378" marT="39374" marB="39374" anchor="ctr" horzOverflow="overflow">
                    <a:lnL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  <a:ea typeface="ヒラギノ角ゴ ProN W3" charset="0"/>
                          <a:cs typeface="ヒラギノ角ゴ ProN W3" charset="0"/>
                          <a:sym typeface="Gill Sans" charset="0"/>
                        </a:rPr>
                        <a:t>0</a:t>
                      </a:r>
                    </a:p>
                  </a:txBody>
                  <a:tcPr marL="39378" marR="39378" marT="39374" marB="39374" anchor="ctr" horzOverflow="overflow">
                    <a:lnL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55316" name="Rectangle 20"/>
          <p:cNvSpPr>
            <a:spLocks/>
          </p:cNvSpPr>
          <p:nvPr/>
        </p:nvSpPr>
        <p:spPr bwMode="auto">
          <a:xfrm>
            <a:off x="1739990" y="6535872"/>
            <a:ext cx="2148915" cy="305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defTabSz="5038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prstClr val="black"/>
                </a:solidFill>
                <a:latin typeface="Calibri"/>
                <a:ea typeface="ＭＳ Ｐゴシック" charset="0"/>
                <a:cs typeface="Gill Sans" charset="0"/>
              </a:rPr>
              <a:t>Coverage Probability</a:t>
            </a:r>
          </a:p>
        </p:txBody>
      </p:sp>
      <p:sp>
        <p:nvSpPr>
          <p:cNvPr id="55317" name="Rectangle 21"/>
          <p:cNvSpPr>
            <a:spLocks/>
          </p:cNvSpPr>
          <p:nvPr/>
        </p:nvSpPr>
        <p:spPr bwMode="auto">
          <a:xfrm>
            <a:off x="6406220" y="3159365"/>
            <a:ext cx="1990228" cy="1231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defTabSz="5038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prstClr val="black"/>
                </a:solidFill>
                <a:latin typeface="Calibri"/>
                <a:ea typeface="ＭＳ Ｐゴシック" charset="0"/>
                <a:cs typeface="Gill Sans" charset="0"/>
              </a:rPr>
              <a:t>Compute coverage</a:t>
            </a:r>
          </a:p>
          <a:p>
            <a:pPr defTabSz="5038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prstClr val="black"/>
                </a:solidFill>
                <a:latin typeface="Calibri"/>
                <a:ea typeface="ＭＳ Ｐゴシック" charset="0"/>
                <a:cs typeface="Gill Sans" charset="0"/>
              </a:rPr>
              <a:t>necessary to make</a:t>
            </a:r>
          </a:p>
          <a:p>
            <a:pPr defTabSz="5038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prstClr val="black"/>
                </a:solidFill>
                <a:latin typeface="Calibri"/>
                <a:ea typeface="ＭＳ Ｐゴシック" charset="0"/>
                <a:cs typeface="Gill Sans" charset="0"/>
              </a:rPr>
              <a:t>attacker indifferent</a:t>
            </a:r>
          </a:p>
          <a:p>
            <a:pPr defTabSz="5038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prstClr val="black"/>
                </a:solidFill>
                <a:latin typeface="Calibri"/>
                <a:ea typeface="ＭＳ Ｐゴシック" charset="0"/>
                <a:cs typeface="Gill Sans" charset="0"/>
              </a:rPr>
              <a:t>between 3 and 4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544512" y="46037"/>
            <a:ext cx="9072563" cy="1259946"/>
          </a:xfrm>
          <a:prstGeom prst="rect">
            <a:avLst/>
          </a:prstGeom>
        </p:spPr>
        <p:txBody>
          <a:bodyPr vert="horz" lIns="100772" tIns="50387" rIns="100772" bIns="50387" rtlCol="0" anchor="ctr">
            <a:normAutofit/>
          </a:bodyPr>
          <a:lstStyle/>
          <a:p>
            <a:pPr algn="ctr" defTabSz="503868" eaLnBrk="1" fontAlgn="auto" hangingPunct="1">
              <a:spcAft>
                <a:spcPts val="0"/>
              </a:spcAft>
            </a:pPr>
            <a:r>
              <a:rPr lang="en-US" sz="4900" b="1" dirty="0" smtClean="0">
                <a:solidFill>
                  <a:srgbClr val="1F497D"/>
                </a:solidFill>
                <a:latin typeface="Calibri"/>
                <a:cs typeface="Times New Roman"/>
              </a:rPr>
              <a:t>IRIS I</a:t>
            </a:r>
            <a:endParaRPr lang="en-US" sz="4900" b="1" dirty="0">
              <a:solidFill>
                <a:srgbClr val="1F497D"/>
              </a:solidFill>
              <a:latin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479317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mv="urn:schemas-microsoft-com:mac:vml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6321" name="Object 1"/>
          <p:cNvGraphicFramePr>
            <a:graphicFrameLocks/>
          </p:cNvGraphicFramePr>
          <p:nvPr/>
        </p:nvGraphicFramePr>
        <p:xfrm>
          <a:off x="746942" y="226397"/>
          <a:ext cx="5007087" cy="44676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8244" name="Chart" r:id="rId3" imgW="0" imgH="0" progId="MSGraph.Chart.8">
                  <p:embed/>
                </p:oleObj>
              </mc:Choice>
              <mc:Fallback>
                <p:oleObj name="Chart" r:id="rId3" imgW="0" imgH="0" progId="MSGraph.Chart.8">
                  <p:embed/>
                  <p:pic>
                    <p:nvPicPr>
                      <p:cNvPr id="0" name="Picture 2"/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6942" y="226397"/>
                        <a:ext cx="5007087" cy="4467640"/>
                      </a:xfrm>
                      <a:prstGeom prst="rect">
                        <a:avLst/>
                      </a:prstGeom>
                      <a:noFill/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6322" name="Group 2"/>
          <p:cNvGraphicFramePr>
            <a:graphicFrameLocks noGrp="1"/>
          </p:cNvGraphicFramePr>
          <p:nvPr/>
        </p:nvGraphicFramePr>
        <p:xfrm>
          <a:off x="1525875" y="5285870"/>
          <a:ext cx="4016500" cy="866213"/>
        </p:xfrm>
        <a:graphic>
          <a:graphicData uri="http://schemas.openxmlformats.org/drawingml/2006/table">
            <a:tbl>
              <a:tblPr/>
              <a:tblGrid>
                <a:gridCol w="1004125"/>
                <a:gridCol w="1004125"/>
                <a:gridCol w="1004125"/>
                <a:gridCol w="1004125"/>
              </a:tblGrid>
              <a:tr h="8662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  <a:ea typeface="ヒラギノ角ゴ ProN W3" charset="0"/>
                          <a:cs typeface="ヒラギノ角ゴ ProN W3" charset="0"/>
                          <a:sym typeface="Gill Sans" charset="0"/>
                        </a:rPr>
                        <a:t>0.5</a:t>
                      </a:r>
                    </a:p>
                  </a:txBody>
                  <a:tcPr marL="39378" marR="39378" marT="39374" marB="39374" anchor="ctr" horzOverflow="overflow">
                    <a:lnL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  <a:ea typeface="ヒラギノ角ゴ ProN W3" charset="0"/>
                          <a:cs typeface="ヒラギノ角ゴ ProN W3" charset="0"/>
                          <a:sym typeface="Gill Sans" charset="0"/>
                        </a:rPr>
                        <a:t>0</a:t>
                      </a:r>
                    </a:p>
                  </a:txBody>
                  <a:tcPr marL="39378" marR="39378" marT="39374" marB="39374" anchor="ctr" horzOverflow="overflow">
                    <a:lnL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  <a:ea typeface="ヒラギノ角ゴ ProN W3" charset="0"/>
                          <a:cs typeface="ヒラギノ角ゴ ProN W3" charset="0"/>
                          <a:sym typeface="Gill Sans" charset="0"/>
                        </a:rPr>
                        <a:t>0</a:t>
                      </a:r>
                    </a:p>
                  </a:txBody>
                  <a:tcPr marL="39378" marR="39378" marT="39374" marB="39374" anchor="ctr" horzOverflow="overflow">
                    <a:lnL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  <a:ea typeface="ヒラギノ角ゴ ProN W3" charset="0"/>
                          <a:cs typeface="ヒラギノ角ゴ ProN W3" charset="0"/>
                          <a:sym typeface="Gill Sans" charset="0"/>
                        </a:rPr>
                        <a:t>0</a:t>
                      </a:r>
                    </a:p>
                  </a:txBody>
                  <a:tcPr marL="39378" marR="39378" marT="39374" marB="39374" anchor="ctr" horzOverflow="overflow">
                    <a:lnL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56340" name="Rectangle 20"/>
          <p:cNvSpPr>
            <a:spLocks/>
          </p:cNvSpPr>
          <p:nvPr/>
        </p:nvSpPr>
        <p:spPr bwMode="auto">
          <a:xfrm>
            <a:off x="1739990" y="6535872"/>
            <a:ext cx="2148915" cy="305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defTabSz="5038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prstClr val="black"/>
                </a:solidFill>
                <a:latin typeface="Calibri"/>
                <a:ea typeface="ＭＳ Ｐゴシック" charset="0"/>
                <a:cs typeface="Gill Sans" charset="0"/>
              </a:rPr>
              <a:t>Coverage Probability</a:t>
            </a:r>
          </a:p>
        </p:txBody>
      </p:sp>
      <p:sp>
        <p:nvSpPr>
          <p:cNvPr id="56341" name="Rectangle 21"/>
          <p:cNvSpPr>
            <a:spLocks/>
          </p:cNvSpPr>
          <p:nvPr/>
        </p:nvSpPr>
        <p:spPr bwMode="auto">
          <a:xfrm>
            <a:off x="5995220" y="2529739"/>
            <a:ext cx="3986965" cy="249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defTabSz="5038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000" u="sng" dirty="0">
                <a:solidFill>
                  <a:prstClr val="black"/>
                </a:solidFill>
                <a:latin typeface="Calibri"/>
                <a:ea typeface="ＭＳ Ｐゴシック" charset="0"/>
                <a:cs typeface="Gill Sans" charset="0"/>
              </a:rPr>
              <a:t>Observation 2</a:t>
            </a:r>
            <a:endParaRPr lang="en-US" sz="2000" dirty="0">
              <a:solidFill>
                <a:prstClr val="black"/>
              </a:solidFill>
              <a:latin typeface="Calibri"/>
              <a:ea typeface="ＭＳ Ｐゴシック" charset="0"/>
              <a:cs typeface="Gill Sans" charset="0"/>
            </a:endParaRPr>
          </a:p>
          <a:p>
            <a:pPr defTabSz="5038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prstClr val="black"/>
                </a:solidFill>
                <a:latin typeface="Calibri"/>
                <a:ea typeface="ＭＳ Ｐゴシック" charset="0"/>
                <a:cs typeface="Gill Sans" charset="0"/>
              </a:rPr>
              <a:t>It never benefits the </a:t>
            </a:r>
          </a:p>
          <a:p>
            <a:pPr defTabSz="5038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prstClr val="black"/>
                </a:solidFill>
                <a:latin typeface="Calibri"/>
                <a:ea typeface="ＭＳ Ｐゴシック" charset="0"/>
                <a:cs typeface="Gill Sans" charset="0"/>
              </a:rPr>
              <a:t>defender to add coverage to a subset </a:t>
            </a:r>
          </a:p>
          <a:p>
            <a:pPr defTabSz="5038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prstClr val="black"/>
                </a:solidFill>
                <a:latin typeface="Calibri"/>
                <a:ea typeface="ＭＳ Ｐゴシック" charset="0"/>
                <a:cs typeface="Gill Sans" charset="0"/>
              </a:rPr>
              <a:t>of the attack set.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544512" y="46037"/>
            <a:ext cx="9072563" cy="1259946"/>
          </a:xfrm>
          <a:prstGeom prst="rect">
            <a:avLst/>
          </a:prstGeom>
        </p:spPr>
        <p:txBody>
          <a:bodyPr vert="horz" lIns="100772" tIns="50387" rIns="100772" bIns="50387" rtlCol="0" anchor="ctr">
            <a:normAutofit/>
          </a:bodyPr>
          <a:lstStyle/>
          <a:p>
            <a:pPr algn="ctr" defTabSz="503868" eaLnBrk="1" fontAlgn="auto" hangingPunct="1">
              <a:spcAft>
                <a:spcPts val="0"/>
              </a:spcAft>
            </a:pPr>
            <a:r>
              <a:rPr lang="en-US" sz="4900" b="1" dirty="0" smtClean="0">
                <a:solidFill>
                  <a:srgbClr val="1F497D"/>
                </a:solidFill>
                <a:latin typeface="Calibri"/>
                <a:cs typeface="Times New Roman"/>
              </a:rPr>
              <a:t>IRIS I</a:t>
            </a:r>
            <a:endParaRPr lang="en-US" sz="4900" b="1" dirty="0">
              <a:solidFill>
                <a:srgbClr val="1F497D"/>
              </a:solidFill>
              <a:latin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236438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mv="urn:schemas-microsoft-com:mac:vml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7345" name="Object 1"/>
          <p:cNvGraphicFramePr>
            <a:graphicFrameLocks/>
          </p:cNvGraphicFramePr>
          <p:nvPr/>
        </p:nvGraphicFramePr>
        <p:xfrm>
          <a:off x="746942" y="226397"/>
          <a:ext cx="5007087" cy="44676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9268" name="Chart" r:id="rId3" imgW="0" imgH="0" progId="MSGraph.Chart.8">
                  <p:embed/>
                </p:oleObj>
              </mc:Choice>
              <mc:Fallback>
                <p:oleObj name="Chart" r:id="rId3" imgW="0" imgH="0" progId="MSGraph.Chart.8">
                  <p:embed/>
                  <p:pic>
                    <p:nvPicPr>
                      <p:cNvPr id="0" name="Picture 2"/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6942" y="226397"/>
                        <a:ext cx="5007087" cy="4467640"/>
                      </a:xfrm>
                      <a:prstGeom prst="rect">
                        <a:avLst/>
                      </a:prstGeom>
                      <a:noFill/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7346" name="Group 2"/>
          <p:cNvGraphicFramePr>
            <a:graphicFrameLocks noGrp="1"/>
          </p:cNvGraphicFramePr>
          <p:nvPr/>
        </p:nvGraphicFramePr>
        <p:xfrm>
          <a:off x="1525875" y="5285870"/>
          <a:ext cx="4016500" cy="866213"/>
        </p:xfrm>
        <a:graphic>
          <a:graphicData uri="http://schemas.openxmlformats.org/drawingml/2006/table">
            <a:tbl>
              <a:tblPr/>
              <a:tblGrid>
                <a:gridCol w="1004125"/>
                <a:gridCol w="1004125"/>
                <a:gridCol w="1004125"/>
                <a:gridCol w="1004125"/>
              </a:tblGrid>
              <a:tr h="8662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  <a:ea typeface="ヒラギノ角ゴ ProN W3" charset="0"/>
                          <a:cs typeface="ヒラギノ角ゴ ProN W3" charset="0"/>
                          <a:sym typeface="Gill Sans" charset="0"/>
                        </a:rPr>
                        <a:t>0.5</a:t>
                      </a:r>
                    </a:p>
                  </a:txBody>
                  <a:tcPr marL="39378" marR="39378" marT="39374" marB="39374" anchor="ctr" horzOverflow="overflow">
                    <a:lnL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  <a:ea typeface="ヒラギノ角ゴ ProN W3" charset="0"/>
                          <a:cs typeface="ヒラギノ角ゴ ProN W3" charset="0"/>
                          <a:sym typeface="Gill Sans" charset="0"/>
                        </a:rPr>
                        <a:t>0.33</a:t>
                      </a:r>
                    </a:p>
                  </a:txBody>
                  <a:tcPr marL="39378" marR="39378" marT="39374" marB="39374" anchor="ctr" horzOverflow="overflow">
                    <a:lnL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  <a:ea typeface="ヒラギノ角ゴ ProN W3" charset="0"/>
                          <a:cs typeface="ヒラギノ角ゴ ProN W3" charset="0"/>
                          <a:sym typeface="Gill Sans" charset="0"/>
                        </a:rPr>
                        <a:t>0</a:t>
                      </a:r>
                    </a:p>
                  </a:txBody>
                  <a:tcPr marL="39378" marR="39378" marT="39374" marB="39374" anchor="ctr" horzOverflow="overflow">
                    <a:lnL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  <a:ea typeface="ヒラギノ角ゴ ProN W3" charset="0"/>
                          <a:cs typeface="ヒラギノ角ゴ ProN W3" charset="0"/>
                          <a:sym typeface="Gill Sans" charset="0"/>
                        </a:rPr>
                        <a:t>0</a:t>
                      </a:r>
                    </a:p>
                  </a:txBody>
                  <a:tcPr marL="39378" marR="39378" marT="39374" marB="39374" anchor="ctr" horzOverflow="overflow">
                    <a:lnL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57364" name="Rectangle 20"/>
          <p:cNvSpPr>
            <a:spLocks/>
          </p:cNvSpPr>
          <p:nvPr/>
        </p:nvSpPr>
        <p:spPr bwMode="auto">
          <a:xfrm>
            <a:off x="1739990" y="6535872"/>
            <a:ext cx="2148915" cy="305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defTabSz="5038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prstClr val="black"/>
                </a:solidFill>
                <a:latin typeface="Calibri"/>
                <a:ea typeface="ＭＳ Ｐゴシック" charset="0"/>
                <a:cs typeface="Gill Sans" charset="0"/>
              </a:rPr>
              <a:t>Coverage Probability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544512" y="46037"/>
            <a:ext cx="9072563" cy="1259946"/>
          </a:xfrm>
          <a:prstGeom prst="rect">
            <a:avLst/>
          </a:prstGeom>
        </p:spPr>
        <p:txBody>
          <a:bodyPr vert="horz" lIns="100772" tIns="50387" rIns="100772" bIns="50387" rtlCol="0" anchor="ctr">
            <a:normAutofit/>
          </a:bodyPr>
          <a:lstStyle/>
          <a:p>
            <a:pPr algn="ctr" defTabSz="503868" eaLnBrk="1" fontAlgn="auto" hangingPunct="1">
              <a:spcAft>
                <a:spcPts val="0"/>
              </a:spcAft>
            </a:pPr>
            <a:r>
              <a:rPr lang="en-US" sz="4900" b="1" dirty="0" smtClean="0">
                <a:solidFill>
                  <a:srgbClr val="1F497D"/>
                </a:solidFill>
                <a:latin typeface="Calibri"/>
                <a:cs typeface="Times New Roman"/>
              </a:rPr>
              <a:t>IRIS I</a:t>
            </a:r>
            <a:endParaRPr lang="en-US" sz="4900" b="1" dirty="0">
              <a:solidFill>
                <a:srgbClr val="1F497D"/>
              </a:solidFill>
              <a:latin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149822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mv="urn:schemas-microsoft-com:mac:vml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8369" name="Object 1"/>
          <p:cNvGraphicFramePr>
            <a:graphicFrameLocks/>
          </p:cNvGraphicFramePr>
          <p:nvPr/>
        </p:nvGraphicFramePr>
        <p:xfrm>
          <a:off x="746942" y="226397"/>
          <a:ext cx="5007087" cy="44676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0292" name="Chart" r:id="rId3" imgW="0" imgH="0" progId="MSGraph.Chart.8">
                  <p:embed/>
                </p:oleObj>
              </mc:Choice>
              <mc:Fallback>
                <p:oleObj name="Chart" r:id="rId3" imgW="0" imgH="0" progId="MSGraph.Chart.8">
                  <p:embed/>
                  <p:pic>
                    <p:nvPicPr>
                      <p:cNvPr id="0" name="Picture 2"/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6942" y="226397"/>
                        <a:ext cx="5007087" cy="4467640"/>
                      </a:xfrm>
                      <a:prstGeom prst="rect">
                        <a:avLst/>
                      </a:prstGeom>
                      <a:noFill/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8370" name="Group 2"/>
          <p:cNvGraphicFramePr>
            <a:graphicFrameLocks noGrp="1"/>
          </p:cNvGraphicFramePr>
          <p:nvPr/>
        </p:nvGraphicFramePr>
        <p:xfrm>
          <a:off x="1525875" y="5285870"/>
          <a:ext cx="4016500" cy="866213"/>
        </p:xfrm>
        <a:graphic>
          <a:graphicData uri="http://schemas.openxmlformats.org/drawingml/2006/table">
            <a:tbl>
              <a:tblPr/>
              <a:tblGrid>
                <a:gridCol w="1004125"/>
                <a:gridCol w="1004125"/>
                <a:gridCol w="1004125"/>
                <a:gridCol w="1004125"/>
              </a:tblGrid>
              <a:tr h="8662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  <a:ea typeface="ヒラギノ角ゴ ProN W3" charset="0"/>
                          <a:cs typeface="ヒラギノ角ゴ ProN W3" charset="0"/>
                          <a:sym typeface="Gill Sans" charset="0"/>
                        </a:rPr>
                        <a:t>0.75</a:t>
                      </a:r>
                    </a:p>
                  </a:txBody>
                  <a:tcPr marL="39378" marR="39378" marT="39374" marB="39374" anchor="ctr" horzOverflow="overflow">
                    <a:lnL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  <a:ea typeface="ヒラギノ角ゴ ProN W3" charset="0"/>
                          <a:cs typeface="ヒラギノ角ゴ ProN W3" charset="0"/>
                          <a:sym typeface="Gill Sans" charset="0"/>
                        </a:rPr>
                        <a:t>0.66</a:t>
                      </a:r>
                    </a:p>
                  </a:txBody>
                  <a:tcPr marL="39378" marR="39378" marT="39374" marB="39374" anchor="ctr" horzOverflow="overflow">
                    <a:lnL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  <a:ea typeface="ヒラギノ角ゴ ProN W3" charset="0"/>
                          <a:cs typeface="ヒラギノ角ゴ ProN W3" charset="0"/>
                          <a:sym typeface="Gill Sans" charset="0"/>
                        </a:rPr>
                        <a:t>0.5</a:t>
                      </a:r>
                    </a:p>
                  </a:txBody>
                  <a:tcPr marL="39378" marR="39378" marT="39374" marB="39374" anchor="ctr" horzOverflow="overflow">
                    <a:lnL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  <a:ea typeface="ヒラギノ角ゴ ProN W3" charset="0"/>
                          <a:cs typeface="ヒラギノ角ゴ ProN W3" charset="0"/>
                          <a:sym typeface="Gill Sans" charset="0"/>
                        </a:rPr>
                        <a:t>0</a:t>
                      </a:r>
                    </a:p>
                  </a:txBody>
                  <a:tcPr marL="39378" marR="39378" marT="39374" marB="39374" anchor="ctr" horzOverflow="overflow">
                    <a:lnL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58388" name="Rectangle 20"/>
          <p:cNvSpPr>
            <a:spLocks/>
          </p:cNvSpPr>
          <p:nvPr/>
        </p:nvSpPr>
        <p:spPr bwMode="auto">
          <a:xfrm>
            <a:off x="1739990" y="6535872"/>
            <a:ext cx="2148915" cy="305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defTabSz="5038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prstClr val="black"/>
                </a:solidFill>
                <a:latin typeface="Calibri"/>
                <a:ea typeface="ＭＳ Ｐゴシック" charset="0"/>
                <a:cs typeface="Gill Sans" charset="0"/>
              </a:rPr>
              <a:t>Coverage Probability</a:t>
            </a:r>
          </a:p>
        </p:txBody>
      </p:sp>
      <p:sp>
        <p:nvSpPr>
          <p:cNvPr id="58389" name="Rectangle 21"/>
          <p:cNvSpPr>
            <a:spLocks/>
          </p:cNvSpPr>
          <p:nvPr/>
        </p:nvSpPr>
        <p:spPr bwMode="auto">
          <a:xfrm>
            <a:off x="5990297" y="3253224"/>
            <a:ext cx="3740857" cy="10433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defTabSz="5038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prstClr val="black"/>
                </a:solidFill>
                <a:latin typeface="Calibri"/>
                <a:ea typeface="ＭＳ Ｐゴシック" charset="0"/>
                <a:cs typeface="Gill Sans" charset="0"/>
              </a:rPr>
              <a:t>Need more than one</a:t>
            </a:r>
          </a:p>
          <a:p>
            <a:pPr defTabSz="5038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prstClr val="black"/>
                </a:solidFill>
                <a:latin typeface="Calibri"/>
                <a:ea typeface="ＭＳ Ｐゴシック" charset="0"/>
                <a:cs typeface="Gill Sans" charset="0"/>
              </a:rPr>
              <a:t>air marshal!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544512" y="46037"/>
            <a:ext cx="9072563" cy="1259946"/>
          </a:xfrm>
          <a:prstGeom prst="rect">
            <a:avLst/>
          </a:prstGeom>
        </p:spPr>
        <p:txBody>
          <a:bodyPr vert="horz" lIns="100772" tIns="50387" rIns="100772" bIns="50387" rtlCol="0" anchor="ctr">
            <a:normAutofit/>
          </a:bodyPr>
          <a:lstStyle/>
          <a:p>
            <a:pPr algn="ctr" defTabSz="503868" eaLnBrk="1" fontAlgn="auto" hangingPunct="1">
              <a:spcAft>
                <a:spcPts val="0"/>
              </a:spcAft>
            </a:pPr>
            <a:r>
              <a:rPr lang="en-US" sz="4900" b="1" dirty="0" smtClean="0">
                <a:solidFill>
                  <a:srgbClr val="1F497D"/>
                </a:solidFill>
                <a:latin typeface="Calibri"/>
                <a:cs typeface="Times New Roman"/>
              </a:rPr>
              <a:t>IRIS I</a:t>
            </a:r>
            <a:endParaRPr lang="en-US" sz="4900" b="1" dirty="0">
              <a:solidFill>
                <a:srgbClr val="1F497D"/>
              </a:solidFill>
              <a:latin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569489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mv="urn:schemas-microsoft-com:mac:vml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9393" name="Object 1"/>
          <p:cNvGraphicFramePr>
            <a:graphicFrameLocks/>
          </p:cNvGraphicFramePr>
          <p:nvPr/>
        </p:nvGraphicFramePr>
        <p:xfrm>
          <a:off x="746942" y="226397"/>
          <a:ext cx="5007087" cy="44676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1316" name="Chart" r:id="rId3" imgW="0" imgH="0" progId="MSGraph.Chart.8">
                  <p:embed/>
                </p:oleObj>
              </mc:Choice>
              <mc:Fallback>
                <p:oleObj name="Chart" r:id="rId3" imgW="0" imgH="0" progId="MSGraph.Chart.8">
                  <p:embed/>
                  <p:pic>
                    <p:nvPicPr>
                      <p:cNvPr id="0" name="Picture 2"/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6942" y="226397"/>
                        <a:ext cx="5007087" cy="4467640"/>
                      </a:xfrm>
                      <a:prstGeom prst="rect">
                        <a:avLst/>
                      </a:prstGeom>
                      <a:noFill/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9394" name="Group 2"/>
          <p:cNvGraphicFramePr>
            <a:graphicFrameLocks noGrp="1"/>
          </p:cNvGraphicFramePr>
          <p:nvPr/>
        </p:nvGraphicFramePr>
        <p:xfrm>
          <a:off x="1525875" y="5285870"/>
          <a:ext cx="4016500" cy="866213"/>
        </p:xfrm>
        <a:graphic>
          <a:graphicData uri="http://schemas.openxmlformats.org/drawingml/2006/table">
            <a:tbl>
              <a:tblPr/>
              <a:tblGrid>
                <a:gridCol w="1004125"/>
                <a:gridCol w="1004125"/>
                <a:gridCol w="1004125"/>
                <a:gridCol w="1004125"/>
              </a:tblGrid>
              <a:tr h="8662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  <a:ea typeface="ヒラギノ角ゴ ProN W3" charset="0"/>
                          <a:cs typeface="ヒラギノ角ゴ ProN W3" charset="0"/>
                          <a:sym typeface="Gill Sans" charset="0"/>
                        </a:rPr>
                        <a:t>0.5</a:t>
                      </a:r>
                    </a:p>
                  </a:txBody>
                  <a:tcPr marL="39378" marR="39378" marT="39374" marB="39374" anchor="ctr" horzOverflow="overflow">
                    <a:lnL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  <a:ea typeface="ヒラギノ角ゴ ProN W3" charset="0"/>
                          <a:cs typeface="ヒラギノ角ゴ ProN W3" charset="0"/>
                          <a:sym typeface="Gill Sans" charset="0"/>
                        </a:rPr>
                        <a:t>0.33</a:t>
                      </a:r>
                    </a:p>
                  </a:txBody>
                  <a:tcPr marL="39378" marR="39378" marT="39374" marB="39374" anchor="ctr" horzOverflow="overflow">
                    <a:lnL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  <a:ea typeface="ヒラギノ角ゴ ProN W3" charset="0"/>
                          <a:cs typeface="ヒラギノ角ゴ ProN W3" charset="0"/>
                          <a:sym typeface="Gill Sans" charset="0"/>
                        </a:rPr>
                        <a:t>0</a:t>
                      </a:r>
                    </a:p>
                  </a:txBody>
                  <a:tcPr marL="39378" marR="39378" marT="39374" marB="39374" anchor="ctr" horzOverflow="overflow">
                    <a:lnL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  <a:ea typeface="ヒラギノ角ゴ ProN W3" charset="0"/>
                          <a:cs typeface="ヒラギノ角ゴ ProN W3" charset="0"/>
                          <a:sym typeface="Gill Sans" charset="0"/>
                        </a:rPr>
                        <a:t>0</a:t>
                      </a:r>
                    </a:p>
                  </a:txBody>
                  <a:tcPr marL="39378" marR="39378" marT="39374" marB="39374" anchor="ctr" horzOverflow="overflow">
                    <a:lnL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59412" name="Rectangle 20"/>
          <p:cNvSpPr>
            <a:spLocks/>
          </p:cNvSpPr>
          <p:nvPr/>
        </p:nvSpPr>
        <p:spPr bwMode="auto">
          <a:xfrm>
            <a:off x="1739990" y="6535872"/>
            <a:ext cx="2148915" cy="305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defTabSz="5038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prstClr val="black"/>
                </a:solidFill>
                <a:latin typeface="Calibri"/>
                <a:ea typeface="ＭＳ Ｐゴシック" charset="0"/>
                <a:cs typeface="Gill Sans" charset="0"/>
              </a:rPr>
              <a:t>Coverage Probability</a:t>
            </a:r>
          </a:p>
        </p:txBody>
      </p:sp>
      <p:sp>
        <p:nvSpPr>
          <p:cNvPr id="59413" name="Rectangle 21"/>
          <p:cNvSpPr>
            <a:spLocks/>
          </p:cNvSpPr>
          <p:nvPr/>
        </p:nvSpPr>
        <p:spPr bwMode="auto">
          <a:xfrm>
            <a:off x="6078896" y="3494381"/>
            <a:ext cx="3740857" cy="5610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defTabSz="5038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prstClr val="black"/>
                </a:solidFill>
                <a:latin typeface="Calibri"/>
                <a:ea typeface="ＭＳ Ｐゴシック" charset="0"/>
                <a:cs typeface="Gill Sans" charset="0"/>
              </a:rPr>
              <a:t>Can still assign 0.17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544512" y="46037"/>
            <a:ext cx="9072563" cy="1259946"/>
          </a:xfrm>
          <a:prstGeom prst="rect">
            <a:avLst/>
          </a:prstGeom>
        </p:spPr>
        <p:txBody>
          <a:bodyPr vert="horz" lIns="100772" tIns="50387" rIns="100772" bIns="50387" rtlCol="0" anchor="ctr">
            <a:normAutofit/>
          </a:bodyPr>
          <a:lstStyle/>
          <a:p>
            <a:pPr algn="ctr" defTabSz="503868" eaLnBrk="1" fontAlgn="auto" hangingPunct="1">
              <a:spcAft>
                <a:spcPts val="0"/>
              </a:spcAft>
            </a:pPr>
            <a:r>
              <a:rPr lang="en-US" sz="4900" b="1" dirty="0" smtClean="0">
                <a:solidFill>
                  <a:srgbClr val="1F497D"/>
                </a:solidFill>
                <a:latin typeface="Calibri"/>
                <a:cs typeface="Times New Roman"/>
              </a:rPr>
              <a:t>IRIS I</a:t>
            </a:r>
            <a:endParaRPr lang="en-US" sz="4900" b="1" dirty="0">
              <a:solidFill>
                <a:srgbClr val="1F497D"/>
              </a:solidFill>
              <a:latin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387349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mv="urn:schemas-microsoft-com:mac:vml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0417" name="Object 1"/>
          <p:cNvGraphicFramePr>
            <a:graphicFrameLocks/>
          </p:cNvGraphicFramePr>
          <p:nvPr/>
        </p:nvGraphicFramePr>
        <p:xfrm>
          <a:off x="746942" y="226397"/>
          <a:ext cx="5007087" cy="44676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2341" name="Chart" r:id="rId4" imgW="0" imgH="0" progId="MSGraph.Chart.8">
                  <p:embed/>
                </p:oleObj>
              </mc:Choice>
              <mc:Fallback>
                <p:oleObj name="Chart" r:id="rId4" imgW="0" imgH="0" progId="MSGraph.Chart.8">
                  <p:embed/>
                  <p:pic>
                    <p:nvPicPr>
                      <p:cNvPr id="0" name="Picture 2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6942" y="226397"/>
                        <a:ext cx="5007087" cy="4467640"/>
                      </a:xfrm>
                      <a:prstGeom prst="rect">
                        <a:avLst/>
                      </a:prstGeom>
                      <a:noFill/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0418" name="Group 2"/>
          <p:cNvGraphicFramePr>
            <a:graphicFrameLocks noGrp="1"/>
          </p:cNvGraphicFramePr>
          <p:nvPr/>
        </p:nvGraphicFramePr>
        <p:xfrm>
          <a:off x="1525875" y="5285870"/>
          <a:ext cx="4016500" cy="866213"/>
        </p:xfrm>
        <a:graphic>
          <a:graphicData uri="http://schemas.openxmlformats.org/drawingml/2006/table">
            <a:tbl>
              <a:tblPr/>
              <a:tblGrid>
                <a:gridCol w="1004125"/>
                <a:gridCol w="1004125"/>
                <a:gridCol w="1004125"/>
                <a:gridCol w="1004125"/>
              </a:tblGrid>
              <a:tr h="8662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  <a:ea typeface="ヒラギノ角ゴ ProN W3" charset="0"/>
                          <a:cs typeface="ヒラギノ角ゴ ProN W3" charset="0"/>
                          <a:sym typeface="Gill Sans" charset="0"/>
                        </a:rPr>
                        <a:t>0.54</a:t>
                      </a:r>
                    </a:p>
                  </a:txBody>
                  <a:tcPr marL="39378" marR="39378" marT="39374" marB="39374" anchor="ctr" horzOverflow="overflow">
                    <a:lnL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  <a:ea typeface="ヒラギノ角ゴ ProN W3" charset="0"/>
                          <a:cs typeface="ヒラギノ角ゴ ProN W3" charset="0"/>
                          <a:sym typeface="Gill Sans" charset="0"/>
                        </a:rPr>
                        <a:t>0.38</a:t>
                      </a:r>
                    </a:p>
                  </a:txBody>
                  <a:tcPr marL="39378" marR="39378" marT="39374" marB="39374" anchor="ctr" horzOverflow="overflow">
                    <a:lnL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  <a:ea typeface="ヒラギノ角ゴ ProN W3" charset="0"/>
                          <a:cs typeface="ヒラギノ角ゴ ProN W3" charset="0"/>
                          <a:sym typeface="Gill Sans" charset="0"/>
                        </a:rPr>
                        <a:t>0.08</a:t>
                      </a:r>
                    </a:p>
                  </a:txBody>
                  <a:tcPr marL="39378" marR="39378" marT="39374" marB="39374" anchor="ctr" horzOverflow="overflow">
                    <a:lnL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  <a:ea typeface="ヒラギノ角ゴ ProN W3" charset="0"/>
                          <a:cs typeface="ヒラギノ角ゴ ProN W3" charset="0"/>
                          <a:sym typeface="Gill Sans" charset="0"/>
                        </a:rPr>
                        <a:t>0</a:t>
                      </a:r>
                    </a:p>
                  </a:txBody>
                  <a:tcPr marL="39378" marR="39378" marT="39374" marB="39374" anchor="ctr" horzOverflow="overflow">
                    <a:lnL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60436" name="Rectangle 20"/>
          <p:cNvSpPr>
            <a:spLocks/>
          </p:cNvSpPr>
          <p:nvPr/>
        </p:nvSpPr>
        <p:spPr bwMode="auto">
          <a:xfrm>
            <a:off x="1739990" y="6535872"/>
            <a:ext cx="2148915" cy="305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defTabSz="5038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prstClr val="black"/>
                </a:solidFill>
                <a:latin typeface="Calibri"/>
                <a:ea typeface="ＭＳ Ｐゴシック" charset="0"/>
                <a:cs typeface="Gill Sans" charset="0"/>
              </a:rPr>
              <a:t>Coverage Probability</a:t>
            </a:r>
          </a:p>
        </p:txBody>
      </p:sp>
      <p:sp>
        <p:nvSpPr>
          <p:cNvPr id="60437" name="Rectangle 21"/>
          <p:cNvSpPr>
            <a:spLocks/>
          </p:cNvSpPr>
          <p:nvPr/>
        </p:nvSpPr>
        <p:spPr bwMode="auto">
          <a:xfrm>
            <a:off x="6059208" y="2288573"/>
            <a:ext cx="3740857" cy="2972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defTabSz="5038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prstClr val="black"/>
                </a:solidFill>
                <a:latin typeface="Calibri"/>
                <a:ea typeface="ＭＳ Ｐゴシック" charset="0"/>
                <a:cs typeface="Gill Sans" charset="0"/>
              </a:rPr>
              <a:t>Allocate all remaining coverage to flights in the attack set</a:t>
            </a:r>
          </a:p>
          <a:p>
            <a:pPr defTabSz="503816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2000" dirty="0">
              <a:solidFill>
                <a:prstClr val="black"/>
              </a:solidFill>
              <a:latin typeface="Calibri"/>
              <a:ea typeface="ＭＳ Ｐゴシック" charset="0"/>
              <a:cs typeface="Gill Sans" charset="0"/>
            </a:endParaRPr>
          </a:p>
          <a:p>
            <a:pPr defTabSz="5038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prstClr val="black"/>
                </a:solidFill>
                <a:latin typeface="Calibri"/>
                <a:ea typeface="ＭＳ Ｐゴシック" charset="0"/>
                <a:cs typeface="Gill Sans" charset="0"/>
              </a:rPr>
              <a:t>Fixed ratio necessary for indifference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544512" y="81491"/>
            <a:ext cx="9072563" cy="1259946"/>
          </a:xfrm>
          <a:prstGeom prst="rect">
            <a:avLst/>
          </a:prstGeom>
        </p:spPr>
        <p:txBody>
          <a:bodyPr vert="horz" lIns="100772" tIns="50387" rIns="100772" bIns="50387" rtlCol="0" anchor="ctr">
            <a:normAutofit/>
          </a:bodyPr>
          <a:lstStyle/>
          <a:p>
            <a:pPr algn="ctr" defTabSz="503868" eaLnBrk="1" fontAlgn="auto" hangingPunct="1">
              <a:spcAft>
                <a:spcPts val="0"/>
              </a:spcAft>
            </a:pPr>
            <a:r>
              <a:rPr lang="en-US" sz="4900" b="1" dirty="0" smtClean="0">
                <a:solidFill>
                  <a:srgbClr val="1F497D"/>
                </a:solidFill>
                <a:latin typeface="Calibri"/>
                <a:cs typeface="Times New Roman"/>
              </a:rPr>
              <a:t>IRIS I</a:t>
            </a:r>
            <a:endParaRPr lang="en-US" sz="4900" b="1" dirty="0">
              <a:solidFill>
                <a:srgbClr val="1F497D"/>
              </a:solidFill>
              <a:latin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212696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mv="urn:schemas-microsoft-com:mac:vml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849313" y="274636"/>
            <a:ext cx="8458200" cy="563563"/>
          </a:xfrm>
        </p:spPr>
        <p:txBody>
          <a:bodyPr/>
          <a:lstStyle/>
          <a:p>
            <a:pPr>
              <a:lnSpc>
                <a:spcPts val="2998"/>
              </a:lnSpc>
            </a:pPr>
            <a:r>
              <a:rPr lang="en-US" dirty="0" smtClean="0">
                <a:latin typeface="+mn-lt"/>
              </a:rPr>
              <a:t>IRIS Speedups</a:t>
            </a:r>
          </a:p>
        </p:txBody>
      </p:sp>
      <p:grpSp>
        <p:nvGrpSpPr>
          <p:cNvPr id="2" name="Group 20"/>
          <p:cNvGrpSpPr>
            <a:grpSpLocks/>
          </p:cNvGrpSpPr>
          <p:nvPr/>
        </p:nvGrpSpPr>
        <p:grpSpPr bwMode="auto">
          <a:xfrm>
            <a:off x="3973511" y="4694237"/>
            <a:ext cx="5649913" cy="2636838"/>
            <a:chOff x="4267200" y="1600200"/>
            <a:chExt cx="4876800" cy="3318466"/>
          </a:xfrm>
        </p:grpSpPr>
        <p:sp>
          <p:nvSpPr>
            <p:cNvPr id="26" name="Text Box 4"/>
            <p:cNvSpPr txBox="1">
              <a:spLocks noChangeArrowheads="1"/>
            </p:cNvSpPr>
            <p:nvPr/>
          </p:nvSpPr>
          <p:spPr bwMode="auto">
            <a:xfrm>
              <a:off x="4267200" y="1600200"/>
              <a:ext cx="1089311" cy="1160946"/>
            </a:xfrm>
            <a:prstGeom prst="rect">
              <a:avLst/>
            </a:prstGeom>
            <a:solidFill>
              <a:srgbClr val="C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72009" tIns="72009" rIns="72009" bIns="72009"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7" name="Text Box 6"/>
            <p:cNvSpPr txBox="1">
              <a:spLocks noChangeArrowheads="1"/>
            </p:cNvSpPr>
            <p:nvPr/>
          </p:nvSpPr>
          <p:spPr bwMode="auto">
            <a:xfrm>
              <a:off x="4267201" y="2743200"/>
              <a:ext cx="1089311" cy="1087733"/>
            </a:xfrm>
            <a:prstGeom prst="rect">
              <a:avLst/>
            </a:prstGeom>
            <a:solidFill>
              <a:srgbClr val="C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72009" tIns="72009" rIns="72009" bIns="72009"/>
            <a:lstStyle/>
            <a:p>
              <a:r>
                <a:rPr lang="en-US" altLang="zh-TW" dirty="0">
                  <a:solidFill>
                    <a:srgbClr val="FFFFFF"/>
                  </a:solidFill>
                </a:rPr>
                <a:t>FAMS</a:t>
              </a:r>
            </a:p>
            <a:p>
              <a:r>
                <a:rPr lang="en-US" altLang="zh-TW" dirty="0" smtClean="0">
                  <a:solidFill>
                    <a:srgbClr val="FFFFFF"/>
                  </a:solidFill>
                </a:rPr>
                <a:t>Ireland</a:t>
              </a:r>
              <a:endParaRPr lang="en-US" altLang="zh-TW" dirty="0">
                <a:solidFill>
                  <a:srgbClr val="FFFFFF"/>
                </a:solidFill>
              </a:endParaRPr>
            </a:p>
          </p:txBody>
        </p:sp>
        <p:sp>
          <p:nvSpPr>
            <p:cNvPr id="28" name="Text Box 7"/>
            <p:cNvSpPr txBox="1">
              <a:spLocks noChangeArrowheads="1"/>
            </p:cNvSpPr>
            <p:nvPr/>
          </p:nvSpPr>
          <p:spPr bwMode="auto">
            <a:xfrm>
              <a:off x="4267201" y="3830933"/>
              <a:ext cx="1089311" cy="1087733"/>
            </a:xfrm>
            <a:prstGeom prst="rect">
              <a:avLst/>
            </a:prstGeom>
            <a:solidFill>
              <a:srgbClr val="C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72009" tIns="72009" rIns="72009" bIns="72009"/>
            <a:lstStyle/>
            <a:p>
              <a:r>
                <a:rPr lang="en-US" altLang="zh-TW" dirty="0">
                  <a:solidFill>
                    <a:srgbClr val="FFFFFF"/>
                  </a:solidFill>
                </a:rPr>
                <a:t>FAMS</a:t>
              </a:r>
            </a:p>
            <a:p>
              <a:r>
                <a:rPr lang="en-US" altLang="zh-TW" smtClean="0">
                  <a:solidFill>
                    <a:srgbClr val="FFFFFF"/>
                  </a:solidFill>
                </a:rPr>
                <a:t>London</a:t>
              </a:r>
              <a:endParaRPr lang="en-US" altLang="zh-TW" dirty="0">
                <a:solidFill>
                  <a:srgbClr val="FFFFFF"/>
                </a:solidFill>
              </a:endParaRPr>
            </a:p>
            <a:p>
              <a:endParaRPr lang="en-US" altLang="zh-TW" dirty="0">
                <a:solidFill>
                  <a:srgbClr val="FFFFFF"/>
                </a:solidFill>
              </a:endParaRPr>
            </a:p>
          </p:txBody>
        </p:sp>
        <p:sp>
          <p:nvSpPr>
            <p:cNvPr id="29" name="Text Box 8"/>
            <p:cNvSpPr txBox="1">
              <a:spLocks noChangeArrowheads="1"/>
            </p:cNvSpPr>
            <p:nvPr/>
          </p:nvSpPr>
          <p:spPr bwMode="auto">
            <a:xfrm>
              <a:off x="5356511" y="1600200"/>
              <a:ext cx="1262496" cy="1160946"/>
            </a:xfrm>
            <a:prstGeom prst="rect">
              <a:avLst/>
            </a:prstGeom>
            <a:solidFill>
              <a:srgbClr val="C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72009" tIns="72009" rIns="72009" bIns="72009"/>
            <a:lstStyle/>
            <a:p>
              <a:r>
                <a:rPr lang="en-US" altLang="zh-TW" sz="2000" dirty="0" smtClean="0">
                  <a:solidFill>
                    <a:srgbClr val="FFFFFF"/>
                  </a:solidFill>
                </a:rPr>
                <a:t>ARMOR</a:t>
              </a:r>
            </a:p>
            <a:p>
              <a:r>
                <a:rPr lang="en-US" altLang="zh-TW" sz="2000" dirty="0" smtClean="0">
                  <a:solidFill>
                    <a:srgbClr val="FFFFFF"/>
                  </a:solidFill>
                </a:rPr>
                <a:t>Actions</a:t>
              </a:r>
              <a:endParaRPr lang="en-US" altLang="zh-TW" sz="2000" dirty="0">
                <a:solidFill>
                  <a:srgbClr val="FFFFFF"/>
                </a:solidFill>
              </a:endParaRPr>
            </a:p>
          </p:txBody>
        </p:sp>
        <p:sp>
          <p:nvSpPr>
            <p:cNvPr id="30" name="Text Box 9"/>
            <p:cNvSpPr txBox="1">
              <a:spLocks noChangeArrowheads="1"/>
            </p:cNvSpPr>
            <p:nvPr/>
          </p:nvSpPr>
          <p:spPr bwMode="auto">
            <a:xfrm>
              <a:off x="6619007" y="1600200"/>
              <a:ext cx="1262496" cy="1160946"/>
            </a:xfrm>
            <a:prstGeom prst="rect">
              <a:avLst/>
            </a:prstGeom>
            <a:solidFill>
              <a:srgbClr val="C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72009" tIns="72009" rIns="72009" bIns="72009"/>
            <a:lstStyle/>
            <a:p>
              <a:r>
                <a:rPr lang="en-US" altLang="zh-TW" dirty="0" smtClean="0">
                  <a:solidFill>
                    <a:srgbClr val="FFFFFF"/>
                  </a:solidFill>
                </a:rPr>
                <a:t>ARMOR</a:t>
              </a:r>
            </a:p>
            <a:p>
              <a:r>
                <a:rPr lang="en-US" altLang="zh-TW" dirty="0">
                  <a:solidFill>
                    <a:srgbClr val="FFFFFF"/>
                  </a:solidFill>
                </a:rPr>
                <a:t>Runtime</a:t>
              </a:r>
            </a:p>
          </p:txBody>
        </p:sp>
        <p:sp>
          <p:nvSpPr>
            <p:cNvPr id="31" name="Text Box 10"/>
            <p:cNvSpPr txBox="1">
              <a:spLocks noChangeArrowheads="1"/>
            </p:cNvSpPr>
            <p:nvPr/>
          </p:nvSpPr>
          <p:spPr bwMode="auto">
            <a:xfrm>
              <a:off x="7881503" y="1600200"/>
              <a:ext cx="1262497" cy="1160946"/>
            </a:xfrm>
            <a:prstGeom prst="rect">
              <a:avLst/>
            </a:prstGeom>
            <a:solidFill>
              <a:srgbClr val="C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72009" tIns="72009" rIns="72009" bIns="72009"/>
            <a:lstStyle/>
            <a:p>
              <a:r>
                <a:rPr lang="en-US" altLang="zh-TW" dirty="0">
                  <a:solidFill>
                    <a:srgbClr val="FFFFFF"/>
                  </a:solidFill>
                </a:rPr>
                <a:t>IRIS </a:t>
              </a:r>
            </a:p>
            <a:p>
              <a:r>
                <a:rPr lang="en-US" altLang="zh-TW" dirty="0">
                  <a:solidFill>
                    <a:srgbClr val="FFFFFF"/>
                  </a:solidFill>
                </a:rPr>
                <a:t>Runtime</a:t>
              </a:r>
            </a:p>
          </p:txBody>
        </p:sp>
        <p:sp>
          <p:nvSpPr>
            <p:cNvPr id="32" name="Text Box 14"/>
            <p:cNvSpPr txBox="1">
              <a:spLocks noChangeArrowheads="1"/>
            </p:cNvSpPr>
            <p:nvPr/>
          </p:nvSpPr>
          <p:spPr bwMode="auto">
            <a:xfrm>
              <a:off x="5356512" y="2743200"/>
              <a:ext cx="1262496" cy="1087733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72009" tIns="72009" rIns="72009" bIns="72009" anchor="ctr" anchorCtr="1"/>
            <a:lstStyle/>
            <a:p>
              <a:pPr marL="309499" indent="-309499" algn="ctr"/>
              <a:r>
                <a:rPr lang="en-US" altLang="zh-TW" sz="3200" dirty="0">
                  <a:solidFill>
                    <a:srgbClr val="000000"/>
                  </a:solidFill>
                </a:rPr>
                <a:t>6,048</a:t>
              </a:r>
            </a:p>
          </p:txBody>
        </p:sp>
        <p:sp>
          <p:nvSpPr>
            <p:cNvPr id="33" name="Text Box 15"/>
            <p:cNvSpPr txBox="1">
              <a:spLocks noChangeArrowheads="1"/>
            </p:cNvSpPr>
            <p:nvPr/>
          </p:nvSpPr>
          <p:spPr bwMode="auto">
            <a:xfrm>
              <a:off x="6619008" y="2743200"/>
              <a:ext cx="1262496" cy="1087733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72009" tIns="72009" rIns="72009" bIns="72009" anchor="ctr" anchorCtr="1"/>
            <a:lstStyle/>
            <a:p>
              <a:pPr marL="309499" indent="-309499" algn="ctr"/>
              <a:r>
                <a:rPr lang="en-US" altLang="zh-TW" sz="3200" dirty="0">
                  <a:solidFill>
                    <a:srgbClr val="000000"/>
                  </a:solidFill>
                </a:rPr>
                <a:t>4.74s</a:t>
              </a:r>
            </a:p>
          </p:txBody>
        </p:sp>
        <p:sp>
          <p:nvSpPr>
            <p:cNvPr id="34" name="Text Box 16"/>
            <p:cNvSpPr txBox="1">
              <a:spLocks noChangeArrowheads="1"/>
            </p:cNvSpPr>
            <p:nvPr/>
          </p:nvSpPr>
          <p:spPr bwMode="auto">
            <a:xfrm>
              <a:off x="7881504" y="2743200"/>
              <a:ext cx="1262496" cy="1087733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72009" tIns="72009" rIns="72009" bIns="72009" anchor="ctr" anchorCtr="1"/>
            <a:lstStyle/>
            <a:p>
              <a:pPr marL="309499" indent="-309499" algn="ctr"/>
              <a:r>
                <a:rPr lang="en-US" altLang="zh-TW" sz="3200" dirty="0">
                  <a:solidFill>
                    <a:srgbClr val="000000"/>
                  </a:solidFill>
                </a:rPr>
                <a:t>0.09s</a:t>
              </a:r>
            </a:p>
          </p:txBody>
        </p:sp>
        <p:sp>
          <p:nvSpPr>
            <p:cNvPr id="35" name="Text Box 17"/>
            <p:cNvSpPr txBox="1">
              <a:spLocks noChangeArrowheads="1"/>
            </p:cNvSpPr>
            <p:nvPr/>
          </p:nvSpPr>
          <p:spPr bwMode="auto">
            <a:xfrm>
              <a:off x="5356512" y="3830933"/>
              <a:ext cx="1262496" cy="1087733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72009" tIns="72009" rIns="72009" bIns="72009" anchor="ctr" anchorCtr="1"/>
            <a:lstStyle/>
            <a:p>
              <a:pPr marL="309499" indent="-309499" algn="ctr"/>
              <a:r>
                <a:rPr lang="en-US" altLang="zh-TW" sz="3200" dirty="0">
                  <a:solidFill>
                    <a:srgbClr val="000000"/>
                  </a:solidFill>
                </a:rPr>
                <a:t>85,275</a:t>
              </a:r>
            </a:p>
          </p:txBody>
        </p:sp>
        <p:sp>
          <p:nvSpPr>
            <p:cNvPr id="36" name="Text Box 18"/>
            <p:cNvSpPr txBox="1">
              <a:spLocks noChangeArrowheads="1"/>
            </p:cNvSpPr>
            <p:nvPr/>
          </p:nvSpPr>
          <p:spPr bwMode="auto">
            <a:xfrm>
              <a:off x="6619008" y="3830933"/>
              <a:ext cx="1262496" cy="1087733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72009" tIns="72009" rIns="72009" bIns="72009" anchor="ctr" anchorCtr="1"/>
            <a:lstStyle/>
            <a:p>
              <a:pPr marL="309499" indent="-309499" algn="ctr"/>
              <a:r>
                <a:rPr lang="en-US" altLang="zh-TW" sz="3200" dirty="0" smtClean="0">
                  <a:solidFill>
                    <a:srgbClr val="000000"/>
                  </a:solidFill>
                </a:rPr>
                <a:t>----</a:t>
              </a:r>
              <a:endParaRPr lang="en-US" altLang="zh-TW" sz="3200" dirty="0">
                <a:solidFill>
                  <a:srgbClr val="000000"/>
                </a:solidFill>
              </a:endParaRPr>
            </a:p>
          </p:txBody>
        </p:sp>
        <p:sp>
          <p:nvSpPr>
            <p:cNvPr id="37" name="Text Box 19"/>
            <p:cNvSpPr txBox="1">
              <a:spLocks noChangeArrowheads="1"/>
            </p:cNvSpPr>
            <p:nvPr/>
          </p:nvSpPr>
          <p:spPr bwMode="auto">
            <a:xfrm>
              <a:off x="7881504" y="3830933"/>
              <a:ext cx="1262496" cy="1087733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72009" tIns="72009" rIns="72009" bIns="72009" anchor="ctr" anchorCtr="1"/>
            <a:lstStyle/>
            <a:p>
              <a:pPr marL="309499" indent="-309499" algn="ctr"/>
              <a:r>
                <a:rPr lang="en-US" altLang="zh-TW" sz="3200" dirty="0">
                  <a:solidFill>
                    <a:srgbClr val="000000"/>
                  </a:solidFill>
                </a:rPr>
                <a:t>1.57s</a:t>
              </a:r>
            </a:p>
          </p:txBody>
        </p:sp>
      </p:grpSp>
      <p:graphicFrame>
        <p:nvGraphicFramePr>
          <p:cNvPr id="20" name="Chart 19"/>
          <p:cNvGraphicFramePr>
            <a:graphicFrameLocks/>
          </p:cNvGraphicFramePr>
          <p:nvPr/>
        </p:nvGraphicFramePr>
        <p:xfrm>
          <a:off x="315913" y="1112837"/>
          <a:ext cx="6477000" cy="3429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863145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Title 1"/>
          <p:cNvSpPr>
            <a:spLocks noGrp="1"/>
          </p:cNvSpPr>
          <p:nvPr>
            <p:ph type="title"/>
          </p:nvPr>
        </p:nvSpPr>
        <p:spPr>
          <a:xfrm>
            <a:off x="544513" y="0"/>
            <a:ext cx="8839200" cy="8382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IRIS III: Branch and Price:</a:t>
            </a:r>
            <a:br>
              <a:rPr lang="en-US" dirty="0" smtClean="0"/>
            </a:br>
            <a:r>
              <a:rPr lang="en-US" dirty="0" smtClean="0"/>
              <a:t>Tours of Arbitrary Size</a:t>
            </a:r>
            <a:endParaRPr lang="en-US" dirty="0"/>
          </a:p>
        </p:txBody>
      </p:sp>
      <p:grpSp>
        <p:nvGrpSpPr>
          <p:cNvPr id="3" name="Group 45"/>
          <p:cNvGrpSpPr/>
          <p:nvPr/>
        </p:nvGrpSpPr>
        <p:grpSpPr>
          <a:xfrm>
            <a:off x="3151567" y="1396511"/>
            <a:ext cx="7408317" cy="6001065"/>
            <a:chOff x="-1114741" y="461974"/>
            <a:chExt cx="9457064" cy="4670902"/>
          </a:xfrm>
        </p:grpSpPr>
        <p:sp>
          <p:nvSpPr>
            <p:cNvPr id="8" name="Oval 7"/>
            <p:cNvSpPr/>
            <p:nvPr/>
          </p:nvSpPr>
          <p:spPr>
            <a:xfrm>
              <a:off x="3697882" y="831306"/>
              <a:ext cx="493123" cy="465908"/>
            </a:xfrm>
            <a:prstGeom prst="ellipse">
              <a:avLst/>
            </a:prstGeom>
            <a:solidFill>
              <a:schemeClr val="accent2"/>
            </a:solidFill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</p:sp>
        <p:sp>
          <p:nvSpPr>
            <p:cNvPr id="9" name="Oval 8"/>
            <p:cNvSpPr/>
            <p:nvPr/>
          </p:nvSpPr>
          <p:spPr>
            <a:xfrm>
              <a:off x="2997563" y="1705429"/>
              <a:ext cx="493123" cy="465908"/>
            </a:xfrm>
            <a:prstGeom prst="ellipse">
              <a:avLst/>
            </a:prstGeom>
            <a:solidFill>
              <a:srgbClr val="FF6600"/>
            </a:solidFill>
            <a:ln>
              <a:solidFill>
                <a:srgbClr val="FF6600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</p:sp>
        <p:sp>
          <p:nvSpPr>
            <p:cNvPr id="10" name="Oval 9"/>
            <p:cNvSpPr/>
            <p:nvPr/>
          </p:nvSpPr>
          <p:spPr>
            <a:xfrm>
              <a:off x="4327071" y="1705429"/>
              <a:ext cx="493123" cy="465908"/>
            </a:xfrm>
            <a:prstGeom prst="ellipse">
              <a:avLst/>
            </a:prstGeom>
            <a:solidFill>
              <a:schemeClr val="accent2"/>
            </a:solidFill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</p:sp>
        <p:cxnSp>
          <p:nvCxnSpPr>
            <p:cNvPr id="11" name="Straight Arrow Connector 10"/>
            <p:cNvCxnSpPr>
              <a:stCxn id="8" idx="3"/>
              <a:endCxn id="9" idx="7"/>
            </p:cNvCxnSpPr>
            <p:nvPr/>
          </p:nvCxnSpPr>
          <p:spPr>
            <a:xfrm rot="5400000">
              <a:off x="3321946" y="1325507"/>
              <a:ext cx="544677" cy="35162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>
              <a:stCxn id="8" idx="5"/>
              <a:endCxn id="10" idx="1"/>
            </p:cNvCxnSpPr>
            <p:nvPr/>
          </p:nvCxnSpPr>
          <p:spPr>
            <a:xfrm rot="16200000" flipH="1">
              <a:off x="3986700" y="1361072"/>
              <a:ext cx="544677" cy="28049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/>
            <p:cNvSpPr txBox="1"/>
            <p:nvPr/>
          </p:nvSpPr>
          <p:spPr>
            <a:xfrm>
              <a:off x="840003" y="461974"/>
              <a:ext cx="4460645" cy="3696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2400" dirty="0">
                <a:solidFill>
                  <a:srgbClr val="000000"/>
                </a:solidFill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-1114741" y="1623872"/>
              <a:ext cx="4185067" cy="9342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400" dirty="0" smtClean="0">
                  <a:solidFill>
                    <a:srgbClr val="000000"/>
                  </a:solidFill>
                </a:rPr>
                <a:t>Lower bound 1: </a:t>
              </a:r>
            </a:p>
            <a:p>
              <a:pPr algn="r"/>
              <a:r>
                <a:rPr lang="en-US" sz="2400" i="1" dirty="0" smtClean="0">
                  <a:solidFill>
                    <a:srgbClr val="000000"/>
                  </a:solidFill>
                </a:rPr>
                <a:t>Adversary best response </a:t>
              </a:r>
              <a:r>
                <a:rPr lang="en-US" sz="2400" i="1" dirty="0" smtClean="0">
                  <a:solidFill>
                    <a:srgbClr val="000000"/>
                  </a:solidFill>
                  <a:sym typeface="Wingdings" pitchFamily="2" charset="2"/>
                </a:rPr>
                <a:t> Target1</a:t>
              </a:r>
              <a:r>
                <a:rPr lang="en-US" sz="2400" i="1" dirty="0" smtClean="0">
                  <a:solidFill>
                    <a:srgbClr val="000000"/>
                  </a:solidFill>
                </a:rPr>
                <a:t> </a:t>
              </a:r>
              <a:endParaRPr lang="en-US" sz="2400" i="1" dirty="0">
                <a:solidFill>
                  <a:srgbClr val="000000"/>
                </a:solidFill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3643086" y="2558143"/>
              <a:ext cx="493123" cy="465908"/>
            </a:xfrm>
            <a:prstGeom prst="ellipse">
              <a:avLst/>
            </a:prstGeom>
            <a:solidFill>
              <a:srgbClr val="FF6600"/>
            </a:solidFill>
            <a:ln>
              <a:solidFill>
                <a:srgbClr val="FF6600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4981665" y="2567214"/>
              <a:ext cx="493123" cy="465908"/>
            </a:xfrm>
            <a:prstGeom prst="ellipse">
              <a:avLst/>
            </a:prstGeom>
            <a:solidFill>
              <a:schemeClr val="accent2"/>
            </a:solidFill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</p:sp>
        <p:cxnSp>
          <p:nvCxnSpPr>
            <p:cNvPr id="18" name="Straight Arrow Connector 17"/>
            <p:cNvCxnSpPr>
              <a:stCxn id="10" idx="3"/>
              <a:endCxn id="16" idx="7"/>
            </p:cNvCxnSpPr>
            <p:nvPr/>
          </p:nvCxnSpPr>
          <p:spPr>
            <a:xfrm rot="5400000">
              <a:off x="3970006" y="2197093"/>
              <a:ext cx="523268" cy="335294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>
              <a:stCxn id="10" idx="5"/>
              <a:endCxn id="17" idx="1"/>
            </p:cNvCxnSpPr>
            <p:nvPr/>
          </p:nvCxnSpPr>
          <p:spPr>
            <a:xfrm rot="16200000" flipH="1">
              <a:off x="4634760" y="2216323"/>
              <a:ext cx="532339" cy="305903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/>
            <p:cNvSpPr txBox="1"/>
            <p:nvPr/>
          </p:nvSpPr>
          <p:spPr>
            <a:xfrm>
              <a:off x="-718026" y="2806466"/>
              <a:ext cx="4430093" cy="9342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400" dirty="0" smtClean="0">
                  <a:solidFill>
                    <a:srgbClr val="000000"/>
                  </a:solidFill>
                </a:rPr>
                <a:t>Lower bound 2:</a:t>
              </a:r>
            </a:p>
            <a:p>
              <a:pPr algn="r"/>
              <a:r>
                <a:rPr lang="en-US" sz="2400" dirty="0" smtClean="0">
                  <a:solidFill>
                    <a:srgbClr val="000000"/>
                  </a:solidFill>
                </a:rPr>
                <a:t> </a:t>
              </a:r>
              <a:r>
                <a:rPr lang="en-US" sz="2400" i="1" dirty="0" smtClean="0">
                  <a:solidFill>
                    <a:srgbClr val="000000"/>
                  </a:solidFill>
                </a:rPr>
                <a:t>Adversary best response </a:t>
              </a:r>
              <a:r>
                <a:rPr lang="en-US" sz="2400" i="1" dirty="0" smtClean="0">
                  <a:solidFill>
                    <a:srgbClr val="000000"/>
                  </a:solidFill>
                  <a:sym typeface="Wingdings" pitchFamily="2" charset="2"/>
                </a:rPr>
                <a:t> Target2</a:t>
              </a:r>
              <a:r>
                <a:rPr lang="en-US" sz="2400" i="1" dirty="0" smtClean="0">
                  <a:solidFill>
                    <a:srgbClr val="000000"/>
                  </a:solidFill>
                </a:rPr>
                <a:t> </a:t>
              </a:r>
              <a:endParaRPr lang="en-US" sz="2400" i="1" dirty="0">
                <a:solidFill>
                  <a:srgbClr val="000000"/>
                </a:solidFill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4781970" y="2537821"/>
              <a:ext cx="3560353" cy="3696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sz="2400" dirty="0">
                <a:solidFill>
                  <a:srgbClr val="000000"/>
                </a:solidFill>
              </a:endParaRPr>
            </a:p>
          </p:txBody>
        </p:sp>
        <p:sp>
          <p:nvSpPr>
            <p:cNvPr id="22" name="Oval 21"/>
            <p:cNvSpPr/>
            <p:nvPr/>
          </p:nvSpPr>
          <p:spPr>
            <a:xfrm>
              <a:off x="5307869" y="4562929"/>
              <a:ext cx="493123" cy="465908"/>
            </a:xfrm>
            <a:prstGeom prst="ellipse">
              <a:avLst/>
            </a:prstGeom>
            <a:solidFill>
              <a:srgbClr val="FF6600"/>
            </a:solidFill>
            <a:ln>
              <a:solidFill>
                <a:srgbClr val="FF6600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5918553" y="3800929"/>
              <a:ext cx="493123" cy="465908"/>
            </a:xfrm>
            <a:prstGeom prst="ellipse">
              <a:avLst/>
            </a:prstGeom>
            <a:solidFill>
              <a:schemeClr val="accent2"/>
            </a:solidFill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</p:sp>
        <p:cxnSp>
          <p:nvCxnSpPr>
            <p:cNvPr id="24" name="Straight Arrow Connector 23"/>
            <p:cNvCxnSpPr>
              <a:stCxn id="17" idx="5"/>
              <a:endCxn id="23" idx="1"/>
            </p:cNvCxnSpPr>
            <p:nvPr/>
          </p:nvCxnSpPr>
          <p:spPr>
            <a:xfrm rot="16200000" flipH="1">
              <a:off x="5244536" y="3122926"/>
              <a:ext cx="904269" cy="588197"/>
            </a:xfrm>
            <a:prstGeom prst="straightConnector1">
              <a:avLst/>
            </a:prstGeom>
            <a:ln>
              <a:prstDash val="dash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/>
            <p:cNvCxnSpPr>
              <a:stCxn id="23" idx="3"/>
              <a:endCxn id="22" idx="7"/>
            </p:cNvCxnSpPr>
            <p:nvPr/>
          </p:nvCxnSpPr>
          <p:spPr>
            <a:xfrm rot="5400000">
              <a:off x="5643496" y="4283887"/>
              <a:ext cx="432554" cy="261993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/>
            <p:cNvSpPr txBox="1"/>
            <p:nvPr/>
          </p:nvSpPr>
          <p:spPr>
            <a:xfrm>
              <a:off x="1227220" y="4198606"/>
              <a:ext cx="4080649" cy="9342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400" dirty="0" smtClean="0">
                  <a:solidFill>
                    <a:srgbClr val="000000"/>
                  </a:solidFill>
                </a:rPr>
                <a:t>Lower bound N:</a:t>
              </a:r>
            </a:p>
            <a:p>
              <a:pPr algn="r"/>
              <a:r>
                <a:rPr lang="en-US" sz="2400" i="1" dirty="0" smtClean="0">
                  <a:solidFill>
                    <a:srgbClr val="000000"/>
                  </a:solidFill>
                </a:rPr>
                <a:t>Adversary best response </a:t>
              </a:r>
              <a:r>
                <a:rPr lang="en-US" sz="2400" i="1" dirty="0" smtClean="0">
                  <a:solidFill>
                    <a:srgbClr val="000000"/>
                  </a:solidFill>
                  <a:sym typeface="Wingdings" pitchFamily="2" charset="2"/>
                </a:rPr>
                <a:t> </a:t>
              </a:r>
              <a:r>
                <a:rPr lang="en-US" sz="2400" i="1" dirty="0" err="1" smtClean="0">
                  <a:solidFill>
                    <a:srgbClr val="000000"/>
                  </a:solidFill>
                  <a:sym typeface="Wingdings" pitchFamily="2" charset="2"/>
                </a:rPr>
                <a:t>TargetN</a:t>
              </a:r>
              <a:endParaRPr lang="en-US" sz="2400" i="1" dirty="0">
                <a:solidFill>
                  <a:srgbClr val="000000"/>
                </a:solidFill>
              </a:endParaRPr>
            </a:p>
          </p:txBody>
        </p:sp>
      </p:grpSp>
      <p:sp>
        <p:nvSpPr>
          <p:cNvPr id="29" name="Rectangle 28"/>
          <p:cNvSpPr/>
          <p:nvPr/>
        </p:nvSpPr>
        <p:spPr>
          <a:xfrm>
            <a:off x="180242" y="2039339"/>
            <a:ext cx="5038725" cy="1384976"/>
          </a:xfrm>
          <a:prstGeom prst="rect">
            <a:avLst/>
          </a:prstGeom>
        </p:spPr>
        <p:txBody>
          <a:bodyPr lIns="91420" tIns="45711" rIns="91420" bIns="45711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800" dirty="0" smtClean="0">
                <a:solidFill>
                  <a:srgbClr val="C00000"/>
                </a:solidFill>
              </a:rPr>
              <a:t> Upper bounds: IRIS I</a:t>
            </a:r>
          </a:p>
          <a:p>
            <a:pPr>
              <a:buFont typeface="Arial" pitchFamily="34" charset="0"/>
              <a:buChar char="•"/>
            </a:pPr>
            <a:r>
              <a:rPr lang="en-US" sz="2800" dirty="0" smtClean="0">
                <a:solidFill>
                  <a:srgbClr val="C00000"/>
                </a:solidFill>
              </a:rPr>
              <a:t> Column generation: </a:t>
            </a:r>
          </a:p>
          <a:p>
            <a:r>
              <a:rPr lang="en-US" sz="2800" dirty="0" smtClean="0">
                <a:solidFill>
                  <a:srgbClr val="C00000"/>
                </a:solidFill>
              </a:rPr>
              <a:t>       Network flow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28" name="Oval 27"/>
          <p:cNvSpPr/>
          <p:nvPr/>
        </p:nvSpPr>
        <p:spPr bwMode="auto">
          <a:xfrm>
            <a:off x="7251323" y="2983061"/>
            <a:ext cx="732515" cy="690136"/>
          </a:xfrm>
          <a:prstGeom prst="ellipse">
            <a:avLst/>
          </a:prstGeom>
          <a:solidFill>
            <a:schemeClr val="tx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20" tIns="45711" rIns="91420" bIns="45711" numCol="1" rtlCol="0" anchor="t" anchorCtr="0" compatLnSpc="1">
            <a:prstTxWarp prst="textNoShape">
              <a:avLst/>
            </a:prstTxWarp>
          </a:bodyPr>
          <a:lstStyle/>
          <a:p>
            <a:pPr defTabSz="914210"/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80243" y="1084611"/>
            <a:ext cx="9752130" cy="1384976"/>
          </a:xfrm>
          <a:prstGeom prst="rect">
            <a:avLst/>
          </a:prstGeom>
          <a:noFill/>
        </p:spPr>
        <p:txBody>
          <a:bodyPr wrap="square" lIns="91420" tIns="45711" rIns="91420" bIns="45711" rtlCol="0">
            <a:spAutoFit/>
          </a:bodyPr>
          <a:lstStyle/>
          <a:p>
            <a:r>
              <a:rPr lang="en-US" sz="2800" b="1" u="sng" dirty="0" smtClean="0">
                <a:solidFill>
                  <a:srgbClr val="C00000"/>
                </a:solidFill>
              </a:rPr>
              <a:t>Branch &amp; Price: Branch &amp; Bound + Column Generation</a:t>
            </a:r>
          </a:p>
          <a:p>
            <a:pPr marL="457105" indent="-457105">
              <a:buFont typeface="Arial" pitchFamily="34" charset="0"/>
              <a:buChar char="•"/>
            </a:pPr>
            <a:r>
              <a:rPr lang="en-US" sz="2800" dirty="0" smtClean="0">
                <a:solidFill>
                  <a:srgbClr val="000000"/>
                </a:solidFill>
              </a:rPr>
              <a:t>Not out of the box</a:t>
            </a:r>
          </a:p>
          <a:p>
            <a:r>
              <a:rPr lang="en-US" sz="2800" dirty="0" smtClean="0">
                <a:solidFill>
                  <a:srgbClr val="000000"/>
                </a:solidFill>
              </a:rPr>
              <a:t> 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744204" y="2312293"/>
            <a:ext cx="2448948" cy="770859"/>
          </a:xfrm>
          <a:prstGeom prst="rect">
            <a:avLst/>
          </a:prstGeom>
          <a:noFill/>
        </p:spPr>
        <p:txBody>
          <a:bodyPr wrap="none" lIns="91420" tIns="45711" rIns="91420" bIns="45711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Upper bound:</a:t>
            </a:r>
          </a:p>
          <a:p>
            <a:r>
              <a:rPr lang="en-US" i="1" dirty="0" smtClean="0">
                <a:solidFill>
                  <a:srgbClr val="000000"/>
                </a:solidFill>
              </a:rPr>
              <a:t>Adversary </a:t>
            </a:r>
            <a:r>
              <a:rPr lang="en-US" i="1" dirty="0" smtClean="0">
                <a:solidFill>
                  <a:srgbClr val="000000"/>
                </a:solidFill>
                <a:sym typeface="Wingdings" pitchFamily="2" charset="2"/>
              </a:rPr>
              <a:t> 2…N</a:t>
            </a:r>
            <a:endParaRPr lang="en-US" i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5493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28" grpId="0" animBg="1"/>
      <p:bldP spid="30" grpId="0"/>
      <p:bldP spid="2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Rectangle 76"/>
          <p:cNvSpPr/>
          <p:nvPr/>
        </p:nvSpPr>
        <p:spPr bwMode="auto">
          <a:xfrm>
            <a:off x="0" y="1417640"/>
            <a:ext cx="10080625" cy="5442475"/>
          </a:xfrm>
          <a:prstGeom prst="rect">
            <a:avLst/>
          </a:prstGeom>
          <a:solidFill>
            <a:srgbClr val="FF6600">
              <a:alpha val="48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20" tIns="45711" rIns="91420" bIns="45711" numCol="1" rtlCol="0" anchor="t" anchorCtr="0" compatLnSpc="1">
            <a:prstTxWarp prst="textNoShape">
              <a:avLst/>
            </a:prstTxWarp>
          </a:bodyPr>
          <a:lstStyle/>
          <a:p>
            <a:pPr defTabSz="914210"/>
            <a:r>
              <a:rPr lang="en-US" sz="2800" b="1" i="1" dirty="0" smtClean="0">
                <a:solidFill>
                  <a:srgbClr val="C00000"/>
                </a:solidFill>
              </a:rPr>
              <a:t>         LEAF NODE:</a:t>
            </a:r>
          </a:p>
          <a:p>
            <a:pPr defTabSz="914210"/>
            <a:r>
              <a:rPr lang="en-US" sz="2400" b="1" i="1" dirty="0" smtClean="0">
                <a:solidFill>
                  <a:srgbClr val="C00000"/>
                </a:solidFill>
              </a:rPr>
              <a:t>Incrementally build support</a:t>
            </a:r>
          </a:p>
          <a:p>
            <a:pPr defTabSz="914210"/>
            <a:r>
              <a:rPr lang="en-US" sz="2400" b="1" i="1" dirty="0" smtClean="0">
                <a:solidFill>
                  <a:srgbClr val="C00000"/>
                </a:solidFill>
              </a:rPr>
              <a:t>        for mixed strategy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3200" dirty="0" smtClean="0"/>
              <a:t>IRIS III: Branch &amp; Price</a:t>
            </a:r>
            <a:br>
              <a:rPr lang="en-US" sz="3200" dirty="0" smtClean="0"/>
            </a:br>
            <a:r>
              <a:rPr lang="en-US" sz="3200" dirty="0" smtClean="0"/>
              <a:t>Column Generation Quick Overview</a:t>
            </a:r>
            <a:endParaRPr lang="en-US" sz="3200" dirty="0"/>
          </a:p>
        </p:txBody>
      </p:sp>
      <p:sp>
        <p:nvSpPr>
          <p:cNvPr id="370691" name="Rectangle 3"/>
          <p:cNvSpPr>
            <a:spLocks noChangeArrowheads="1"/>
          </p:cNvSpPr>
          <p:nvPr/>
        </p:nvSpPr>
        <p:spPr bwMode="auto">
          <a:xfrm>
            <a:off x="239714" y="3368756"/>
            <a:ext cx="1766124" cy="1828800"/>
          </a:xfrm>
          <a:prstGeom prst="rect">
            <a:avLst/>
          </a:prstGeom>
          <a:solidFill>
            <a:srgbClr val="FF9801"/>
          </a:solidFill>
          <a:ln w="28575">
            <a:solidFill>
              <a:srgbClr val="FF0000"/>
            </a:solidFill>
            <a:round/>
            <a:headEnd/>
            <a:tailEnd/>
          </a:ln>
        </p:spPr>
        <p:txBody>
          <a:bodyPr lIns="70784" tIns="35390" rIns="70784" bIns="35390"/>
          <a:lstStyle/>
          <a:p>
            <a:endParaRPr lang="en-US" dirty="0">
              <a:solidFill>
                <a:srgbClr val="000000"/>
              </a:solidFill>
            </a:endParaRPr>
          </a:p>
          <a:p>
            <a:pPr algn="ctr"/>
            <a:r>
              <a:rPr lang="en-US" sz="2400" b="1" dirty="0">
                <a:solidFill>
                  <a:srgbClr val="000000"/>
                </a:solidFill>
              </a:rPr>
              <a:t>“Master”</a:t>
            </a:r>
          </a:p>
          <a:p>
            <a:pPr algn="ctr"/>
            <a:r>
              <a:rPr lang="en-US" sz="2400" b="1" dirty="0" smtClean="0">
                <a:solidFill>
                  <a:srgbClr val="000000"/>
                </a:solidFill>
              </a:rPr>
              <a:t>Problem</a:t>
            </a:r>
          </a:p>
          <a:p>
            <a:pPr algn="ctr"/>
            <a:r>
              <a:rPr lang="en-US" sz="2000" dirty="0" smtClean="0">
                <a:solidFill>
                  <a:srgbClr val="000000"/>
                </a:solidFill>
              </a:rPr>
              <a:t>(mixed integer program)</a:t>
            </a:r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370693" name="Rectangle 10"/>
          <p:cNvSpPr>
            <a:spLocks noChangeArrowheads="1"/>
          </p:cNvSpPr>
          <p:nvPr/>
        </p:nvSpPr>
        <p:spPr bwMode="auto">
          <a:xfrm>
            <a:off x="4718874" y="2370518"/>
            <a:ext cx="5345113" cy="3581399"/>
          </a:xfrm>
          <a:prstGeom prst="rect">
            <a:avLst/>
          </a:prstGeom>
          <a:solidFill>
            <a:srgbClr val="FF9801"/>
          </a:solidFill>
          <a:ln w="38100">
            <a:solidFill>
              <a:srgbClr val="FF0000"/>
            </a:solidFill>
            <a:round/>
            <a:headEnd/>
            <a:tailEnd/>
          </a:ln>
        </p:spPr>
        <p:txBody>
          <a:bodyPr lIns="70784" tIns="35390" rIns="70784" bIns="35390"/>
          <a:lstStyle/>
          <a:p>
            <a:endParaRPr lang="en-US" dirty="0">
              <a:solidFill>
                <a:srgbClr val="000000"/>
              </a:solidFill>
            </a:endParaRPr>
          </a:p>
          <a:p>
            <a:endParaRPr lang="en-US" sz="2400" b="1" dirty="0" smtClean="0">
              <a:solidFill>
                <a:srgbClr val="000000"/>
              </a:solidFill>
            </a:endParaRPr>
          </a:p>
          <a:p>
            <a:r>
              <a:rPr lang="en-US" sz="2400" b="1" dirty="0" smtClean="0">
                <a:solidFill>
                  <a:srgbClr val="000000"/>
                </a:solidFill>
              </a:rPr>
              <a:t>“</a:t>
            </a:r>
            <a:r>
              <a:rPr lang="en-US" sz="2400" b="1" dirty="0">
                <a:solidFill>
                  <a:srgbClr val="000000"/>
                </a:solidFill>
              </a:rPr>
              <a:t>Slave”</a:t>
            </a:r>
          </a:p>
          <a:p>
            <a:r>
              <a:rPr lang="en-US" sz="2400" b="1" dirty="0">
                <a:solidFill>
                  <a:srgbClr val="000000"/>
                </a:solidFill>
              </a:rPr>
              <a:t>Problem</a:t>
            </a:r>
          </a:p>
        </p:txBody>
      </p:sp>
      <p:sp>
        <p:nvSpPr>
          <p:cNvPr id="370694" name="Right Arrow 11"/>
          <p:cNvSpPr>
            <a:spLocks noChangeArrowheads="1"/>
          </p:cNvSpPr>
          <p:nvPr/>
        </p:nvSpPr>
        <p:spPr bwMode="auto">
          <a:xfrm>
            <a:off x="2214439" y="3943128"/>
            <a:ext cx="2008250" cy="413420"/>
          </a:xfrm>
          <a:prstGeom prst="rightArrow">
            <a:avLst>
              <a:gd name="adj1" fmla="val 50000"/>
              <a:gd name="adj2" fmla="val 50011"/>
            </a:avLst>
          </a:prstGeom>
          <a:solidFill>
            <a:srgbClr val="FF0000"/>
          </a:solidFill>
          <a:ln w="25400">
            <a:solidFill>
              <a:srgbClr val="FF0000"/>
            </a:solidFill>
            <a:round/>
            <a:headEnd/>
            <a:tailEnd/>
          </a:ln>
        </p:spPr>
        <p:txBody>
          <a:bodyPr lIns="70784" tIns="35390" rIns="70784" bIns="35390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70695" name="Left Arrow 12"/>
          <p:cNvSpPr>
            <a:spLocks noChangeArrowheads="1"/>
          </p:cNvSpPr>
          <p:nvPr/>
        </p:nvSpPr>
        <p:spPr bwMode="auto">
          <a:xfrm>
            <a:off x="2184906" y="4640328"/>
            <a:ext cx="2067316" cy="472480"/>
          </a:xfrm>
          <a:prstGeom prst="leftArrow">
            <a:avLst>
              <a:gd name="adj1" fmla="val 50000"/>
              <a:gd name="adj2" fmla="val 50009"/>
            </a:avLst>
          </a:prstGeom>
          <a:solidFill>
            <a:srgbClr val="FF0000"/>
          </a:solidFill>
          <a:ln w="25400">
            <a:solidFill>
              <a:srgbClr val="FF0000"/>
            </a:solidFill>
            <a:round/>
            <a:headEnd/>
            <a:tailEnd/>
          </a:ln>
        </p:spPr>
        <p:txBody>
          <a:bodyPr lIns="70784" tIns="35390" rIns="70784" bIns="35390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70696" name="TextBox 15"/>
          <p:cNvSpPr txBox="1">
            <a:spLocks noChangeArrowheads="1"/>
          </p:cNvSpPr>
          <p:nvPr/>
        </p:nvSpPr>
        <p:spPr bwMode="auto">
          <a:xfrm>
            <a:off x="5572750" y="1580567"/>
            <a:ext cx="3823629" cy="7486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70860" tIns="35431" rIns="70860" bIns="35431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Return the “</a:t>
            </a:r>
            <a:r>
              <a:rPr lang="en-US" dirty="0" smtClean="0">
                <a:solidFill>
                  <a:srgbClr val="000000"/>
                </a:solidFill>
              </a:rPr>
              <a:t>best” joint schedule:</a:t>
            </a:r>
          </a:p>
          <a:p>
            <a:r>
              <a:rPr lang="en-US" i="1" dirty="0" smtClean="0">
                <a:solidFill>
                  <a:srgbClr val="C00000"/>
                </a:solidFill>
              </a:rPr>
              <a:t> Minimum reduced cost</a:t>
            </a:r>
            <a:endParaRPr lang="en-US" i="1" dirty="0">
              <a:solidFill>
                <a:srgbClr val="C00000"/>
              </a:solidFill>
            </a:endParaRPr>
          </a:p>
        </p:txBody>
      </p:sp>
      <p:grpSp>
        <p:nvGrpSpPr>
          <p:cNvPr id="3" name="Group 8"/>
          <p:cNvGrpSpPr/>
          <p:nvPr/>
        </p:nvGrpSpPr>
        <p:grpSpPr>
          <a:xfrm>
            <a:off x="5217715" y="3510265"/>
            <a:ext cx="4921917" cy="2429981"/>
            <a:chOff x="230188" y="2362200"/>
            <a:chExt cx="13030352" cy="6948276"/>
          </a:xfrm>
        </p:grpSpPr>
        <p:sp>
          <p:nvSpPr>
            <p:cNvPr id="10" name="TextBox 9"/>
            <p:cNvSpPr txBox="1">
              <a:spLocks noChangeArrowheads="1"/>
            </p:cNvSpPr>
            <p:nvPr/>
          </p:nvSpPr>
          <p:spPr bwMode="auto">
            <a:xfrm>
              <a:off x="3683000" y="2438402"/>
              <a:ext cx="2375645" cy="10186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700" dirty="0">
                  <a:solidFill>
                    <a:srgbClr val="000000"/>
                  </a:solidFill>
                </a:rPr>
                <a:t>Target 3 </a:t>
              </a:r>
            </a:p>
          </p:txBody>
        </p:sp>
        <p:sp>
          <p:nvSpPr>
            <p:cNvPr id="11" name="TextBox 10"/>
            <p:cNvSpPr txBox="1">
              <a:spLocks noChangeArrowheads="1"/>
            </p:cNvSpPr>
            <p:nvPr/>
          </p:nvSpPr>
          <p:spPr bwMode="auto">
            <a:xfrm>
              <a:off x="7873999" y="2362200"/>
              <a:ext cx="2410367" cy="10186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700" dirty="0">
                  <a:solidFill>
                    <a:srgbClr val="000000"/>
                  </a:solidFill>
                </a:rPr>
                <a:t>Target 7 </a:t>
              </a:r>
            </a:p>
          </p:txBody>
        </p:sp>
        <p:sp>
          <p:nvSpPr>
            <p:cNvPr id="12" name="Oval 11"/>
            <p:cNvSpPr>
              <a:spLocks noChangeArrowheads="1"/>
            </p:cNvSpPr>
            <p:nvPr/>
          </p:nvSpPr>
          <p:spPr bwMode="auto">
            <a:xfrm>
              <a:off x="1092200" y="4953000"/>
              <a:ext cx="762000" cy="762000"/>
            </a:xfrm>
            <a:prstGeom prst="ellipse">
              <a:avLst/>
            </a:prstGeom>
            <a:solidFill>
              <a:srgbClr val="375BB0"/>
            </a:solidFill>
            <a:ln w="6350" cap="rnd">
              <a:solidFill>
                <a:schemeClr val="accent2"/>
              </a:solidFill>
              <a:round/>
              <a:headEnd/>
              <a:tailEnd/>
            </a:ln>
            <a:effectLst>
              <a:outerShdw dist="25400" dir="5400000" rotWithShape="0">
                <a:srgbClr val="808080">
                  <a:alpha val="37999"/>
                </a:srgbClr>
              </a:outerShdw>
            </a:effectLst>
          </p:spPr>
          <p:txBody>
            <a:bodyPr anchor="ctr"/>
            <a:lstStyle/>
            <a:p>
              <a:pPr>
                <a:defRPr/>
              </a:pPr>
              <a:endParaRPr lang="en-US" sz="1100" dirty="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13" name="Oval 12"/>
            <p:cNvSpPr>
              <a:spLocks noChangeArrowheads="1"/>
            </p:cNvSpPr>
            <p:nvPr/>
          </p:nvSpPr>
          <p:spPr bwMode="auto">
            <a:xfrm>
              <a:off x="11455400" y="4953000"/>
              <a:ext cx="762000" cy="762000"/>
            </a:xfrm>
            <a:prstGeom prst="ellipse">
              <a:avLst/>
            </a:prstGeom>
            <a:solidFill>
              <a:srgbClr val="375BB0"/>
            </a:solidFill>
            <a:ln w="6350" cap="rnd">
              <a:solidFill>
                <a:schemeClr val="accent2"/>
              </a:solidFill>
              <a:round/>
              <a:headEnd/>
              <a:tailEnd/>
            </a:ln>
            <a:effectLst>
              <a:outerShdw dist="25400" dir="5400000" rotWithShape="0">
                <a:srgbClr val="808080">
                  <a:alpha val="37999"/>
                </a:srgbClr>
              </a:outerShdw>
            </a:effectLst>
          </p:spPr>
          <p:txBody>
            <a:bodyPr anchor="ctr"/>
            <a:lstStyle/>
            <a:p>
              <a:pPr>
                <a:defRPr/>
              </a:pPr>
              <a:endParaRPr lang="en-US" sz="1100" dirty="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14" name="Oval 13"/>
            <p:cNvSpPr>
              <a:spLocks noChangeArrowheads="1"/>
            </p:cNvSpPr>
            <p:nvPr/>
          </p:nvSpPr>
          <p:spPr bwMode="auto">
            <a:xfrm>
              <a:off x="9169400" y="3429000"/>
              <a:ext cx="762000" cy="762000"/>
            </a:xfrm>
            <a:prstGeom prst="ellipse">
              <a:avLst/>
            </a:prstGeom>
            <a:solidFill>
              <a:srgbClr val="375BB0"/>
            </a:solidFill>
            <a:ln w="6350" cap="rnd">
              <a:solidFill>
                <a:schemeClr val="accent2"/>
              </a:solidFill>
              <a:round/>
              <a:headEnd/>
              <a:tailEnd/>
            </a:ln>
            <a:effectLst>
              <a:outerShdw dist="25400" dir="5400000" rotWithShape="0">
                <a:srgbClr val="808080">
                  <a:alpha val="37999"/>
                </a:srgbClr>
              </a:outerShdw>
            </a:effectLst>
          </p:spPr>
          <p:txBody>
            <a:bodyPr anchor="ctr"/>
            <a:lstStyle/>
            <a:p>
              <a:pPr>
                <a:defRPr/>
              </a:pPr>
              <a:endParaRPr lang="en-US" sz="1100" dirty="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15" name="Oval 14"/>
            <p:cNvSpPr>
              <a:spLocks noChangeArrowheads="1"/>
            </p:cNvSpPr>
            <p:nvPr/>
          </p:nvSpPr>
          <p:spPr bwMode="auto">
            <a:xfrm>
              <a:off x="7493000" y="3429000"/>
              <a:ext cx="762000" cy="762000"/>
            </a:xfrm>
            <a:prstGeom prst="ellipse">
              <a:avLst/>
            </a:prstGeom>
            <a:solidFill>
              <a:srgbClr val="375BB0"/>
            </a:solidFill>
            <a:ln w="6350" cap="rnd">
              <a:solidFill>
                <a:schemeClr val="accent2"/>
              </a:solidFill>
              <a:round/>
              <a:headEnd/>
              <a:tailEnd/>
            </a:ln>
            <a:effectLst>
              <a:outerShdw dist="25400" dir="5400000" rotWithShape="0">
                <a:srgbClr val="808080">
                  <a:alpha val="37999"/>
                </a:srgbClr>
              </a:outerShdw>
            </a:effectLst>
          </p:spPr>
          <p:txBody>
            <a:bodyPr anchor="ctr"/>
            <a:lstStyle/>
            <a:p>
              <a:pPr>
                <a:defRPr/>
              </a:pPr>
              <a:endParaRPr lang="en-US" sz="1100" dirty="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16" name="Oval 15"/>
            <p:cNvSpPr>
              <a:spLocks noChangeArrowheads="1"/>
            </p:cNvSpPr>
            <p:nvPr/>
          </p:nvSpPr>
          <p:spPr bwMode="auto">
            <a:xfrm>
              <a:off x="4978400" y="3429000"/>
              <a:ext cx="762000" cy="762000"/>
            </a:xfrm>
            <a:prstGeom prst="ellipse">
              <a:avLst/>
            </a:prstGeom>
            <a:solidFill>
              <a:srgbClr val="375BB0"/>
            </a:solidFill>
            <a:ln w="6350" cap="rnd">
              <a:solidFill>
                <a:schemeClr val="accent2"/>
              </a:solidFill>
              <a:round/>
              <a:headEnd/>
              <a:tailEnd/>
            </a:ln>
            <a:effectLst>
              <a:outerShdw dist="25400" dir="5400000" rotWithShape="0">
                <a:srgbClr val="808080">
                  <a:alpha val="37999"/>
                </a:srgbClr>
              </a:outerShdw>
            </a:effectLst>
          </p:spPr>
          <p:txBody>
            <a:bodyPr anchor="ctr"/>
            <a:lstStyle/>
            <a:p>
              <a:pPr>
                <a:defRPr/>
              </a:pPr>
              <a:endParaRPr lang="en-US" sz="1100" dirty="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17" name="Oval 16"/>
            <p:cNvSpPr>
              <a:spLocks noChangeArrowheads="1"/>
            </p:cNvSpPr>
            <p:nvPr/>
          </p:nvSpPr>
          <p:spPr bwMode="auto">
            <a:xfrm>
              <a:off x="3149600" y="3429000"/>
              <a:ext cx="762000" cy="762000"/>
            </a:xfrm>
            <a:prstGeom prst="ellipse">
              <a:avLst/>
            </a:prstGeom>
            <a:solidFill>
              <a:srgbClr val="375BB0"/>
            </a:solidFill>
            <a:ln w="6350" cap="rnd">
              <a:solidFill>
                <a:schemeClr val="accent2"/>
              </a:solidFill>
              <a:round/>
              <a:headEnd/>
              <a:tailEnd/>
            </a:ln>
            <a:effectLst>
              <a:outerShdw dist="25400" dir="5400000" rotWithShape="0">
                <a:srgbClr val="808080">
                  <a:alpha val="37999"/>
                </a:srgbClr>
              </a:outerShdw>
            </a:effectLst>
          </p:spPr>
          <p:txBody>
            <a:bodyPr anchor="ctr"/>
            <a:lstStyle/>
            <a:p>
              <a:pPr>
                <a:defRPr/>
              </a:pPr>
              <a:endParaRPr lang="en-US" sz="1100" dirty="0">
                <a:solidFill>
                  <a:srgbClr val="FFFFFF"/>
                </a:solidFill>
                <a:latin typeface="Times New Roman"/>
              </a:endParaRPr>
            </a:p>
          </p:txBody>
        </p:sp>
        <p:cxnSp>
          <p:nvCxnSpPr>
            <p:cNvPr id="18" name="Straight Connector 17"/>
            <p:cNvCxnSpPr>
              <a:cxnSpLocks noChangeShapeType="1"/>
              <a:stCxn id="17" idx="6"/>
              <a:endCxn id="16" idx="2"/>
            </p:cNvCxnSpPr>
            <p:nvPr/>
          </p:nvCxnSpPr>
          <p:spPr bwMode="auto">
            <a:xfrm>
              <a:off x="3911600" y="3810000"/>
              <a:ext cx="1066800" cy="1588"/>
            </a:xfrm>
            <a:prstGeom prst="line">
              <a:avLst/>
            </a:prstGeom>
            <a:noFill/>
            <a:ln w="48000" cmpd="thickThin">
              <a:solidFill>
                <a:schemeClr val="accent2"/>
              </a:solidFill>
              <a:round/>
              <a:headEnd/>
              <a:tailEnd/>
            </a:ln>
            <a:effectLst>
              <a:outerShdw dist="25000" dir="5400000" rotWithShape="0">
                <a:srgbClr val="808080">
                  <a:alpha val="37999"/>
                </a:srgbClr>
              </a:outerShdw>
            </a:effectLst>
          </p:spPr>
        </p:cxnSp>
        <p:cxnSp>
          <p:nvCxnSpPr>
            <p:cNvPr id="19" name="Straight Connector 18"/>
            <p:cNvCxnSpPr>
              <a:cxnSpLocks noChangeShapeType="1"/>
              <a:stCxn id="16" idx="6"/>
              <a:endCxn id="15" idx="2"/>
            </p:cNvCxnSpPr>
            <p:nvPr/>
          </p:nvCxnSpPr>
          <p:spPr bwMode="auto">
            <a:xfrm>
              <a:off x="5740400" y="3810000"/>
              <a:ext cx="1752600" cy="1588"/>
            </a:xfrm>
            <a:prstGeom prst="line">
              <a:avLst/>
            </a:prstGeom>
            <a:noFill/>
            <a:ln w="48000" cmpd="thickThin">
              <a:solidFill>
                <a:schemeClr val="accent2"/>
              </a:solidFill>
              <a:round/>
              <a:headEnd/>
              <a:tailEnd/>
            </a:ln>
            <a:effectLst>
              <a:outerShdw dist="25000" dir="5400000" rotWithShape="0">
                <a:srgbClr val="808080">
                  <a:alpha val="37999"/>
                </a:srgbClr>
              </a:outerShdw>
            </a:effectLst>
          </p:spPr>
        </p:cxnSp>
        <p:cxnSp>
          <p:nvCxnSpPr>
            <p:cNvPr id="20" name="Straight Connector 19"/>
            <p:cNvCxnSpPr>
              <a:cxnSpLocks noChangeShapeType="1"/>
              <a:stCxn id="15" idx="6"/>
              <a:endCxn id="14" idx="2"/>
            </p:cNvCxnSpPr>
            <p:nvPr/>
          </p:nvCxnSpPr>
          <p:spPr bwMode="auto">
            <a:xfrm>
              <a:off x="8255000" y="3810000"/>
              <a:ext cx="914400" cy="1588"/>
            </a:xfrm>
            <a:prstGeom prst="line">
              <a:avLst/>
            </a:prstGeom>
            <a:noFill/>
            <a:ln w="48000" cmpd="thickThin">
              <a:solidFill>
                <a:schemeClr val="accent2"/>
              </a:solidFill>
              <a:round/>
              <a:headEnd/>
              <a:tailEnd/>
            </a:ln>
            <a:effectLst>
              <a:outerShdw dist="25000" dir="5400000" rotWithShape="0">
                <a:srgbClr val="808080">
                  <a:alpha val="37999"/>
                </a:srgbClr>
              </a:outerShdw>
            </a:effectLst>
          </p:spPr>
        </p:cxnSp>
        <p:cxnSp>
          <p:nvCxnSpPr>
            <p:cNvPr id="21" name="Straight Connector 20"/>
            <p:cNvCxnSpPr>
              <a:cxnSpLocks noChangeShapeType="1"/>
              <a:stCxn id="14" idx="6"/>
              <a:endCxn id="13" idx="1"/>
            </p:cNvCxnSpPr>
            <p:nvPr/>
          </p:nvCxnSpPr>
          <p:spPr bwMode="auto">
            <a:xfrm>
              <a:off x="9931400" y="3810000"/>
              <a:ext cx="1635125" cy="1254125"/>
            </a:xfrm>
            <a:prstGeom prst="line">
              <a:avLst/>
            </a:prstGeom>
            <a:noFill/>
            <a:ln w="48000" cmpd="thickThin">
              <a:solidFill>
                <a:schemeClr val="accent2"/>
              </a:solidFill>
              <a:round/>
              <a:headEnd/>
              <a:tailEnd/>
            </a:ln>
            <a:effectLst>
              <a:outerShdw dist="25000" dir="5400000" rotWithShape="0">
                <a:srgbClr val="808080">
                  <a:alpha val="37999"/>
                </a:srgbClr>
              </a:outerShdw>
            </a:effectLst>
          </p:spPr>
        </p:cxnSp>
        <p:cxnSp>
          <p:nvCxnSpPr>
            <p:cNvPr id="22" name="Straight Connector 21"/>
            <p:cNvCxnSpPr>
              <a:cxnSpLocks noChangeShapeType="1"/>
              <a:stCxn id="12" idx="7"/>
              <a:endCxn id="17" idx="2"/>
            </p:cNvCxnSpPr>
            <p:nvPr/>
          </p:nvCxnSpPr>
          <p:spPr bwMode="auto">
            <a:xfrm rot="5400000" flipH="1" flipV="1">
              <a:off x="1819275" y="3733800"/>
              <a:ext cx="1254125" cy="1406525"/>
            </a:xfrm>
            <a:prstGeom prst="line">
              <a:avLst/>
            </a:prstGeom>
            <a:noFill/>
            <a:ln w="48000" cmpd="thickThin">
              <a:solidFill>
                <a:schemeClr val="accent2"/>
              </a:solidFill>
              <a:round/>
              <a:headEnd/>
              <a:tailEnd/>
            </a:ln>
            <a:effectLst>
              <a:outerShdw dist="25000" dir="5400000" rotWithShape="0">
                <a:srgbClr val="808080">
                  <a:alpha val="37999"/>
                </a:srgbClr>
              </a:outerShdw>
            </a:effectLst>
          </p:spPr>
        </p:cxnSp>
        <p:sp>
          <p:nvSpPr>
            <p:cNvPr id="23" name="Oval 22"/>
            <p:cNvSpPr>
              <a:spLocks noChangeArrowheads="1"/>
            </p:cNvSpPr>
            <p:nvPr/>
          </p:nvSpPr>
          <p:spPr bwMode="auto">
            <a:xfrm>
              <a:off x="9169400" y="4953000"/>
              <a:ext cx="762000" cy="762000"/>
            </a:xfrm>
            <a:prstGeom prst="ellipse">
              <a:avLst/>
            </a:prstGeom>
            <a:solidFill>
              <a:srgbClr val="375BB0"/>
            </a:solidFill>
            <a:ln w="6350" cap="rnd">
              <a:solidFill>
                <a:schemeClr val="accent2"/>
              </a:solidFill>
              <a:round/>
              <a:headEnd/>
              <a:tailEnd/>
            </a:ln>
            <a:effectLst>
              <a:outerShdw dist="25400" dir="5400000" rotWithShape="0">
                <a:srgbClr val="808080">
                  <a:alpha val="37999"/>
                </a:srgbClr>
              </a:outerShdw>
            </a:effectLst>
          </p:spPr>
          <p:txBody>
            <a:bodyPr anchor="ctr"/>
            <a:lstStyle/>
            <a:p>
              <a:pPr>
                <a:defRPr/>
              </a:pPr>
              <a:endParaRPr lang="en-US" sz="1100" dirty="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24" name="Oval 23"/>
            <p:cNvSpPr>
              <a:spLocks noChangeArrowheads="1"/>
            </p:cNvSpPr>
            <p:nvPr/>
          </p:nvSpPr>
          <p:spPr bwMode="auto">
            <a:xfrm>
              <a:off x="7493000" y="4953000"/>
              <a:ext cx="762000" cy="762000"/>
            </a:xfrm>
            <a:prstGeom prst="ellipse">
              <a:avLst/>
            </a:prstGeom>
            <a:solidFill>
              <a:srgbClr val="375BB0"/>
            </a:solidFill>
            <a:ln w="6350" cap="rnd">
              <a:solidFill>
                <a:schemeClr val="accent2"/>
              </a:solidFill>
              <a:round/>
              <a:headEnd/>
              <a:tailEnd/>
            </a:ln>
            <a:effectLst>
              <a:outerShdw dist="25400" dir="5400000" rotWithShape="0">
                <a:srgbClr val="808080">
                  <a:alpha val="37999"/>
                </a:srgbClr>
              </a:outerShdw>
            </a:effectLst>
          </p:spPr>
          <p:txBody>
            <a:bodyPr anchor="ctr"/>
            <a:lstStyle/>
            <a:p>
              <a:pPr>
                <a:defRPr/>
              </a:pPr>
              <a:endParaRPr lang="en-US" sz="1100" dirty="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25" name="Oval 24"/>
            <p:cNvSpPr>
              <a:spLocks noChangeArrowheads="1"/>
            </p:cNvSpPr>
            <p:nvPr/>
          </p:nvSpPr>
          <p:spPr bwMode="auto">
            <a:xfrm>
              <a:off x="4978400" y="4953000"/>
              <a:ext cx="762000" cy="762000"/>
            </a:xfrm>
            <a:prstGeom prst="ellipse">
              <a:avLst/>
            </a:prstGeom>
            <a:solidFill>
              <a:srgbClr val="375BB0"/>
            </a:solidFill>
            <a:ln w="6350" cap="rnd">
              <a:solidFill>
                <a:schemeClr val="accent2"/>
              </a:solidFill>
              <a:round/>
              <a:headEnd/>
              <a:tailEnd/>
            </a:ln>
            <a:effectLst>
              <a:outerShdw dist="25400" dir="5400000" rotWithShape="0">
                <a:srgbClr val="808080">
                  <a:alpha val="37999"/>
                </a:srgbClr>
              </a:outerShdw>
            </a:effectLst>
          </p:spPr>
          <p:txBody>
            <a:bodyPr anchor="ctr"/>
            <a:lstStyle/>
            <a:p>
              <a:pPr>
                <a:defRPr/>
              </a:pPr>
              <a:endParaRPr lang="en-US" sz="1100" dirty="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26" name="Oval 25"/>
            <p:cNvSpPr>
              <a:spLocks noChangeArrowheads="1"/>
            </p:cNvSpPr>
            <p:nvPr/>
          </p:nvSpPr>
          <p:spPr bwMode="auto">
            <a:xfrm>
              <a:off x="3149600" y="4953000"/>
              <a:ext cx="762000" cy="762000"/>
            </a:xfrm>
            <a:prstGeom prst="ellipse">
              <a:avLst/>
            </a:prstGeom>
            <a:solidFill>
              <a:srgbClr val="375BB0"/>
            </a:solidFill>
            <a:ln w="6350" cap="rnd">
              <a:solidFill>
                <a:schemeClr val="accent2"/>
              </a:solidFill>
              <a:round/>
              <a:headEnd/>
              <a:tailEnd/>
            </a:ln>
            <a:effectLst>
              <a:outerShdw dist="25400" dir="5400000" rotWithShape="0">
                <a:srgbClr val="808080">
                  <a:alpha val="37999"/>
                </a:srgbClr>
              </a:outerShdw>
            </a:effectLst>
          </p:spPr>
          <p:txBody>
            <a:bodyPr anchor="ctr"/>
            <a:lstStyle/>
            <a:p>
              <a:pPr>
                <a:defRPr/>
              </a:pPr>
              <a:endParaRPr lang="en-US" sz="1100" dirty="0">
                <a:solidFill>
                  <a:srgbClr val="FFFFFF"/>
                </a:solidFill>
                <a:latin typeface="Times New Roman"/>
              </a:endParaRPr>
            </a:p>
          </p:txBody>
        </p:sp>
        <p:cxnSp>
          <p:nvCxnSpPr>
            <p:cNvPr id="27" name="Straight Connector 26"/>
            <p:cNvCxnSpPr>
              <a:cxnSpLocks noChangeShapeType="1"/>
              <a:stCxn id="26" idx="6"/>
              <a:endCxn id="25" idx="2"/>
            </p:cNvCxnSpPr>
            <p:nvPr/>
          </p:nvCxnSpPr>
          <p:spPr bwMode="auto">
            <a:xfrm>
              <a:off x="3911600" y="5334000"/>
              <a:ext cx="1066800" cy="1588"/>
            </a:xfrm>
            <a:prstGeom prst="line">
              <a:avLst/>
            </a:prstGeom>
            <a:noFill/>
            <a:ln w="48000" cmpd="thickThin">
              <a:solidFill>
                <a:schemeClr val="accent2"/>
              </a:solidFill>
              <a:round/>
              <a:headEnd/>
              <a:tailEnd/>
            </a:ln>
            <a:effectLst>
              <a:outerShdw dist="25000" dir="5400000" rotWithShape="0">
                <a:srgbClr val="808080">
                  <a:alpha val="37999"/>
                </a:srgbClr>
              </a:outerShdw>
            </a:effectLst>
          </p:spPr>
        </p:cxnSp>
        <p:cxnSp>
          <p:nvCxnSpPr>
            <p:cNvPr id="28" name="Straight Connector 27"/>
            <p:cNvCxnSpPr>
              <a:cxnSpLocks noChangeShapeType="1"/>
              <a:stCxn id="25" idx="6"/>
              <a:endCxn id="24" idx="2"/>
            </p:cNvCxnSpPr>
            <p:nvPr/>
          </p:nvCxnSpPr>
          <p:spPr bwMode="auto">
            <a:xfrm>
              <a:off x="5740400" y="5334000"/>
              <a:ext cx="1752600" cy="1588"/>
            </a:xfrm>
            <a:prstGeom prst="line">
              <a:avLst/>
            </a:prstGeom>
            <a:noFill/>
            <a:ln w="48000" cmpd="thickThin">
              <a:solidFill>
                <a:schemeClr val="accent2"/>
              </a:solidFill>
              <a:round/>
              <a:headEnd/>
              <a:tailEnd/>
            </a:ln>
            <a:effectLst>
              <a:outerShdw dist="25000" dir="5400000" rotWithShape="0">
                <a:srgbClr val="808080">
                  <a:alpha val="37999"/>
                </a:srgbClr>
              </a:outerShdw>
            </a:effectLst>
          </p:spPr>
        </p:cxnSp>
        <p:cxnSp>
          <p:nvCxnSpPr>
            <p:cNvPr id="29" name="Straight Connector 28"/>
            <p:cNvCxnSpPr>
              <a:cxnSpLocks noChangeShapeType="1"/>
              <a:stCxn id="24" idx="6"/>
              <a:endCxn id="23" idx="2"/>
            </p:cNvCxnSpPr>
            <p:nvPr/>
          </p:nvCxnSpPr>
          <p:spPr bwMode="auto">
            <a:xfrm>
              <a:off x="8255000" y="5334000"/>
              <a:ext cx="914400" cy="1588"/>
            </a:xfrm>
            <a:prstGeom prst="line">
              <a:avLst/>
            </a:prstGeom>
            <a:noFill/>
            <a:ln w="48000" cmpd="thickThin">
              <a:solidFill>
                <a:schemeClr val="accent2"/>
              </a:solidFill>
              <a:round/>
              <a:headEnd/>
              <a:tailEnd/>
            </a:ln>
            <a:effectLst>
              <a:outerShdw dist="25000" dir="5400000" rotWithShape="0">
                <a:srgbClr val="808080">
                  <a:alpha val="37999"/>
                </a:srgbClr>
              </a:outerShdw>
            </a:effectLst>
          </p:spPr>
        </p:cxnSp>
        <p:sp>
          <p:nvSpPr>
            <p:cNvPr id="30" name="Oval 29"/>
            <p:cNvSpPr>
              <a:spLocks noChangeArrowheads="1"/>
            </p:cNvSpPr>
            <p:nvPr/>
          </p:nvSpPr>
          <p:spPr bwMode="auto">
            <a:xfrm>
              <a:off x="9169400" y="7315200"/>
              <a:ext cx="762000" cy="762000"/>
            </a:xfrm>
            <a:prstGeom prst="ellipse">
              <a:avLst/>
            </a:prstGeom>
            <a:solidFill>
              <a:srgbClr val="375BB0"/>
            </a:solidFill>
            <a:ln w="6350" cap="rnd">
              <a:solidFill>
                <a:schemeClr val="accent2"/>
              </a:solidFill>
              <a:round/>
              <a:headEnd/>
              <a:tailEnd/>
            </a:ln>
            <a:effectLst>
              <a:outerShdw dist="25400" dir="5400000" rotWithShape="0">
                <a:srgbClr val="808080">
                  <a:alpha val="37999"/>
                </a:srgbClr>
              </a:outerShdw>
            </a:effectLst>
          </p:spPr>
          <p:txBody>
            <a:bodyPr anchor="ctr"/>
            <a:lstStyle/>
            <a:p>
              <a:pPr>
                <a:defRPr/>
              </a:pPr>
              <a:endParaRPr lang="en-US" sz="1100" dirty="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31" name="Oval 30"/>
            <p:cNvSpPr>
              <a:spLocks noChangeArrowheads="1"/>
            </p:cNvSpPr>
            <p:nvPr/>
          </p:nvSpPr>
          <p:spPr bwMode="auto">
            <a:xfrm>
              <a:off x="7493000" y="7315200"/>
              <a:ext cx="762000" cy="762000"/>
            </a:xfrm>
            <a:prstGeom prst="ellipse">
              <a:avLst/>
            </a:prstGeom>
            <a:solidFill>
              <a:srgbClr val="375BB0"/>
            </a:solidFill>
            <a:ln w="6350" cap="rnd">
              <a:solidFill>
                <a:schemeClr val="accent2"/>
              </a:solidFill>
              <a:round/>
              <a:headEnd/>
              <a:tailEnd/>
            </a:ln>
            <a:effectLst>
              <a:outerShdw dist="25400" dir="5400000" rotWithShape="0">
                <a:srgbClr val="808080">
                  <a:alpha val="37999"/>
                </a:srgbClr>
              </a:outerShdw>
            </a:effectLst>
          </p:spPr>
          <p:txBody>
            <a:bodyPr anchor="ctr"/>
            <a:lstStyle/>
            <a:p>
              <a:pPr>
                <a:defRPr/>
              </a:pPr>
              <a:endParaRPr lang="en-US" sz="1100" dirty="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32" name="Oval 31"/>
            <p:cNvSpPr>
              <a:spLocks noChangeArrowheads="1"/>
            </p:cNvSpPr>
            <p:nvPr/>
          </p:nvSpPr>
          <p:spPr bwMode="auto">
            <a:xfrm>
              <a:off x="4978400" y="7315200"/>
              <a:ext cx="762000" cy="762000"/>
            </a:xfrm>
            <a:prstGeom prst="ellipse">
              <a:avLst/>
            </a:prstGeom>
            <a:solidFill>
              <a:srgbClr val="375BB0"/>
            </a:solidFill>
            <a:ln w="6350" cap="rnd">
              <a:solidFill>
                <a:schemeClr val="accent2"/>
              </a:solidFill>
              <a:round/>
              <a:headEnd/>
              <a:tailEnd/>
            </a:ln>
            <a:effectLst>
              <a:outerShdw dist="25400" dir="5400000" rotWithShape="0">
                <a:srgbClr val="808080">
                  <a:alpha val="37999"/>
                </a:srgbClr>
              </a:outerShdw>
            </a:effectLst>
          </p:spPr>
          <p:txBody>
            <a:bodyPr anchor="ctr"/>
            <a:lstStyle/>
            <a:p>
              <a:pPr>
                <a:defRPr/>
              </a:pPr>
              <a:endParaRPr lang="en-US" sz="1100" dirty="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33" name="Oval 32"/>
            <p:cNvSpPr>
              <a:spLocks noChangeArrowheads="1"/>
            </p:cNvSpPr>
            <p:nvPr/>
          </p:nvSpPr>
          <p:spPr bwMode="auto">
            <a:xfrm>
              <a:off x="3149600" y="7315200"/>
              <a:ext cx="762000" cy="762000"/>
            </a:xfrm>
            <a:prstGeom prst="ellipse">
              <a:avLst/>
            </a:prstGeom>
            <a:solidFill>
              <a:srgbClr val="375BB0"/>
            </a:solidFill>
            <a:ln w="6350" cap="rnd">
              <a:solidFill>
                <a:schemeClr val="accent2"/>
              </a:solidFill>
              <a:round/>
              <a:headEnd/>
              <a:tailEnd/>
            </a:ln>
            <a:effectLst>
              <a:outerShdw dist="25400" dir="5400000" rotWithShape="0">
                <a:srgbClr val="808080">
                  <a:alpha val="37999"/>
                </a:srgbClr>
              </a:outerShdw>
            </a:effectLst>
          </p:spPr>
          <p:txBody>
            <a:bodyPr anchor="ctr"/>
            <a:lstStyle/>
            <a:p>
              <a:pPr>
                <a:defRPr/>
              </a:pPr>
              <a:endParaRPr lang="en-US" sz="1100" dirty="0">
                <a:solidFill>
                  <a:srgbClr val="FFFFFF"/>
                </a:solidFill>
                <a:latin typeface="Times New Roman"/>
              </a:endParaRPr>
            </a:p>
          </p:txBody>
        </p:sp>
        <p:cxnSp>
          <p:nvCxnSpPr>
            <p:cNvPr id="34" name="Straight Connector 33"/>
            <p:cNvCxnSpPr>
              <a:cxnSpLocks noChangeShapeType="1"/>
              <a:stCxn id="33" idx="6"/>
              <a:endCxn id="32" idx="2"/>
            </p:cNvCxnSpPr>
            <p:nvPr/>
          </p:nvCxnSpPr>
          <p:spPr bwMode="auto">
            <a:xfrm>
              <a:off x="3911600" y="7696200"/>
              <a:ext cx="1066800" cy="1588"/>
            </a:xfrm>
            <a:prstGeom prst="line">
              <a:avLst/>
            </a:prstGeom>
            <a:noFill/>
            <a:ln w="48000" cmpd="thickThin">
              <a:solidFill>
                <a:schemeClr val="accent2"/>
              </a:solidFill>
              <a:round/>
              <a:headEnd/>
              <a:tailEnd/>
            </a:ln>
            <a:effectLst>
              <a:outerShdw dist="25000" dir="5400000" rotWithShape="0">
                <a:srgbClr val="808080">
                  <a:alpha val="37999"/>
                </a:srgbClr>
              </a:outerShdw>
            </a:effectLst>
          </p:spPr>
        </p:cxnSp>
        <p:cxnSp>
          <p:nvCxnSpPr>
            <p:cNvPr id="35" name="Straight Connector 34"/>
            <p:cNvCxnSpPr>
              <a:cxnSpLocks noChangeShapeType="1"/>
              <a:stCxn id="32" idx="6"/>
              <a:endCxn id="31" idx="2"/>
            </p:cNvCxnSpPr>
            <p:nvPr/>
          </p:nvCxnSpPr>
          <p:spPr bwMode="auto">
            <a:xfrm>
              <a:off x="5740400" y="7696200"/>
              <a:ext cx="1752600" cy="1588"/>
            </a:xfrm>
            <a:prstGeom prst="line">
              <a:avLst/>
            </a:prstGeom>
            <a:noFill/>
            <a:ln w="48000" cmpd="thickThin">
              <a:solidFill>
                <a:schemeClr val="accent2"/>
              </a:solidFill>
              <a:round/>
              <a:headEnd/>
              <a:tailEnd/>
            </a:ln>
            <a:effectLst>
              <a:outerShdw dist="25000" dir="5400000" rotWithShape="0">
                <a:srgbClr val="808080">
                  <a:alpha val="37999"/>
                </a:srgbClr>
              </a:outerShdw>
            </a:effectLst>
          </p:spPr>
        </p:cxnSp>
        <p:cxnSp>
          <p:nvCxnSpPr>
            <p:cNvPr id="36" name="Straight Connector 35"/>
            <p:cNvCxnSpPr>
              <a:cxnSpLocks noChangeShapeType="1"/>
              <a:stCxn id="31" idx="6"/>
              <a:endCxn id="30" idx="2"/>
            </p:cNvCxnSpPr>
            <p:nvPr/>
          </p:nvCxnSpPr>
          <p:spPr bwMode="auto">
            <a:xfrm>
              <a:off x="8255000" y="7696200"/>
              <a:ext cx="914400" cy="1588"/>
            </a:xfrm>
            <a:prstGeom prst="line">
              <a:avLst/>
            </a:prstGeom>
            <a:noFill/>
            <a:ln w="48000" cmpd="thickThin">
              <a:solidFill>
                <a:schemeClr val="accent2"/>
              </a:solidFill>
              <a:round/>
              <a:headEnd/>
              <a:tailEnd/>
            </a:ln>
            <a:effectLst>
              <a:outerShdw dist="25000" dir="5400000" rotWithShape="0">
                <a:srgbClr val="808080">
                  <a:alpha val="37999"/>
                </a:srgbClr>
              </a:outerShdw>
            </a:effectLst>
          </p:spPr>
        </p:cxnSp>
        <p:cxnSp>
          <p:nvCxnSpPr>
            <p:cNvPr id="37" name="Straight Connector 36"/>
            <p:cNvCxnSpPr>
              <a:cxnSpLocks noChangeShapeType="1"/>
              <a:stCxn id="12" idx="6"/>
              <a:endCxn id="26" idx="2"/>
            </p:cNvCxnSpPr>
            <p:nvPr/>
          </p:nvCxnSpPr>
          <p:spPr bwMode="auto">
            <a:xfrm>
              <a:off x="1854200" y="5334000"/>
              <a:ext cx="1295400" cy="1588"/>
            </a:xfrm>
            <a:prstGeom prst="line">
              <a:avLst/>
            </a:prstGeom>
            <a:noFill/>
            <a:ln w="48000" cmpd="thickThin">
              <a:solidFill>
                <a:schemeClr val="accent2"/>
              </a:solidFill>
              <a:round/>
              <a:headEnd/>
              <a:tailEnd/>
            </a:ln>
            <a:effectLst>
              <a:outerShdw dist="25000" dir="5400000" rotWithShape="0">
                <a:srgbClr val="808080">
                  <a:alpha val="37999"/>
                </a:srgbClr>
              </a:outerShdw>
            </a:effectLst>
          </p:spPr>
        </p:cxnSp>
        <p:cxnSp>
          <p:nvCxnSpPr>
            <p:cNvPr id="38" name="Straight Connector 37"/>
            <p:cNvCxnSpPr>
              <a:cxnSpLocks noChangeShapeType="1"/>
              <a:stCxn id="12" idx="4"/>
              <a:endCxn id="33" idx="2"/>
            </p:cNvCxnSpPr>
            <p:nvPr/>
          </p:nvCxnSpPr>
          <p:spPr bwMode="auto">
            <a:xfrm rot="16200000" flipH="1">
              <a:off x="1320800" y="5867400"/>
              <a:ext cx="1981200" cy="1676400"/>
            </a:xfrm>
            <a:prstGeom prst="line">
              <a:avLst/>
            </a:prstGeom>
            <a:noFill/>
            <a:ln w="48000" cmpd="thickThin">
              <a:solidFill>
                <a:schemeClr val="accent2"/>
              </a:solidFill>
              <a:round/>
              <a:headEnd/>
              <a:tailEnd/>
            </a:ln>
            <a:effectLst>
              <a:outerShdw dist="25000" dir="5400000" rotWithShape="0">
                <a:srgbClr val="808080">
                  <a:alpha val="37999"/>
                </a:srgbClr>
              </a:outerShdw>
            </a:effectLst>
          </p:spPr>
        </p:cxnSp>
        <p:cxnSp>
          <p:nvCxnSpPr>
            <p:cNvPr id="39" name="Straight Connector 38"/>
            <p:cNvCxnSpPr>
              <a:cxnSpLocks noChangeShapeType="1"/>
              <a:stCxn id="23" idx="6"/>
              <a:endCxn id="13" idx="2"/>
            </p:cNvCxnSpPr>
            <p:nvPr/>
          </p:nvCxnSpPr>
          <p:spPr bwMode="auto">
            <a:xfrm>
              <a:off x="9931400" y="5334000"/>
              <a:ext cx="1524000" cy="1588"/>
            </a:xfrm>
            <a:prstGeom prst="line">
              <a:avLst/>
            </a:prstGeom>
            <a:noFill/>
            <a:ln w="48000" cmpd="thickThin">
              <a:solidFill>
                <a:schemeClr val="accent2"/>
              </a:solidFill>
              <a:round/>
              <a:headEnd/>
              <a:tailEnd/>
            </a:ln>
            <a:effectLst>
              <a:outerShdw dist="25000" dir="5400000" rotWithShape="0">
                <a:srgbClr val="808080">
                  <a:alpha val="37999"/>
                </a:srgbClr>
              </a:outerShdw>
            </a:effectLst>
          </p:spPr>
        </p:cxnSp>
        <p:cxnSp>
          <p:nvCxnSpPr>
            <p:cNvPr id="40" name="Straight Connector 39"/>
            <p:cNvCxnSpPr>
              <a:cxnSpLocks noChangeShapeType="1"/>
              <a:stCxn id="30" idx="6"/>
            </p:cNvCxnSpPr>
            <p:nvPr/>
          </p:nvCxnSpPr>
          <p:spPr bwMode="auto">
            <a:xfrm flipV="1">
              <a:off x="9931400" y="5715000"/>
              <a:ext cx="1752600" cy="1981200"/>
            </a:xfrm>
            <a:prstGeom prst="line">
              <a:avLst/>
            </a:prstGeom>
            <a:noFill/>
            <a:ln w="48000" cmpd="thickThin">
              <a:solidFill>
                <a:schemeClr val="accent2"/>
              </a:solidFill>
              <a:round/>
              <a:headEnd/>
              <a:tailEnd/>
            </a:ln>
            <a:effectLst>
              <a:outerShdw dist="25000" dir="5400000" rotWithShape="0">
                <a:srgbClr val="808080">
                  <a:alpha val="37999"/>
                </a:srgbClr>
              </a:outerShdw>
            </a:effectLst>
          </p:spPr>
        </p:cxnSp>
        <p:cxnSp>
          <p:nvCxnSpPr>
            <p:cNvPr id="41" name="Straight Connector 40"/>
            <p:cNvCxnSpPr>
              <a:cxnSpLocks noChangeShapeType="1"/>
              <a:stCxn id="12" idx="5"/>
            </p:cNvCxnSpPr>
            <p:nvPr/>
          </p:nvCxnSpPr>
          <p:spPr bwMode="auto">
            <a:xfrm rot="16200000" flipH="1">
              <a:off x="2009775" y="5337175"/>
              <a:ext cx="1025525" cy="1558925"/>
            </a:xfrm>
            <a:prstGeom prst="line">
              <a:avLst/>
            </a:prstGeom>
            <a:noFill/>
            <a:ln w="48000" cmpd="thickThin">
              <a:solidFill>
                <a:schemeClr val="accent2"/>
              </a:solidFill>
              <a:round/>
              <a:headEnd/>
              <a:tailEnd/>
            </a:ln>
            <a:effectLst>
              <a:outerShdw dist="25000" dir="5400000" rotWithShape="0">
                <a:srgbClr val="808080">
                  <a:alpha val="37999"/>
                </a:srgbClr>
              </a:outerShdw>
            </a:effectLst>
          </p:spPr>
        </p:cxnSp>
        <p:cxnSp>
          <p:nvCxnSpPr>
            <p:cNvPr id="42" name="Straight Connector 41"/>
            <p:cNvCxnSpPr>
              <a:cxnSpLocks noChangeShapeType="1"/>
              <a:stCxn id="13" idx="3"/>
            </p:cNvCxnSpPr>
            <p:nvPr/>
          </p:nvCxnSpPr>
          <p:spPr bwMode="auto">
            <a:xfrm rot="5400000">
              <a:off x="10236200" y="5222875"/>
              <a:ext cx="949325" cy="1711325"/>
            </a:xfrm>
            <a:prstGeom prst="line">
              <a:avLst/>
            </a:prstGeom>
            <a:noFill/>
            <a:ln w="48000" cmpd="thickThin">
              <a:solidFill>
                <a:schemeClr val="accent2"/>
              </a:solidFill>
              <a:round/>
              <a:headEnd/>
              <a:tailEnd/>
            </a:ln>
            <a:effectLst>
              <a:outerShdw dist="25000" dir="5400000" rotWithShape="0">
                <a:srgbClr val="808080">
                  <a:alpha val="37999"/>
                </a:srgbClr>
              </a:outerShdw>
            </a:effectLst>
          </p:spPr>
        </p:cxnSp>
        <p:sp>
          <p:nvSpPr>
            <p:cNvPr id="43" name="TextBox 42"/>
            <p:cNvSpPr txBox="1">
              <a:spLocks noChangeArrowheads="1"/>
            </p:cNvSpPr>
            <p:nvPr/>
          </p:nvSpPr>
          <p:spPr bwMode="auto">
            <a:xfrm>
              <a:off x="4140200" y="6172199"/>
              <a:ext cx="736600" cy="1261128"/>
            </a:xfrm>
            <a:prstGeom prst="rect">
              <a:avLst/>
            </a:prstGeom>
            <a:noFill/>
            <a:ln w="9525">
              <a:solidFill>
                <a:schemeClr val="accent2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100" dirty="0">
                  <a:solidFill>
                    <a:srgbClr val="000000"/>
                  </a:solidFill>
                </a:rPr>
                <a:t>…</a:t>
              </a:r>
            </a:p>
          </p:txBody>
        </p:sp>
        <p:sp>
          <p:nvSpPr>
            <p:cNvPr id="44" name="TextBox 43"/>
            <p:cNvSpPr txBox="1">
              <a:spLocks noChangeArrowheads="1"/>
            </p:cNvSpPr>
            <p:nvPr/>
          </p:nvSpPr>
          <p:spPr bwMode="auto">
            <a:xfrm>
              <a:off x="8331199" y="6095997"/>
              <a:ext cx="736600" cy="1261128"/>
            </a:xfrm>
            <a:prstGeom prst="rect">
              <a:avLst/>
            </a:prstGeom>
            <a:noFill/>
            <a:ln w="9525">
              <a:solidFill>
                <a:schemeClr val="accent2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100" dirty="0">
                  <a:solidFill>
                    <a:srgbClr val="000000"/>
                  </a:solidFill>
                </a:rPr>
                <a:t>…</a:t>
              </a:r>
            </a:p>
          </p:txBody>
        </p:sp>
        <p:sp>
          <p:nvSpPr>
            <p:cNvPr id="45" name="Rectangle 44"/>
            <p:cNvSpPr>
              <a:spLocks noChangeArrowheads="1"/>
            </p:cNvSpPr>
            <p:nvPr/>
          </p:nvSpPr>
          <p:spPr bwMode="auto">
            <a:xfrm>
              <a:off x="2768600" y="3200400"/>
              <a:ext cx="3429000" cy="1219200"/>
            </a:xfrm>
            <a:prstGeom prst="rect">
              <a:avLst/>
            </a:prstGeom>
            <a:noFill/>
            <a:ln w="6350" cap="rnd">
              <a:solidFill>
                <a:schemeClr val="accent2"/>
              </a:solidFill>
              <a:miter lim="800000"/>
              <a:headEnd/>
              <a:tailEnd/>
            </a:ln>
            <a:effectLst>
              <a:outerShdw dist="25400" dir="5400000" rotWithShape="0">
                <a:srgbClr val="808080">
                  <a:alpha val="37999"/>
                </a:srgbClr>
              </a:outerShdw>
            </a:effectLst>
          </p:spPr>
          <p:txBody>
            <a:bodyPr anchor="ctr"/>
            <a:lstStyle/>
            <a:p>
              <a:pPr>
                <a:defRPr/>
              </a:pPr>
              <a:endParaRPr lang="en-US" sz="1100" dirty="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46" name="Rectangle 45"/>
            <p:cNvSpPr>
              <a:spLocks noChangeArrowheads="1"/>
            </p:cNvSpPr>
            <p:nvPr/>
          </p:nvSpPr>
          <p:spPr bwMode="auto">
            <a:xfrm>
              <a:off x="6959600" y="3200400"/>
              <a:ext cx="3429000" cy="1219200"/>
            </a:xfrm>
            <a:prstGeom prst="rect">
              <a:avLst/>
            </a:prstGeom>
            <a:noFill/>
            <a:ln w="6350" cap="rnd">
              <a:solidFill>
                <a:schemeClr val="accent2"/>
              </a:solidFill>
              <a:miter lim="800000"/>
              <a:headEnd/>
              <a:tailEnd/>
            </a:ln>
            <a:effectLst>
              <a:outerShdw dist="25400" dir="5400000" rotWithShape="0">
                <a:srgbClr val="808080">
                  <a:alpha val="37999"/>
                </a:srgbClr>
              </a:outerShdw>
            </a:effectLst>
          </p:spPr>
          <p:txBody>
            <a:bodyPr anchor="ctr"/>
            <a:lstStyle/>
            <a:p>
              <a:pPr>
                <a:defRPr/>
              </a:pPr>
              <a:endParaRPr lang="en-US" sz="1100" dirty="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47" name="TextBox 46"/>
            <p:cNvSpPr txBox="1">
              <a:spLocks noChangeArrowheads="1"/>
            </p:cNvSpPr>
            <p:nvPr/>
          </p:nvSpPr>
          <p:spPr bwMode="auto">
            <a:xfrm>
              <a:off x="230188" y="3962398"/>
              <a:ext cx="2661718" cy="10120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700" dirty="0">
                  <a:solidFill>
                    <a:srgbClr val="000000"/>
                  </a:solidFill>
                </a:rPr>
                <a:t>Resource </a:t>
              </a:r>
            </a:p>
          </p:txBody>
        </p:sp>
        <p:sp>
          <p:nvSpPr>
            <p:cNvPr id="48" name="TextBox 47"/>
            <p:cNvSpPr txBox="1">
              <a:spLocks noChangeArrowheads="1"/>
            </p:cNvSpPr>
            <p:nvPr/>
          </p:nvSpPr>
          <p:spPr bwMode="auto">
            <a:xfrm>
              <a:off x="11691938" y="4114799"/>
              <a:ext cx="1568602" cy="10186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700" dirty="0">
                  <a:solidFill>
                    <a:srgbClr val="000000"/>
                  </a:solidFill>
                </a:rPr>
                <a:t>Sink</a:t>
              </a:r>
            </a:p>
          </p:txBody>
        </p:sp>
        <p:sp>
          <p:nvSpPr>
            <p:cNvPr id="49" name="TextBox 48"/>
            <p:cNvSpPr txBox="1">
              <a:spLocks noChangeArrowheads="1"/>
            </p:cNvSpPr>
            <p:nvPr/>
          </p:nvSpPr>
          <p:spPr bwMode="auto">
            <a:xfrm>
              <a:off x="3835400" y="8534399"/>
              <a:ext cx="3906941" cy="7760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100" dirty="0">
                  <a:solidFill>
                    <a:srgbClr val="000000"/>
                  </a:solidFill>
                </a:rPr>
                <a:t>Capacity 1 on all links</a:t>
              </a:r>
            </a:p>
          </p:txBody>
        </p:sp>
      </p:grpSp>
      <p:sp>
        <p:nvSpPr>
          <p:cNvPr id="53" name="TextBox 9"/>
          <p:cNvSpPr txBox="1">
            <a:spLocks noChangeArrowheads="1"/>
          </p:cNvSpPr>
          <p:nvPr/>
        </p:nvSpPr>
        <p:spPr bwMode="auto">
          <a:xfrm>
            <a:off x="2271989" y="5059894"/>
            <a:ext cx="1555380" cy="7486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70860" tIns="35431" rIns="70860" bIns="35431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(N+1)</a:t>
            </a:r>
            <a:r>
              <a:rPr lang="en-US" baseline="30000" dirty="0" err="1" smtClean="0">
                <a:solidFill>
                  <a:srgbClr val="000000"/>
                </a:solidFill>
              </a:rPr>
              <a:t>th</a:t>
            </a:r>
            <a:r>
              <a:rPr lang="en-US" dirty="0" smtClean="0">
                <a:solidFill>
                  <a:srgbClr val="000000"/>
                </a:solidFill>
              </a:rPr>
              <a:t> pure</a:t>
            </a:r>
          </a:p>
          <a:p>
            <a:r>
              <a:rPr lang="en-US" smtClean="0">
                <a:solidFill>
                  <a:srgbClr val="000000"/>
                </a:solidFill>
              </a:rPr>
              <a:t>Strategy</a:t>
            </a:r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54" name="TextBox 9"/>
          <p:cNvSpPr txBox="1">
            <a:spLocks noChangeArrowheads="1"/>
          </p:cNvSpPr>
          <p:nvPr/>
        </p:nvSpPr>
        <p:spPr bwMode="auto">
          <a:xfrm>
            <a:off x="2214437" y="3278259"/>
            <a:ext cx="2406574" cy="7486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70860" tIns="35431" rIns="70860" bIns="35431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Solution supported </a:t>
            </a:r>
          </a:p>
          <a:p>
            <a:r>
              <a:rPr lang="en-US" dirty="0">
                <a:solidFill>
                  <a:srgbClr val="000000"/>
                </a:solidFill>
              </a:rPr>
              <a:t>b</a:t>
            </a:r>
            <a:r>
              <a:rPr lang="en-US" dirty="0" smtClean="0">
                <a:solidFill>
                  <a:srgbClr val="000000"/>
                </a:solidFill>
              </a:rPr>
              <a:t>y N pure strategies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5479483" y="2484174"/>
            <a:ext cx="4301177" cy="523220"/>
          </a:xfrm>
          <a:prstGeom prst="rect">
            <a:avLst/>
          </a:prstGeom>
          <a:noFill/>
        </p:spPr>
        <p:txBody>
          <a:bodyPr wrap="none" lIns="91420" tIns="45711" rIns="91420" bIns="45711" rtlCol="0">
            <a:spAutoFit/>
          </a:bodyPr>
          <a:lstStyle/>
          <a:p>
            <a:r>
              <a:rPr lang="en-US" sz="2800" dirty="0" smtClean="0">
                <a:solidFill>
                  <a:srgbClr val="000000"/>
                </a:solidFill>
              </a:rPr>
              <a:t>Minimum cost network flow</a:t>
            </a:r>
            <a:endParaRPr lang="en-US" sz="2800" dirty="0">
              <a:solidFill>
                <a:srgbClr val="000000"/>
              </a:solidFill>
            </a:endParaRPr>
          </a:p>
        </p:txBody>
      </p:sp>
      <p:sp>
        <p:nvSpPr>
          <p:cNvPr id="57" name="Oval 56"/>
          <p:cNvSpPr/>
          <p:nvPr/>
        </p:nvSpPr>
        <p:spPr>
          <a:xfrm>
            <a:off x="6915980" y="1796680"/>
            <a:ext cx="386295" cy="598588"/>
          </a:xfrm>
          <a:prstGeom prst="ellipse">
            <a:avLst/>
          </a:prstGeom>
          <a:solidFill>
            <a:schemeClr val="accent2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sp>
      <p:sp>
        <p:nvSpPr>
          <p:cNvPr id="58" name="Oval 57"/>
          <p:cNvSpPr/>
          <p:nvPr/>
        </p:nvSpPr>
        <p:spPr>
          <a:xfrm>
            <a:off x="5724259" y="3145281"/>
            <a:ext cx="386295" cy="598588"/>
          </a:xfrm>
          <a:prstGeom prst="ellipse">
            <a:avLst/>
          </a:prstGeom>
          <a:solidFill>
            <a:srgbClr val="FF6600"/>
          </a:solidFill>
          <a:ln>
            <a:solidFill>
              <a:srgbClr val="FF66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sp>
      <p:sp>
        <p:nvSpPr>
          <p:cNvPr id="59" name="Oval 58"/>
          <p:cNvSpPr/>
          <p:nvPr/>
        </p:nvSpPr>
        <p:spPr>
          <a:xfrm>
            <a:off x="7408863" y="2919733"/>
            <a:ext cx="386295" cy="598588"/>
          </a:xfrm>
          <a:prstGeom prst="ellipse">
            <a:avLst/>
          </a:prstGeom>
          <a:solidFill>
            <a:schemeClr val="accent2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sp>
      <p:cxnSp>
        <p:nvCxnSpPr>
          <p:cNvPr id="60" name="Straight Arrow Connector 59"/>
          <p:cNvCxnSpPr>
            <a:stCxn id="57" idx="3"/>
            <a:endCxn id="58" idx="7"/>
          </p:cNvCxnSpPr>
          <p:nvPr/>
        </p:nvCxnSpPr>
        <p:spPr>
          <a:xfrm flipH="1">
            <a:off x="6053980" y="2307609"/>
            <a:ext cx="918569" cy="92533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/>
          <p:cNvCxnSpPr>
            <a:stCxn id="57" idx="5"/>
            <a:endCxn id="59" idx="1"/>
          </p:cNvCxnSpPr>
          <p:nvPr/>
        </p:nvCxnSpPr>
        <p:spPr>
          <a:xfrm rot="16200000" flipH="1">
            <a:off x="7005674" y="2547634"/>
            <a:ext cx="699788" cy="21973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3" name="TextBox 62"/>
          <p:cNvSpPr txBox="1"/>
          <p:nvPr/>
        </p:nvSpPr>
        <p:spPr>
          <a:xfrm>
            <a:off x="3049681" y="3007396"/>
            <a:ext cx="2758423" cy="830979"/>
          </a:xfrm>
          <a:prstGeom prst="rect">
            <a:avLst/>
          </a:prstGeom>
          <a:noFill/>
        </p:spPr>
        <p:txBody>
          <a:bodyPr wrap="square" lIns="91420" tIns="45711" rIns="91420" bIns="45711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000000"/>
                </a:solidFill>
              </a:rPr>
              <a:t>Lower bound 1: </a:t>
            </a:r>
          </a:p>
          <a:p>
            <a:pPr algn="ctr"/>
            <a:r>
              <a:rPr lang="en-US" sz="2400" dirty="0" smtClean="0">
                <a:solidFill>
                  <a:srgbClr val="000000"/>
                </a:solidFill>
              </a:rPr>
              <a:t>Adversary</a:t>
            </a:r>
            <a:r>
              <a:rPr lang="en-US" sz="2400" dirty="0" smtClean="0">
                <a:solidFill>
                  <a:srgbClr val="000000"/>
                </a:solidFill>
                <a:sym typeface="Wingdings" pitchFamily="2" charset="2"/>
              </a:rPr>
              <a:t>Target1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65" name="Oval 64"/>
          <p:cNvSpPr/>
          <p:nvPr/>
        </p:nvSpPr>
        <p:spPr>
          <a:xfrm>
            <a:off x="6873054" y="4015280"/>
            <a:ext cx="386295" cy="598588"/>
          </a:xfrm>
          <a:prstGeom prst="ellipse">
            <a:avLst/>
          </a:prstGeom>
          <a:solidFill>
            <a:srgbClr val="FF6600"/>
          </a:solidFill>
          <a:ln>
            <a:solidFill>
              <a:srgbClr val="FF66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sp>
      <p:sp>
        <p:nvSpPr>
          <p:cNvPr id="66" name="Oval 65"/>
          <p:cNvSpPr/>
          <p:nvPr/>
        </p:nvSpPr>
        <p:spPr>
          <a:xfrm>
            <a:off x="7921649" y="4026934"/>
            <a:ext cx="386295" cy="598588"/>
          </a:xfrm>
          <a:prstGeom prst="ellipse">
            <a:avLst/>
          </a:prstGeom>
          <a:solidFill>
            <a:schemeClr val="accent2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sp>
      <p:cxnSp>
        <p:nvCxnSpPr>
          <p:cNvPr id="67" name="Straight Arrow Connector 66"/>
          <p:cNvCxnSpPr>
            <a:stCxn id="59" idx="3"/>
            <a:endCxn id="65" idx="7"/>
          </p:cNvCxnSpPr>
          <p:nvPr/>
        </p:nvCxnSpPr>
        <p:spPr>
          <a:xfrm rot="5400000">
            <a:off x="6997964" y="3635474"/>
            <a:ext cx="672283" cy="26265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/>
          <p:cNvCxnSpPr>
            <a:stCxn id="59" idx="5"/>
            <a:endCxn id="66" idx="1"/>
          </p:cNvCxnSpPr>
          <p:nvPr/>
        </p:nvCxnSpPr>
        <p:spPr>
          <a:xfrm rot="16200000" flipH="1">
            <a:off x="7516434" y="3652812"/>
            <a:ext cx="683937" cy="23963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9" name="TextBox 68"/>
          <p:cNvSpPr txBox="1"/>
          <p:nvPr/>
        </p:nvSpPr>
        <p:spPr>
          <a:xfrm>
            <a:off x="3980639" y="4187749"/>
            <a:ext cx="3184222" cy="830979"/>
          </a:xfrm>
          <a:prstGeom prst="rect">
            <a:avLst/>
          </a:prstGeom>
          <a:noFill/>
        </p:spPr>
        <p:txBody>
          <a:bodyPr wrap="square" lIns="91420" tIns="45711" rIns="91420" bIns="45711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000000"/>
                </a:solidFill>
              </a:rPr>
              <a:t>Lower bound 2:</a:t>
            </a:r>
          </a:p>
          <a:p>
            <a:pPr algn="ctr"/>
            <a:r>
              <a:rPr lang="en-US" sz="2400" dirty="0" smtClean="0">
                <a:solidFill>
                  <a:srgbClr val="000000"/>
                </a:solidFill>
              </a:rPr>
              <a:t> Adversary</a:t>
            </a:r>
            <a:r>
              <a:rPr lang="en-US" sz="2400" dirty="0" smtClean="0">
                <a:solidFill>
                  <a:srgbClr val="000000"/>
                </a:solidFill>
                <a:sym typeface="Wingdings" pitchFamily="2" charset="2"/>
              </a:rPr>
              <a:t>Target2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71" name="Oval 70"/>
          <p:cNvSpPr/>
          <p:nvPr/>
        </p:nvSpPr>
        <p:spPr>
          <a:xfrm>
            <a:off x="8177184" y="6590982"/>
            <a:ext cx="386295" cy="598588"/>
          </a:xfrm>
          <a:prstGeom prst="ellipse">
            <a:avLst/>
          </a:prstGeom>
          <a:solidFill>
            <a:srgbClr val="FF6600"/>
          </a:solidFill>
          <a:ln>
            <a:solidFill>
              <a:srgbClr val="FF66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sp>
      <p:sp>
        <p:nvSpPr>
          <p:cNvPr id="72" name="Oval 71"/>
          <p:cNvSpPr/>
          <p:nvPr/>
        </p:nvSpPr>
        <p:spPr>
          <a:xfrm>
            <a:off x="8655571" y="5611982"/>
            <a:ext cx="386295" cy="598588"/>
          </a:xfrm>
          <a:prstGeom prst="ellipse">
            <a:avLst/>
          </a:prstGeom>
          <a:solidFill>
            <a:schemeClr val="accent2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sp>
      <p:cxnSp>
        <p:nvCxnSpPr>
          <p:cNvPr id="73" name="Straight Arrow Connector 72"/>
          <p:cNvCxnSpPr>
            <a:stCxn id="66" idx="5"/>
            <a:endCxn id="72" idx="1"/>
          </p:cNvCxnSpPr>
          <p:nvPr/>
        </p:nvCxnSpPr>
        <p:spPr>
          <a:xfrm rot="16200000" flipH="1">
            <a:off x="7900865" y="4888365"/>
            <a:ext cx="1161784" cy="460772"/>
          </a:xfrm>
          <a:prstGeom prst="straightConnector1">
            <a:avLst/>
          </a:prstGeom>
          <a:ln>
            <a:prstDash val="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4" name="Straight Arrow Connector 73"/>
          <p:cNvCxnSpPr>
            <a:stCxn id="72" idx="3"/>
            <a:endCxn id="71" idx="7"/>
          </p:cNvCxnSpPr>
          <p:nvPr/>
        </p:nvCxnSpPr>
        <p:spPr>
          <a:xfrm rot="5400000">
            <a:off x="8331658" y="6298159"/>
            <a:ext cx="555735" cy="20523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5" name="TextBox 74"/>
          <p:cNvSpPr txBox="1"/>
          <p:nvPr/>
        </p:nvSpPr>
        <p:spPr>
          <a:xfrm>
            <a:off x="5185803" y="6357047"/>
            <a:ext cx="3041221" cy="830979"/>
          </a:xfrm>
          <a:prstGeom prst="rect">
            <a:avLst/>
          </a:prstGeom>
          <a:noFill/>
        </p:spPr>
        <p:txBody>
          <a:bodyPr wrap="square" lIns="91420" tIns="45711" rIns="91420" bIns="45711" rtlCol="0">
            <a:spAutoFit/>
          </a:bodyPr>
          <a:lstStyle/>
          <a:p>
            <a:pPr algn="r"/>
            <a:r>
              <a:rPr lang="en-US" sz="2400" dirty="0" smtClean="0">
                <a:solidFill>
                  <a:srgbClr val="000000"/>
                </a:solidFill>
              </a:rPr>
              <a:t>Lower bound N</a:t>
            </a:r>
          </a:p>
          <a:p>
            <a:pPr algn="r"/>
            <a:r>
              <a:rPr lang="en-US" sz="2400" dirty="0" smtClean="0">
                <a:solidFill>
                  <a:srgbClr val="000000"/>
                </a:solidFill>
              </a:rPr>
              <a:t>Adversary </a:t>
            </a:r>
            <a:r>
              <a:rPr lang="en-US" sz="2400" dirty="0" smtClean="0">
                <a:solidFill>
                  <a:srgbClr val="000000"/>
                </a:solidFill>
                <a:sym typeface="Wingdings" pitchFamily="2" charset="2"/>
              </a:rPr>
              <a:t> </a:t>
            </a:r>
            <a:r>
              <a:rPr lang="en-US" sz="2400" dirty="0" err="1" smtClean="0">
                <a:solidFill>
                  <a:srgbClr val="000000"/>
                </a:solidFill>
                <a:sym typeface="Wingdings" pitchFamily="2" charset="2"/>
              </a:rPr>
              <a:t>TargetN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endParaRPr lang="en-US" sz="2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8059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3" dur="500" fill="hold"/>
                                        <p:tgtEl>
                                          <p:spTgt spid="58"/>
                                        </p:tgtEl>
                                      </p:cBhvr>
                                      <p:by x="400000" y="4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6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" grpId="0" animBg="1"/>
      <p:bldP spid="370691" grpId="0" animBg="1"/>
      <p:bldP spid="370693" grpId="0" animBg="1"/>
      <p:bldP spid="370694" grpId="0" animBg="1"/>
      <p:bldP spid="370695" grpId="0" animBg="1"/>
      <p:bldP spid="370696" grpId="0"/>
      <p:bldP spid="53" grpId="0"/>
      <p:bldP spid="54" grpId="0"/>
      <p:bldP spid="55" grpId="0"/>
      <p:bldP spid="63" grpId="0"/>
      <p:bldP spid="69" grpId="0"/>
      <p:bldP spid="7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15912" y="0"/>
            <a:ext cx="9764713" cy="884237"/>
          </a:xfrm>
        </p:spPr>
        <p:txBody>
          <a:bodyPr/>
          <a:lstStyle/>
          <a:p>
            <a:pPr eaLnBrk="1" hangingPunct="1"/>
            <a:r>
              <a:rPr lang="en-US" sz="3200" dirty="0"/>
              <a:t>Game Theory: Bayesian Stackelberg Games</a:t>
            </a:r>
          </a:p>
        </p:txBody>
      </p:sp>
      <p:sp>
        <p:nvSpPr>
          <p:cNvPr id="582659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468312" y="1112837"/>
            <a:ext cx="9612313" cy="2771881"/>
          </a:xfrm>
        </p:spPr>
        <p:txBody>
          <a:bodyPr/>
          <a:lstStyle/>
          <a:p>
            <a:pPr eaLnBrk="1" hangingPunct="1"/>
            <a:r>
              <a:rPr lang="en-US" sz="2800" dirty="0"/>
              <a:t>Security allocation: (</a:t>
            </a:r>
            <a:r>
              <a:rPr lang="en-US" sz="2800" dirty="0" err="1"/>
              <a:t>i</a:t>
            </a:r>
            <a:r>
              <a:rPr lang="en-US" sz="2800" dirty="0"/>
              <a:t>) Target weights; (ii) Opponent reaction</a:t>
            </a:r>
          </a:p>
          <a:p>
            <a:pPr eaLnBrk="1" hangingPunct="1"/>
            <a:r>
              <a:rPr lang="en-US" sz="2800" dirty="0"/>
              <a:t> </a:t>
            </a:r>
            <a:r>
              <a:rPr lang="en-US" sz="2800" i="1" dirty="0"/>
              <a:t>Stackelberg</a:t>
            </a:r>
            <a:r>
              <a:rPr lang="en-US" sz="2800" dirty="0"/>
              <a:t>: Security forces commit first</a:t>
            </a:r>
          </a:p>
          <a:p>
            <a:pPr eaLnBrk="1" hangingPunct="1"/>
            <a:r>
              <a:rPr lang="en-US" sz="2800" dirty="0"/>
              <a:t> </a:t>
            </a:r>
            <a:r>
              <a:rPr lang="en-US" sz="2800" i="1" dirty="0"/>
              <a:t>Bayesian</a:t>
            </a:r>
            <a:r>
              <a:rPr lang="en-US" sz="2800" dirty="0"/>
              <a:t>: Uncertain adversary types</a:t>
            </a:r>
          </a:p>
          <a:p>
            <a:pPr eaLnBrk="1" hangingPunct="1"/>
            <a:r>
              <a:rPr lang="en-US" sz="2800" i="1" dirty="0"/>
              <a:t>Optimal security allocation: </a:t>
            </a:r>
            <a:r>
              <a:rPr lang="en-US" sz="2800" dirty="0"/>
              <a:t>Weighted random</a:t>
            </a:r>
          </a:p>
          <a:p>
            <a:pPr eaLnBrk="1" hangingPunct="1"/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dirty="0">
                <a:solidFill>
                  <a:srgbClr val="FF0000"/>
                </a:solidFill>
              </a:rPr>
              <a:t>Strong </a:t>
            </a:r>
            <a:r>
              <a:rPr lang="en-US" sz="2800" dirty="0" err="1">
                <a:solidFill>
                  <a:srgbClr val="FF0000"/>
                </a:solidFill>
              </a:rPr>
              <a:t>Stackelberg</a:t>
            </a:r>
            <a:r>
              <a:rPr lang="en-US" sz="2800" dirty="0">
                <a:solidFill>
                  <a:srgbClr val="FF0000"/>
                </a:solidFill>
              </a:rPr>
              <a:t> Equilibrium (Bayesian)</a:t>
            </a:r>
          </a:p>
          <a:p>
            <a:pPr lvl="1" eaLnBrk="1" hangingPunct="1"/>
            <a:r>
              <a:rPr lang="en-US" sz="2800" dirty="0">
                <a:solidFill>
                  <a:srgbClr val="FF0000"/>
                </a:solidFill>
              </a:rPr>
              <a:t>NP-</a:t>
            </a:r>
            <a:r>
              <a:rPr lang="en-US" sz="2800" dirty="0" smtClean="0">
                <a:solidFill>
                  <a:srgbClr val="FF0000"/>
                </a:solidFill>
              </a:rPr>
              <a:t>hard (</a:t>
            </a:r>
            <a:r>
              <a:rPr lang="en-US" sz="2800" dirty="0" err="1" smtClean="0">
                <a:solidFill>
                  <a:srgbClr val="FF0000"/>
                </a:solidFill>
              </a:rPr>
              <a:t>Conitzer/Sandholm</a:t>
            </a:r>
            <a:r>
              <a:rPr lang="en-US" sz="2800" dirty="0" smtClean="0">
                <a:solidFill>
                  <a:srgbClr val="FF0000"/>
                </a:solidFill>
              </a:rPr>
              <a:t> ‘06)</a:t>
            </a:r>
            <a:endParaRPr lang="en-US" sz="2800" dirty="0">
              <a:solidFill>
                <a:srgbClr val="FF0000"/>
              </a:solidFill>
            </a:endParaRPr>
          </a:p>
        </p:txBody>
      </p:sp>
      <p:graphicFrame>
        <p:nvGraphicFramePr>
          <p:cNvPr id="70702" name="Group 46"/>
          <p:cNvGraphicFramePr>
            <a:graphicFrameLocks noGrp="1"/>
          </p:cNvGraphicFramePr>
          <p:nvPr>
            <p:ph sz="half" idx="4294967295"/>
          </p:nvPr>
        </p:nvGraphicFramePr>
        <p:xfrm>
          <a:off x="4278312" y="4618036"/>
          <a:ext cx="5550297" cy="2350450"/>
        </p:xfrm>
        <a:graphic>
          <a:graphicData uri="http://schemas.openxmlformats.org/drawingml/2006/table">
            <a:tbl>
              <a:tblPr firstRow="1" firstCol="1">
                <a:tableStyleId>{2A488322-F2BA-4B5B-9748-0D474271808F}</a:tableStyleId>
              </a:tblPr>
              <a:tblGrid>
                <a:gridCol w="1829642"/>
                <a:gridCol w="1870556"/>
                <a:gridCol w="1850099"/>
              </a:tblGrid>
              <a:tr h="837164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Pct val="75000"/>
                        <a:buFont typeface="Monotype Sorts" pitchFamily="2" charset="2"/>
                        <a:buNone/>
                        <a:tabLst/>
                      </a:pPr>
                      <a:endParaRPr kumimoji="0" lang="en-US" sz="2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79F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99756" marR="99756" marT="48998" marB="48998" horzOverflow="overflow">
                    <a:solidFill>
                      <a:srgbClr val="99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Pct val="75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2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Terminal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Pct val="75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2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#1</a:t>
                      </a:r>
                      <a:endParaRPr kumimoji="0" lang="en-US" sz="2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A50734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99756" marR="99756" marT="48998" marB="48998" horzOverflow="overflow">
                    <a:solidFill>
                      <a:srgbClr val="99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Pct val="75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2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Terminal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Pct val="75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2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#2</a:t>
                      </a:r>
                      <a:endParaRPr kumimoji="0" lang="en-US" sz="2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A50734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99756" marR="99756" marT="48998" marB="48998" horzOverflow="overflow">
                    <a:solidFill>
                      <a:srgbClr val="990000"/>
                    </a:solidFill>
                  </a:tcPr>
                </a:tc>
              </a:tr>
              <a:tr h="75664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Pct val="75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2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Terminal #1</a:t>
                      </a:r>
                      <a:endParaRPr kumimoji="0" lang="en-US" sz="2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79F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99756" marR="99756" marT="48998" marB="48998" horzOverflow="overflow">
                    <a:solidFill>
                      <a:srgbClr val="99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Pct val="75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31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5, -3</a:t>
                      </a:r>
                      <a:endParaRPr kumimoji="0" lang="en-US" sz="31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79F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99756" marR="99756" marT="48998" marB="48998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Pct val="75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31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-1, 1</a:t>
                      </a:r>
                      <a:endParaRPr kumimoji="0" lang="en-US" sz="31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79F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99756" marR="99756" marT="48998" marB="48998" horzOverflow="overflow"/>
                </a:tc>
              </a:tr>
              <a:tr h="75664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Pct val="75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2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Terminal #2</a:t>
                      </a:r>
                      <a:endParaRPr kumimoji="0" lang="en-US" sz="2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79F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99756" marR="99756" marT="48998" marB="48998" horzOverflow="overflow">
                    <a:solidFill>
                      <a:srgbClr val="99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Pct val="75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31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-5, 5</a:t>
                      </a:r>
                      <a:endParaRPr kumimoji="0" lang="en-US" sz="31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79F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99756" marR="99756" marT="48998" marB="48998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Pct val="75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31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2, -1</a:t>
                      </a:r>
                      <a:endParaRPr kumimoji="0" lang="en-US" sz="31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79F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99756" marR="99756" marT="48998" marB="48998" horzOverflow="overflow"/>
                </a:tc>
              </a:tr>
            </a:tbl>
          </a:graphicData>
        </a:graphic>
      </p:graphicFrame>
      <p:sp>
        <p:nvSpPr>
          <p:cNvPr id="582707" name="Line 51"/>
          <p:cNvSpPr>
            <a:spLocks noChangeShapeType="1"/>
          </p:cNvSpPr>
          <p:nvPr/>
        </p:nvSpPr>
        <p:spPr bwMode="auto">
          <a:xfrm>
            <a:off x="3059113" y="5684837"/>
            <a:ext cx="924057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  <p:txBody>
          <a:bodyPr lIns="99734" tIns="48992" rIns="99734" bIns="48992"/>
          <a:lstStyle/>
          <a:p>
            <a:endParaRPr lang="en-US" dirty="0"/>
          </a:p>
        </p:txBody>
      </p:sp>
      <p:sp>
        <p:nvSpPr>
          <p:cNvPr id="582708" name="Rectangle 52"/>
          <p:cNvSpPr>
            <a:spLocks noChangeArrowheads="1"/>
          </p:cNvSpPr>
          <p:nvPr/>
        </p:nvSpPr>
        <p:spPr bwMode="auto">
          <a:xfrm>
            <a:off x="2982913" y="5761037"/>
            <a:ext cx="924057" cy="503978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none" lIns="99734" tIns="48992" rIns="99734" bIns="48992" anchor="ctr"/>
          <a:lstStyle/>
          <a:p>
            <a:pPr marL="377940" indent="-377940" algn="ctr"/>
            <a:r>
              <a:rPr lang="en-US" sz="2400" dirty="0">
                <a:solidFill>
                  <a:schemeClr val="accent2"/>
                </a:solidFill>
              </a:rPr>
              <a:t>Police</a:t>
            </a:r>
          </a:p>
        </p:txBody>
      </p:sp>
      <p:sp>
        <p:nvSpPr>
          <p:cNvPr id="582709" name="Line 53"/>
          <p:cNvSpPr>
            <a:spLocks noChangeShapeType="1"/>
          </p:cNvSpPr>
          <p:nvPr/>
        </p:nvSpPr>
        <p:spPr bwMode="auto">
          <a:xfrm>
            <a:off x="9078913" y="3779837"/>
            <a:ext cx="0" cy="75596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  <p:txBody>
          <a:bodyPr lIns="99734" tIns="48992" rIns="99734" bIns="48992"/>
          <a:lstStyle/>
          <a:p>
            <a:endParaRPr lang="en-US" dirty="0"/>
          </a:p>
        </p:txBody>
      </p:sp>
      <p:sp>
        <p:nvSpPr>
          <p:cNvPr id="582710" name="Rectangle 54"/>
          <p:cNvSpPr>
            <a:spLocks noChangeArrowheads="1"/>
          </p:cNvSpPr>
          <p:nvPr/>
        </p:nvSpPr>
        <p:spPr bwMode="auto">
          <a:xfrm>
            <a:off x="7478712" y="4008437"/>
            <a:ext cx="1596099" cy="503978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none" lIns="99734" tIns="48992" rIns="99734" bIns="48992" anchor="ctr"/>
          <a:lstStyle/>
          <a:p>
            <a:pPr marL="377940" indent="-377940" algn="ctr"/>
            <a:r>
              <a:rPr lang="en-US" sz="2400" dirty="0">
                <a:solidFill>
                  <a:srgbClr val="A50021"/>
                </a:solidFill>
              </a:rPr>
              <a:t>Adversary</a:t>
            </a:r>
          </a:p>
        </p:txBody>
      </p:sp>
      <p:pic>
        <p:nvPicPr>
          <p:cNvPr id="70684" name="Picture 15" descr="badge cop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06513" y="4846637"/>
            <a:ext cx="1704811" cy="20020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686" name="Picture 30" descr="Black%20Mask%20Robber"/>
          <p:cNvPicPr>
            <a:picLocks noChangeAspect="1" noChangeArrowheads="1"/>
          </p:cNvPicPr>
          <p:nvPr/>
        </p:nvPicPr>
        <p:blipFill>
          <a:blip r:embed="rId4" cstate="print"/>
          <a:srcRect l="22670" r="23691"/>
          <a:stretch>
            <a:fillRect/>
          </a:stretch>
        </p:blipFill>
        <p:spPr bwMode="auto">
          <a:xfrm>
            <a:off x="8316913" y="2332038"/>
            <a:ext cx="1564176" cy="142995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57356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26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26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26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26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26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IRIS Results</a:t>
            </a:r>
            <a:endParaRPr lang="en-US" dirty="0"/>
          </a:p>
        </p:txBody>
      </p:sp>
      <p:graphicFrame>
        <p:nvGraphicFramePr>
          <p:cNvPr id="6" name="Chart 5"/>
          <p:cNvGraphicFramePr>
            <a:graphicFrameLocks/>
          </p:cNvGraphicFramePr>
          <p:nvPr/>
        </p:nvGraphicFramePr>
        <p:xfrm>
          <a:off x="2" y="884237"/>
          <a:ext cx="5071411" cy="35838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4038603" y="1874840"/>
            <a:ext cx="978152" cy="430887"/>
          </a:xfrm>
          <a:prstGeom prst="rect">
            <a:avLst/>
          </a:prstGeom>
          <a:solidFill>
            <a:schemeClr val="accent3"/>
          </a:solidFill>
        </p:spPr>
        <p:txBody>
          <a:bodyPr wrap="square" lIns="91420" tIns="45711" rIns="91420" bIns="45711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IRIS II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049713" y="2865439"/>
            <a:ext cx="990600" cy="769441"/>
          </a:xfrm>
          <a:prstGeom prst="rect">
            <a:avLst/>
          </a:prstGeom>
          <a:solidFill>
            <a:schemeClr val="accent3"/>
          </a:solidFill>
        </p:spPr>
        <p:txBody>
          <a:bodyPr wrap="square" lIns="91420" tIns="45711" rIns="91420" bIns="45711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IRIS III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038600" y="2408239"/>
            <a:ext cx="748923" cy="430887"/>
          </a:xfrm>
          <a:prstGeom prst="rect">
            <a:avLst/>
          </a:prstGeom>
          <a:solidFill>
            <a:schemeClr val="accent3"/>
          </a:solidFill>
        </p:spPr>
        <p:txBody>
          <a:bodyPr wrap="none" lIns="91420" tIns="45711" rIns="91420" bIns="45711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B&amp;P</a:t>
            </a:r>
            <a:endParaRPr lang="en-US" dirty="0">
              <a:solidFill>
                <a:srgbClr val="000000"/>
              </a:solidFill>
            </a:endParaRPr>
          </a:p>
        </p:txBody>
      </p:sp>
      <p:graphicFrame>
        <p:nvGraphicFramePr>
          <p:cNvPr id="15" name="Chart 14"/>
          <p:cNvGraphicFramePr>
            <a:graphicFrameLocks/>
          </p:cNvGraphicFramePr>
          <p:nvPr/>
        </p:nvGraphicFramePr>
        <p:xfrm>
          <a:off x="4049711" y="3627439"/>
          <a:ext cx="6030913" cy="39322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Title 2"/>
          <p:cNvSpPr txBox="1">
            <a:spLocks/>
          </p:cNvSpPr>
          <p:nvPr/>
        </p:nvSpPr>
        <p:spPr bwMode="auto">
          <a:xfrm>
            <a:off x="5497513" y="1545768"/>
            <a:ext cx="70866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Bats" charset="0"/>
              <a:defRPr sz="3600" b="1">
                <a:solidFill>
                  <a:srgbClr val="990000"/>
                </a:solidFill>
                <a:latin typeface="+mj-lt"/>
                <a:ea typeface="+mj-ea"/>
                <a:cs typeface="+mj-cs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Bats" charset="0"/>
              <a:defRPr sz="4400">
                <a:solidFill>
                  <a:srgbClr val="000000"/>
                </a:solidFill>
                <a:latin typeface="Times New Roman" pitchFamily="18" charset="0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Bats" charset="0"/>
              <a:defRPr sz="4400">
                <a:solidFill>
                  <a:srgbClr val="000000"/>
                </a:solidFill>
                <a:latin typeface="Times New Roman" pitchFamily="18" charset="0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Bats" charset="0"/>
              <a:defRPr sz="4400">
                <a:solidFill>
                  <a:srgbClr val="000000"/>
                </a:solidFill>
                <a:latin typeface="Times New Roman" pitchFamily="18" charset="0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Bats" charset="0"/>
              <a:defRPr sz="4400">
                <a:solidFill>
                  <a:srgbClr val="000000"/>
                </a:solidFill>
                <a:latin typeface="Times New Roman" pitchFamily="18" charset="0"/>
              </a:defRPr>
            </a:lvl5pPr>
            <a:lvl6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Bats" charset="0"/>
              <a:defRPr sz="4400">
                <a:solidFill>
                  <a:srgbClr val="000000"/>
                </a:solidFill>
                <a:latin typeface="Times New Roman" pitchFamily="18" charset="0"/>
              </a:defRPr>
            </a:lvl6pPr>
            <a:lvl7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Bats" charset="0"/>
              <a:defRPr sz="4400">
                <a:solidFill>
                  <a:srgbClr val="000000"/>
                </a:solidFill>
                <a:latin typeface="Times New Roman" pitchFamily="18" charset="0"/>
              </a:defRPr>
            </a:lvl7pPr>
            <a:lvl8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Bats" charset="0"/>
              <a:defRPr sz="4400">
                <a:solidFill>
                  <a:srgbClr val="000000"/>
                </a:solidFill>
                <a:latin typeface="Times New Roman" pitchFamily="18" charset="0"/>
              </a:defRPr>
            </a:lvl8pPr>
            <a:lvl9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Bats" charset="0"/>
              <a:defRPr sz="44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algn="l"/>
            <a:r>
              <a:rPr lang="en-US" sz="2800" dirty="0" smtClean="0"/>
              <a:t>ARMOR </a:t>
            </a:r>
          </a:p>
          <a:p>
            <a:pPr algn="l"/>
            <a:r>
              <a:rPr lang="en-US" sz="2800" b="0" dirty="0" smtClean="0">
                <a:solidFill>
                  <a:srgbClr val="000000"/>
                </a:solidFill>
              </a:rPr>
              <a:t>Runs out of memory</a:t>
            </a:r>
            <a:endParaRPr lang="en-US" sz="2800" b="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dirty="0" smtClean="0"/>
              <a:t>Los Angeles Metro Rail System</a:t>
            </a:r>
          </a:p>
          <a:p>
            <a:pPr lvl="1"/>
            <a:r>
              <a:rPr lang="en-US" dirty="0" smtClean="0"/>
              <a:t>Barrier-free system with random inspections</a:t>
            </a:r>
          </a:p>
          <a:p>
            <a:pPr lvl="1"/>
            <a:r>
              <a:rPr lang="en-US" dirty="0" smtClean="0"/>
              <a:t>Approximately 300,000 daily riders, ≈6% fare evaders</a:t>
            </a:r>
          </a:p>
          <a:p>
            <a:pPr lvl="1"/>
            <a:r>
              <a:rPr lang="en-US" dirty="0" smtClean="0"/>
              <a:t>Fare evasion costs ≈ $5.6 million annually (Booz Allen Hamilton 2007)</a:t>
            </a:r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620713" y="122237"/>
            <a:ext cx="8569325" cy="553998"/>
          </a:xfrm>
        </p:spPr>
        <p:txBody>
          <a:bodyPr/>
          <a:lstStyle/>
          <a:p>
            <a:pPr algn="ctr"/>
            <a:r>
              <a:rPr lang="en-US" sz="3200" dirty="0" smtClean="0"/>
              <a:t>Fare Checking in LA Metro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(</a:t>
            </a:r>
            <a:r>
              <a:rPr lang="en-US" sz="2800" dirty="0" smtClean="0"/>
              <a:t>Yin et al. 2012)</a:t>
            </a:r>
            <a:endParaRPr lang="en-US" sz="2800" dirty="0"/>
          </a:p>
        </p:txBody>
      </p:sp>
      <p:pic>
        <p:nvPicPr>
          <p:cNvPr id="1026" name="Picture 2" descr="F:\Zhengyu\Document\My Dropbox\Research\AAAI12-TRUSTS\fig\required6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78112" y="3856037"/>
            <a:ext cx="4876800" cy="260096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54920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0"/>
          </p:nvPr>
        </p:nvSpPr>
        <p:spPr>
          <a:xfrm>
            <a:off x="620712" y="1874837"/>
            <a:ext cx="8915400" cy="4800600"/>
          </a:xfrm>
        </p:spPr>
        <p:txBody>
          <a:bodyPr/>
          <a:lstStyle/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What is a pure strategy of the defender?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620713" y="350837"/>
            <a:ext cx="8569325" cy="553998"/>
          </a:xfrm>
        </p:spPr>
        <p:txBody>
          <a:bodyPr/>
          <a:lstStyle/>
          <a:p>
            <a:pPr algn="ctr"/>
            <a:r>
              <a:rPr lang="en-US" dirty="0" smtClean="0"/>
              <a:t>How to Model?</a:t>
            </a:r>
            <a:endParaRPr lang="en-US" dirty="0"/>
          </a:p>
        </p:txBody>
      </p:sp>
      <p:pic>
        <p:nvPicPr>
          <p:cNvPr id="32770" name="Picture 2" descr="http://www.metro.net/riding_metro/metro_rail/images/map-gold-line-map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7912" y="1417637"/>
            <a:ext cx="5715000" cy="47625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59143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0"/>
          </p:nvPr>
        </p:nvSpPr>
        <p:spPr>
          <a:xfrm>
            <a:off x="620712" y="1874837"/>
            <a:ext cx="8915400" cy="4800600"/>
          </a:xfrm>
        </p:spPr>
        <p:txBody>
          <a:bodyPr/>
          <a:lstStyle/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What is a pure strategy of the defender?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620713" y="350837"/>
            <a:ext cx="8569325" cy="553998"/>
          </a:xfrm>
        </p:spPr>
        <p:txBody>
          <a:bodyPr/>
          <a:lstStyle/>
          <a:p>
            <a:pPr algn="ctr"/>
            <a:r>
              <a:rPr lang="en-US" dirty="0" smtClean="0"/>
              <a:t>How to Model?</a:t>
            </a:r>
            <a:endParaRPr lang="en-US" dirty="0"/>
          </a:p>
        </p:txBody>
      </p:sp>
      <p:pic>
        <p:nvPicPr>
          <p:cNvPr id="32770" name="Picture 2" descr="http://www.metro.net/riding_metro/metro_rail/images/map-gold-line-map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7912" y="1417637"/>
            <a:ext cx="5715000" cy="4762500"/>
          </a:xfrm>
          <a:prstGeom prst="rect">
            <a:avLst/>
          </a:prstGeom>
          <a:noFill/>
        </p:spPr>
      </p:pic>
      <p:sp>
        <p:nvSpPr>
          <p:cNvPr id="5" name="Oval 4"/>
          <p:cNvSpPr/>
          <p:nvPr/>
        </p:nvSpPr>
        <p:spPr bwMode="auto">
          <a:xfrm>
            <a:off x="3192462" y="2455862"/>
            <a:ext cx="228600" cy="228600"/>
          </a:xfrm>
          <a:prstGeom prst="ellipse">
            <a:avLst/>
          </a:prstGeom>
          <a:noFill/>
          <a:ln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6" name="Line Callout 1 5"/>
          <p:cNvSpPr/>
          <p:nvPr/>
        </p:nvSpPr>
        <p:spPr bwMode="auto">
          <a:xfrm>
            <a:off x="3363912" y="2941637"/>
            <a:ext cx="3886200" cy="457200"/>
          </a:xfrm>
          <a:prstGeom prst="borderCallout1">
            <a:avLst>
              <a:gd name="adj1" fmla="val 18750"/>
              <a:gd name="adj2" fmla="val 6233"/>
              <a:gd name="adj3" fmla="val -81151"/>
              <a:gd name="adj4" fmla="val -1358"/>
            </a:avLst>
          </a:prstGeom>
          <a:noFill/>
          <a:ln>
            <a:solidFill>
              <a:schemeClr val="accent1"/>
            </a:solidFill>
            <a:headEnd type="none" w="med" len="med"/>
            <a:tailEnd type="none" w="med" len="med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rPr>
              <a:t>Check fares at “Mission” station</a:t>
            </a:r>
          </a:p>
        </p:txBody>
      </p:sp>
    </p:spTree>
    <p:extLst>
      <p:ext uri="{BB962C8B-B14F-4D97-AF65-F5344CB8AC3E}">
        <p14:creationId xmlns:p14="http://schemas.microsoft.com/office/powerpoint/2010/main" val="1295788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0"/>
          </p:nvPr>
        </p:nvSpPr>
        <p:spPr>
          <a:xfrm>
            <a:off x="620712" y="1874837"/>
            <a:ext cx="8915400" cy="4800600"/>
          </a:xfrm>
        </p:spPr>
        <p:txBody>
          <a:bodyPr/>
          <a:lstStyle/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What is a pure strategy of the defender?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620713" y="350837"/>
            <a:ext cx="8569325" cy="553998"/>
          </a:xfrm>
        </p:spPr>
        <p:txBody>
          <a:bodyPr/>
          <a:lstStyle/>
          <a:p>
            <a:pPr algn="ctr"/>
            <a:r>
              <a:rPr lang="en-US" dirty="0" smtClean="0"/>
              <a:t>How to Model?</a:t>
            </a:r>
            <a:endParaRPr lang="en-US" dirty="0"/>
          </a:p>
        </p:txBody>
      </p:sp>
      <p:pic>
        <p:nvPicPr>
          <p:cNvPr id="32770" name="Picture 2" descr="http://www.metro.net/riding_metro/metro_rail/images/map-gold-line-map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7912" y="1417637"/>
            <a:ext cx="5715000" cy="4762500"/>
          </a:xfrm>
          <a:prstGeom prst="rect">
            <a:avLst/>
          </a:prstGeom>
          <a:noFill/>
        </p:spPr>
      </p:pic>
      <p:sp>
        <p:nvSpPr>
          <p:cNvPr id="5" name="Oval 4"/>
          <p:cNvSpPr/>
          <p:nvPr/>
        </p:nvSpPr>
        <p:spPr bwMode="auto">
          <a:xfrm>
            <a:off x="3192462" y="2455862"/>
            <a:ext cx="228600" cy="228600"/>
          </a:xfrm>
          <a:prstGeom prst="ellipse">
            <a:avLst/>
          </a:prstGeom>
          <a:noFill/>
          <a:ln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6" name="Line Callout 1 5"/>
          <p:cNvSpPr/>
          <p:nvPr/>
        </p:nvSpPr>
        <p:spPr bwMode="auto">
          <a:xfrm>
            <a:off x="3363912" y="3170237"/>
            <a:ext cx="4419600" cy="1143000"/>
          </a:xfrm>
          <a:prstGeom prst="borderCallout1">
            <a:avLst>
              <a:gd name="adj1" fmla="val 7785"/>
              <a:gd name="adj2" fmla="val 1532"/>
              <a:gd name="adj3" fmla="val -25797"/>
              <a:gd name="adj4" fmla="val -5542"/>
            </a:avLst>
          </a:prstGeom>
          <a:solidFill>
            <a:schemeClr val="bg1"/>
          </a:solidFill>
          <a:ln>
            <a:solidFill>
              <a:schemeClr val="accent1"/>
            </a:solidFill>
            <a:headEnd type="none" w="med" len="med"/>
            <a:tailEnd type="none" w="med" len="med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r>
              <a:rPr kumimoji="0" lang="en-US" sz="2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rPr>
              <a:t>Check fares at “Mission”</a:t>
            </a:r>
          </a:p>
          <a:p>
            <a:pPr eaLnBrk="0" hangingPunct="0"/>
            <a:r>
              <a:rPr lang="en-US" sz="2200" dirty="0" smtClean="0">
                <a:solidFill>
                  <a:schemeClr val="tx1"/>
                </a:solidFill>
                <a:latin typeface="Times New Roman" pitchFamily="18" charset="0"/>
              </a:rPr>
              <a:t>Go to “Southwest Museum” </a:t>
            </a:r>
          </a:p>
          <a:p>
            <a:pPr eaLnBrk="0" hangingPunct="0"/>
            <a:r>
              <a:rPr lang="en-US" sz="2200" dirty="0" smtClean="0">
                <a:solidFill>
                  <a:schemeClr val="tx1"/>
                </a:solidFill>
                <a:latin typeface="Times New Roman" pitchFamily="18" charset="0"/>
              </a:rPr>
              <a:t>Check fares at “Southwest Museum” 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7" name="Oval 6"/>
          <p:cNvSpPr/>
          <p:nvPr/>
        </p:nvSpPr>
        <p:spPr bwMode="auto">
          <a:xfrm>
            <a:off x="2693352" y="2956877"/>
            <a:ext cx="228600" cy="228600"/>
          </a:xfrm>
          <a:prstGeom prst="ellipse">
            <a:avLst/>
          </a:prstGeom>
          <a:noFill/>
          <a:ln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cxnSp>
        <p:nvCxnSpPr>
          <p:cNvPr id="9" name="Straight Connector 8"/>
          <p:cNvCxnSpPr>
            <a:stCxn id="5" idx="3"/>
            <a:endCxn id="7" idx="7"/>
          </p:cNvCxnSpPr>
          <p:nvPr/>
        </p:nvCxnSpPr>
        <p:spPr bwMode="auto">
          <a:xfrm flipH="1">
            <a:off x="2888474" y="2650984"/>
            <a:ext cx="337466" cy="339371"/>
          </a:xfrm>
          <a:prstGeom prst="line">
            <a:avLst/>
          </a:prstGeom>
          <a:ln w="57150"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30240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0"/>
          </p:nvPr>
        </p:nvSpPr>
        <p:spPr>
          <a:xfrm>
            <a:off x="620712" y="1874837"/>
            <a:ext cx="8915400" cy="4800600"/>
          </a:xfrm>
        </p:spPr>
        <p:txBody>
          <a:bodyPr/>
          <a:lstStyle/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What is a pure strategy of the defender?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620713" y="350837"/>
            <a:ext cx="8569325" cy="553998"/>
          </a:xfrm>
        </p:spPr>
        <p:txBody>
          <a:bodyPr/>
          <a:lstStyle/>
          <a:p>
            <a:pPr algn="ctr"/>
            <a:r>
              <a:rPr lang="en-US" dirty="0" smtClean="0"/>
              <a:t>How to Model?</a:t>
            </a:r>
            <a:endParaRPr lang="en-US" dirty="0"/>
          </a:p>
        </p:txBody>
      </p:sp>
      <p:pic>
        <p:nvPicPr>
          <p:cNvPr id="32770" name="Picture 2" descr="http://www.metro.net/riding_metro/metro_rail/images/map-gold-line-map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7912" y="1417637"/>
            <a:ext cx="5715000" cy="4762500"/>
          </a:xfrm>
          <a:prstGeom prst="rect">
            <a:avLst/>
          </a:prstGeom>
          <a:noFill/>
        </p:spPr>
      </p:pic>
      <p:sp>
        <p:nvSpPr>
          <p:cNvPr id="5" name="Oval 4"/>
          <p:cNvSpPr/>
          <p:nvPr/>
        </p:nvSpPr>
        <p:spPr bwMode="auto">
          <a:xfrm>
            <a:off x="3192462" y="2455862"/>
            <a:ext cx="228600" cy="228600"/>
          </a:xfrm>
          <a:prstGeom prst="ellipse">
            <a:avLst/>
          </a:prstGeom>
          <a:noFill/>
          <a:ln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6" name="Line Callout 1 5"/>
          <p:cNvSpPr/>
          <p:nvPr/>
        </p:nvSpPr>
        <p:spPr bwMode="auto">
          <a:xfrm>
            <a:off x="3363912" y="3170237"/>
            <a:ext cx="6553200" cy="1143000"/>
          </a:xfrm>
          <a:prstGeom prst="borderCallout1">
            <a:avLst>
              <a:gd name="adj1" fmla="val 8896"/>
              <a:gd name="adj2" fmla="val 841"/>
              <a:gd name="adj3" fmla="val -24686"/>
              <a:gd name="adj4" fmla="val -4201"/>
            </a:avLst>
          </a:prstGeom>
          <a:solidFill>
            <a:schemeClr val="bg1"/>
          </a:solidFill>
          <a:ln>
            <a:solidFill>
              <a:schemeClr val="accent1"/>
            </a:solidFill>
            <a:headEnd type="none" w="med" len="med"/>
            <a:tailEnd type="none" w="med" len="med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r>
              <a:rPr kumimoji="0" lang="en-US" sz="2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rPr>
              <a:t>Check fares at “Mission” </a:t>
            </a:r>
            <a:r>
              <a:rPr kumimoji="0" lang="en-US" sz="2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rPr>
              <a:t>from 7am to 7:50am</a:t>
            </a:r>
          </a:p>
          <a:p>
            <a:pPr eaLnBrk="0" hangingPunct="0"/>
            <a:r>
              <a:rPr lang="en-US" sz="2200" dirty="0" smtClean="0">
                <a:solidFill>
                  <a:schemeClr val="tx1"/>
                </a:solidFill>
                <a:latin typeface="Times New Roman" pitchFamily="18" charset="0"/>
              </a:rPr>
              <a:t>Go to “Southwest Museum” </a:t>
            </a:r>
            <a:r>
              <a:rPr lang="en-US" sz="2200" b="1" dirty="0" smtClean="0">
                <a:solidFill>
                  <a:schemeClr val="tx1"/>
                </a:solidFill>
                <a:latin typeface="Times New Roman" pitchFamily="18" charset="0"/>
              </a:rPr>
              <a:t>at 7:50am</a:t>
            </a:r>
          </a:p>
          <a:p>
            <a:pPr eaLnBrk="0" hangingPunct="0"/>
            <a:r>
              <a:rPr lang="en-US" sz="2200" dirty="0" smtClean="0">
                <a:solidFill>
                  <a:schemeClr val="tx1"/>
                </a:solidFill>
                <a:latin typeface="Times New Roman" pitchFamily="18" charset="0"/>
              </a:rPr>
              <a:t>Check fares at “Southwest Museum”  </a:t>
            </a:r>
            <a:r>
              <a:rPr lang="en-US" sz="2200" b="1" dirty="0" smtClean="0">
                <a:solidFill>
                  <a:schemeClr val="tx1"/>
                </a:solidFill>
                <a:latin typeface="Times New Roman" pitchFamily="18" charset="0"/>
              </a:rPr>
              <a:t>from 8am to 9am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7" name="Oval 6"/>
          <p:cNvSpPr/>
          <p:nvPr/>
        </p:nvSpPr>
        <p:spPr bwMode="auto">
          <a:xfrm>
            <a:off x="2693352" y="2956877"/>
            <a:ext cx="228600" cy="228600"/>
          </a:xfrm>
          <a:prstGeom prst="ellipse">
            <a:avLst/>
          </a:prstGeom>
          <a:noFill/>
          <a:ln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cxnSp>
        <p:nvCxnSpPr>
          <p:cNvPr id="9" name="Straight Connector 8"/>
          <p:cNvCxnSpPr>
            <a:stCxn id="5" idx="3"/>
            <a:endCxn id="7" idx="7"/>
          </p:cNvCxnSpPr>
          <p:nvPr/>
        </p:nvCxnSpPr>
        <p:spPr bwMode="auto">
          <a:xfrm flipH="1">
            <a:off x="2888474" y="2650984"/>
            <a:ext cx="337466" cy="339371"/>
          </a:xfrm>
          <a:prstGeom prst="line">
            <a:avLst/>
          </a:prstGeom>
          <a:ln w="57150"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41125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0"/>
          </p:nvPr>
        </p:nvSpPr>
        <p:spPr>
          <a:xfrm>
            <a:off x="620712" y="1874837"/>
            <a:ext cx="8915400" cy="4800600"/>
          </a:xfrm>
        </p:spPr>
        <p:txBody>
          <a:bodyPr/>
          <a:lstStyle/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What is a pure strategy of the defender?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620713" y="350837"/>
            <a:ext cx="8569325" cy="553998"/>
          </a:xfrm>
        </p:spPr>
        <p:txBody>
          <a:bodyPr/>
          <a:lstStyle/>
          <a:p>
            <a:pPr algn="ctr"/>
            <a:r>
              <a:rPr lang="en-US" dirty="0" smtClean="0"/>
              <a:t>How to Model?</a:t>
            </a:r>
            <a:endParaRPr lang="en-US" dirty="0"/>
          </a:p>
        </p:txBody>
      </p:sp>
      <p:pic>
        <p:nvPicPr>
          <p:cNvPr id="32770" name="Picture 2" descr="http://www.metro.net/riding_metro/metro_rail/images/map-gold-line-map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7912" y="1417637"/>
            <a:ext cx="5715000" cy="4762500"/>
          </a:xfrm>
          <a:prstGeom prst="rect">
            <a:avLst/>
          </a:prstGeom>
          <a:noFill/>
        </p:spPr>
      </p:pic>
      <p:sp>
        <p:nvSpPr>
          <p:cNvPr id="5" name="Oval 4"/>
          <p:cNvSpPr/>
          <p:nvPr/>
        </p:nvSpPr>
        <p:spPr bwMode="auto">
          <a:xfrm>
            <a:off x="3192462" y="2455862"/>
            <a:ext cx="228600" cy="228600"/>
          </a:xfrm>
          <a:prstGeom prst="ellipse">
            <a:avLst/>
          </a:prstGeom>
          <a:noFill/>
          <a:ln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6" name="Line Callout 1 5"/>
          <p:cNvSpPr/>
          <p:nvPr/>
        </p:nvSpPr>
        <p:spPr bwMode="auto">
          <a:xfrm>
            <a:off x="3363912" y="3170237"/>
            <a:ext cx="6553200" cy="1143000"/>
          </a:xfrm>
          <a:prstGeom prst="borderCallout1">
            <a:avLst>
              <a:gd name="adj1" fmla="val 8896"/>
              <a:gd name="adj2" fmla="val 841"/>
              <a:gd name="adj3" fmla="val -24686"/>
              <a:gd name="adj4" fmla="val -4201"/>
            </a:avLst>
          </a:prstGeom>
          <a:solidFill>
            <a:schemeClr val="bg1"/>
          </a:solidFill>
          <a:ln>
            <a:solidFill>
              <a:schemeClr val="accent1"/>
            </a:solidFill>
            <a:headEnd type="none" w="med" len="med"/>
            <a:tailEnd type="none" w="med" len="med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r>
              <a:rPr kumimoji="0" lang="en-US" sz="2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rPr>
              <a:t>Check fares at “Mission” </a:t>
            </a:r>
            <a:r>
              <a:rPr kumimoji="0" lang="en-US" sz="2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rPr>
              <a:t>from 7am to 7:50am</a:t>
            </a:r>
          </a:p>
          <a:p>
            <a:pPr eaLnBrk="0" hangingPunct="0"/>
            <a:r>
              <a:rPr lang="en-US" sz="2200" dirty="0" smtClean="0">
                <a:solidFill>
                  <a:schemeClr val="tx1"/>
                </a:solidFill>
                <a:latin typeface="Times New Roman" pitchFamily="18" charset="0"/>
              </a:rPr>
              <a:t>Go to “Southwest Museum” </a:t>
            </a:r>
            <a:r>
              <a:rPr lang="en-US" sz="2200" b="1" dirty="0" smtClean="0">
                <a:solidFill>
                  <a:schemeClr val="tx1"/>
                </a:solidFill>
                <a:latin typeface="Times New Roman" pitchFamily="18" charset="0"/>
              </a:rPr>
              <a:t>at 7:50am</a:t>
            </a:r>
          </a:p>
          <a:p>
            <a:pPr eaLnBrk="0" hangingPunct="0"/>
            <a:r>
              <a:rPr lang="en-US" sz="2200" dirty="0" smtClean="0">
                <a:solidFill>
                  <a:schemeClr val="tx1"/>
                </a:solidFill>
                <a:latin typeface="Times New Roman" pitchFamily="18" charset="0"/>
              </a:rPr>
              <a:t>Check fares at “Southwest Museum”  </a:t>
            </a:r>
            <a:r>
              <a:rPr lang="en-US" sz="2200" b="1" dirty="0" smtClean="0">
                <a:solidFill>
                  <a:schemeClr val="tx1"/>
                </a:solidFill>
                <a:latin typeface="Times New Roman" pitchFamily="18" charset="0"/>
              </a:rPr>
              <a:t>from 8am to 9am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7" name="Oval 6"/>
          <p:cNvSpPr/>
          <p:nvPr/>
        </p:nvSpPr>
        <p:spPr bwMode="auto">
          <a:xfrm>
            <a:off x="2693352" y="2956877"/>
            <a:ext cx="228600" cy="228600"/>
          </a:xfrm>
          <a:prstGeom prst="ellipse">
            <a:avLst/>
          </a:prstGeom>
          <a:noFill/>
          <a:ln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cxnSp>
        <p:nvCxnSpPr>
          <p:cNvPr id="9" name="Straight Connector 8"/>
          <p:cNvCxnSpPr>
            <a:stCxn id="5" idx="3"/>
            <a:endCxn id="7" idx="7"/>
          </p:cNvCxnSpPr>
          <p:nvPr/>
        </p:nvCxnSpPr>
        <p:spPr bwMode="auto">
          <a:xfrm flipH="1">
            <a:off x="2888474" y="2650984"/>
            <a:ext cx="337466" cy="339371"/>
          </a:xfrm>
          <a:prstGeom prst="line">
            <a:avLst/>
          </a:prstGeom>
          <a:ln w="57150"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 bwMode="auto">
          <a:xfrm>
            <a:off x="3668712" y="4465637"/>
            <a:ext cx="38862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  <a:headEnd type="none" w="med" len="med"/>
            <a:tailEnd type="none" w="med" len="med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r>
              <a:rPr kumimoji="0" lang="en-US" sz="2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rPr>
              <a:t>How many such</a:t>
            </a:r>
            <a:r>
              <a:rPr kumimoji="0" lang="en-US" sz="22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rPr>
              <a:t> pure strategies?</a:t>
            </a:r>
            <a:endParaRPr lang="en-US" sz="2200" b="1" dirty="0" smtClean="0">
              <a:solidFill>
                <a:schemeClr val="tx1"/>
              </a:solidFill>
              <a:latin typeface="Times New Roman" pitchFamily="18" charset="0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3901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i="1" dirty="0" smtClean="0"/>
              <a:t>Transition graph</a:t>
            </a:r>
          </a:p>
          <a:p>
            <a:endParaRPr lang="en-US" i="1" dirty="0" smtClean="0"/>
          </a:p>
          <a:p>
            <a:endParaRPr lang="en-US" i="1" dirty="0" smtClean="0"/>
          </a:p>
          <a:p>
            <a:endParaRPr lang="en-US" i="1" dirty="0" smtClean="0"/>
          </a:p>
          <a:p>
            <a:endParaRPr lang="en-US" i="1" dirty="0" smtClean="0"/>
          </a:p>
          <a:p>
            <a:endParaRPr lang="en-US" i="1" dirty="0" smtClean="0"/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620712" y="350837"/>
            <a:ext cx="8569325" cy="553998"/>
          </a:xfrm>
        </p:spPr>
        <p:txBody>
          <a:bodyPr/>
          <a:lstStyle/>
          <a:p>
            <a:pPr algn="ctr"/>
            <a:r>
              <a:rPr lang="en-US" dirty="0" smtClean="0"/>
              <a:t>Problem Setting</a:t>
            </a:r>
            <a:endParaRPr lang="en-US" dirty="0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4712" y="4202804"/>
            <a:ext cx="5576888" cy="25488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 bwMode="auto">
          <a:xfrm>
            <a:off x="2551112" y="5472804"/>
            <a:ext cx="887412" cy="360363"/>
          </a:xfrm>
          <a:prstGeom prst="rect">
            <a:avLst/>
          </a:prstGeom>
          <a:noFill/>
          <a:ln w="57150">
            <a:solidFill>
              <a:schemeClr val="accent1"/>
            </a:solidFill>
            <a:headEnd type="none" w="med" len="med"/>
            <a:tailEnd type="none" w="med" len="med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3287712" y="2789237"/>
            <a:ext cx="3810000" cy="457200"/>
          </a:xfrm>
          <a:prstGeom prst="rect">
            <a:avLst/>
          </a:prstGeom>
          <a:noFill/>
          <a:ln>
            <a:solidFill>
              <a:schemeClr val="accent1"/>
            </a:solidFill>
            <a:headEnd type="none" w="med" len="med"/>
            <a:tailEnd type="none" w="med" len="med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rPr>
              <a:t>Vertex: </a:t>
            </a:r>
            <a:r>
              <a:rPr kumimoji="0" lang="en-US" sz="24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rPr>
              <a:t>station</a:t>
            </a:r>
            <a:r>
              <a:rPr kumimoji="0" lang="en-US" sz="2400" b="0" i="1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rPr>
              <a:t> and </a:t>
            </a:r>
            <a:r>
              <a:rPr kumimoji="0" lang="en-US" sz="24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rPr>
              <a:t>time pair</a:t>
            </a:r>
          </a:p>
        </p:txBody>
      </p:sp>
    </p:spTree>
    <p:extLst>
      <p:ext uri="{BB962C8B-B14F-4D97-AF65-F5344CB8AC3E}">
        <p14:creationId xmlns:p14="http://schemas.microsoft.com/office/powerpoint/2010/main" val="2639748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i="1" dirty="0" smtClean="0"/>
              <a:t>Transition graph</a:t>
            </a:r>
          </a:p>
          <a:p>
            <a:endParaRPr lang="en-US" i="1" dirty="0" smtClean="0"/>
          </a:p>
          <a:p>
            <a:endParaRPr lang="en-US" i="1" dirty="0" smtClean="0"/>
          </a:p>
          <a:p>
            <a:endParaRPr lang="en-US" i="1" dirty="0" smtClean="0"/>
          </a:p>
          <a:p>
            <a:endParaRPr lang="en-US" i="1" dirty="0" smtClean="0"/>
          </a:p>
          <a:p>
            <a:endParaRPr lang="en-US" i="1" dirty="0" smtClean="0"/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620713" y="350837"/>
            <a:ext cx="8569325" cy="553998"/>
          </a:xfrm>
        </p:spPr>
        <p:txBody>
          <a:bodyPr/>
          <a:lstStyle/>
          <a:p>
            <a:pPr algn="ctr"/>
            <a:r>
              <a:rPr lang="en-US" dirty="0" smtClean="0"/>
              <a:t>Problem Setting</a:t>
            </a:r>
            <a:endParaRPr lang="en-US" dirty="0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4712" y="4202804"/>
            <a:ext cx="5576888" cy="25488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11"/>
          <p:cNvSpPr/>
          <p:nvPr/>
        </p:nvSpPr>
        <p:spPr bwMode="auto">
          <a:xfrm>
            <a:off x="3287712" y="2789237"/>
            <a:ext cx="3810000" cy="457200"/>
          </a:xfrm>
          <a:prstGeom prst="rect">
            <a:avLst/>
          </a:prstGeom>
          <a:noFill/>
          <a:ln>
            <a:solidFill>
              <a:schemeClr val="accent1"/>
            </a:solidFill>
            <a:headEnd type="none" w="med" len="med"/>
            <a:tailEnd type="none" w="med" len="med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rPr>
              <a:t>Edge: </a:t>
            </a:r>
            <a:r>
              <a:rPr kumimoji="0" lang="en-US" sz="24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rPr>
              <a:t>inspection action</a:t>
            </a:r>
          </a:p>
        </p:txBody>
      </p:sp>
      <p:cxnSp>
        <p:nvCxnSpPr>
          <p:cNvPr id="8" name="Straight Connector 7"/>
          <p:cNvCxnSpPr/>
          <p:nvPr/>
        </p:nvCxnSpPr>
        <p:spPr bwMode="auto">
          <a:xfrm>
            <a:off x="3451224" y="5640286"/>
            <a:ext cx="522288" cy="10318"/>
          </a:xfrm>
          <a:prstGeom prst="line">
            <a:avLst/>
          </a:prstGeom>
          <a:ln w="57150">
            <a:solidFill>
              <a:schemeClr val="accent1"/>
            </a:solidFill>
            <a:headEnd type="oval" w="med" len="med"/>
            <a:tailEnd type="triangle" w="med" len="med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98949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i="1" dirty="0" smtClean="0"/>
              <a:t>Transition graph</a:t>
            </a:r>
          </a:p>
          <a:p>
            <a:endParaRPr lang="en-US" i="1" dirty="0" smtClean="0"/>
          </a:p>
          <a:p>
            <a:endParaRPr lang="en-US" i="1" dirty="0" smtClean="0"/>
          </a:p>
          <a:p>
            <a:endParaRPr lang="en-US" i="1" dirty="0" smtClean="0"/>
          </a:p>
          <a:p>
            <a:endParaRPr lang="en-US" i="1" dirty="0" smtClean="0"/>
          </a:p>
          <a:p>
            <a:endParaRPr lang="en-US" i="1" dirty="0" smtClean="0"/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620713" y="350837"/>
            <a:ext cx="8569325" cy="553998"/>
          </a:xfrm>
        </p:spPr>
        <p:txBody>
          <a:bodyPr/>
          <a:lstStyle/>
          <a:p>
            <a:pPr algn="ctr"/>
            <a:r>
              <a:rPr lang="en-US" dirty="0" smtClean="0"/>
              <a:t>Problem Setting</a:t>
            </a:r>
            <a:endParaRPr lang="en-US" dirty="0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4712" y="4202804"/>
            <a:ext cx="5576888" cy="25488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11"/>
          <p:cNvSpPr/>
          <p:nvPr/>
        </p:nvSpPr>
        <p:spPr bwMode="auto">
          <a:xfrm>
            <a:off x="3287712" y="2789237"/>
            <a:ext cx="3810000" cy="457200"/>
          </a:xfrm>
          <a:prstGeom prst="rect">
            <a:avLst/>
          </a:prstGeom>
          <a:noFill/>
          <a:ln>
            <a:solidFill>
              <a:schemeClr val="accent1"/>
            </a:solidFill>
            <a:headEnd type="none" w="med" len="med"/>
            <a:tailEnd type="none" w="med" len="med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rPr>
              <a:t>Edge: </a:t>
            </a:r>
            <a:r>
              <a:rPr lang="en-US" sz="2400" i="1" dirty="0" smtClean="0">
                <a:solidFill>
                  <a:schemeClr val="tx1"/>
                </a:solidFill>
                <a:latin typeface="Times New Roman" pitchFamily="18" charset="0"/>
              </a:rPr>
              <a:t>i</a:t>
            </a:r>
            <a:r>
              <a:rPr kumimoji="0" lang="en-US" sz="24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rPr>
              <a:t>nspection action</a:t>
            </a:r>
          </a:p>
        </p:txBody>
      </p:sp>
      <p:cxnSp>
        <p:nvCxnSpPr>
          <p:cNvPr id="8" name="Straight Connector 7"/>
          <p:cNvCxnSpPr/>
          <p:nvPr/>
        </p:nvCxnSpPr>
        <p:spPr bwMode="auto">
          <a:xfrm>
            <a:off x="3451224" y="5640286"/>
            <a:ext cx="965994" cy="705643"/>
          </a:xfrm>
          <a:prstGeom prst="line">
            <a:avLst/>
          </a:prstGeom>
          <a:ln w="57150">
            <a:solidFill>
              <a:schemeClr val="accent1"/>
            </a:solidFill>
            <a:headEnd type="oval" w="med" len="med"/>
            <a:tailEnd type="triangle" w="med" len="med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65672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620713" y="274637"/>
            <a:ext cx="8991600" cy="884237"/>
          </a:xfrm>
        </p:spPr>
        <p:txBody>
          <a:bodyPr>
            <a:normAutofit/>
          </a:bodyPr>
          <a:lstStyle/>
          <a:p>
            <a:pPr>
              <a:lnSpc>
                <a:spcPts val="2997"/>
              </a:lnSpc>
            </a:pPr>
            <a:r>
              <a:rPr lang="en-US" dirty="0" smtClean="0">
                <a:solidFill>
                  <a:srgbClr val="C00000"/>
                </a:solidFill>
              </a:rPr>
              <a:t>ARMOR: Deployed at LAX 2007</a:t>
            </a:r>
            <a:br>
              <a:rPr lang="en-US" dirty="0" smtClean="0">
                <a:solidFill>
                  <a:srgbClr val="C00000"/>
                </a:solidFill>
              </a:rPr>
            </a:br>
            <a:endParaRPr lang="en-US" b="0" i="1" dirty="0" smtClean="0">
              <a:solidFill>
                <a:srgbClr val="C00000"/>
              </a:solidFill>
            </a:endParaRPr>
          </a:p>
        </p:txBody>
      </p:sp>
      <p:sp>
        <p:nvSpPr>
          <p:cNvPr id="15363" name="Content Placeholder 2"/>
          <p:cNvSpPr>
            <a:spLocks noGrp="1"/>
          </p:cNvSpPr>
          <p:nvPr>
            <p:ph idx="1"/>
          </p:nvPr>
        </p:nvSpPr>
        <p:spPr>
          <a:xfrm>
            <a:off x="773113" y="1036640"/>
            <a:ext cx="8820150" cy="3108325"/>
          </a:xfrm>
        </p:spPr>
        <p:txBody>
          <a:bodyPr/>
          <a:lstStyle/>
          <a:p>
            <a:r>
              <a:rPr lang="en-US" sz="2800" dirty="0"/>
              <a:t>“Assistant for Randomized Monitoring Over Routes”</a:t>
            </a:r>
          </a:p>
          <a:p>
            <a:pPr lvl="1" eaLnBrk="1" hangingPunct="1"/>
            <a:r>
              <a:rPr lang="en-US" sz="2800" dirty="0"/>
              <a:t>Problem 1: Schedule vehicle checkpoints</a:t>
            </a:r>
          </a:p>
          <a:p>
            <a:pPr lvl="1" eaLnBrk="1" hangingPunct="1"/>
            <a:r>
              <a:rPr lang="en-US" sz="2800" dirty="0"/>
              <a:t>Problem 2: Schedule canine patrols</a:t>
            </a:r>
          </a:p>
          <a:p>
            <a:pPr eaLnBrk="1" hangingPunct="1"/>
            <a:r>
              <a:rPr lang="en-US" sz="2800" dirty="0"/>
              <a:t>Randomized schedule: (i) target weights; (ii) surveillance</a:t>
            </a:r>
          </a:p>
          <a:p>
            <a:pPr lvl="1" eaLnBrk="1" hangingPunct="1"/>
            <a:endParaRPr lang="en-US" sz="1200" dirty="0"/>
          </a:p>
        </p:txBody>
      </p:sp>
      <p:pic>
        <p:nvPicPr>
          <p:cNvPr id="15368" name="Picture 8" descr="AA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313" y="3856037"/>
            <a:ext cx="4203700" cy="3398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9" name="Picture 4" descr="Security forces work the sidewalk at LAX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21316" y="3856037"/>
            <a:ext cx="4200525" cy="34766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1490362" y="3258315"/>
            <a:ext cx="3271417" cy="508889"/>
          </a:xfrm>
          <a:prstGeom prst="rect">
            <a:avLst/>
          </a:prstGeom>
          <a:noFill/>
        </p:spPr>
        <p:txBody>
          <a:bodyPr wrap="none" lIns="100761" tIns="50382" rIns="100761" bIns="50382" rtlCol="0">
            <a:spAutoFit/>
          </a:bodyPr>
          <a:lstStyle/>
          <a:p>
            <a:r>
              <a:rPr lang="en-US" sz="2600" dirty="0">
                <a:solidFill>
                  <a:srgbClr val="9F2936"/>
                </a:solidFill>
              </a:rPr>
              <a:t>ARMOR-Checkpoints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596127" y="3258315"/>
            <a:ext cx="1989756" cy="508889"/>
          </a:xfrm>
          <a:prstGeom prst="rect">
            <a:avLst/>
          </a:prstGeom>
          <a:noFill/>
        </p:spPr>
        <p:txBody>
          <a:bodyPr wrap="none" lIns="100761" tIns="50382" rIns="100761" bIns="50382" rtlCol="0">
            <a:spAutoFit/>
          </a:bodyPr>
          <a:lstStyle/>
          <a:p>
            <a:r>
              <a:rPr lang="en-US" sz="2600" dirty="0">
                <a:solidFill>
                  <a:srgbClr val="9F2936"/>
                </a:solidFill>
              </a:rPr>
              <a:t>ARMOR-K9</a:t>
            </a:r>
          </a:p>
        </p:txBody>
      </p:sp>
    </p:spTree>
    <p:extLst>
      <p:ext uri="{BB962C8B-B14F-4D97-AF65-F5344CB8AC3E}">
        <p14:creationId xmlns:p14="http://schemas.microsoft.com/office/powerpoint/2010/main" val="1816760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i="1" dirty="0" smtClean="0"/>
              <a:t>Transition graph</a:t>
            </a:r>
          </a:p>
          <a:p>
            <a:endParaRPr lang="en-US" i="1" dirty="0" smtClean="0"/>
          </a:p>
          <a:p>
            <a:endParaRPr lang="en-US" i="1" dirty="0" smtClean="0"/>
          </a:p>
          <a:p>
            <a:endParaRPr lang="en-US" i="1" dirty="0" smtClean="0"/>
          </a:p>
          <a:p>
            <a:endParaRPr lang="en-US" i="1" dirty="0" smtClean="0"/>
          </a:p>
          <a:p>
            <a:endParaRPr lang="en-US" i="1" dirty="0" smtClean="0"/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620713" y="350837"/>
            <a:ext cx="8569325" cy="553998"/>
          </a:xfrm>
        </p:spPr>
        <p:txBody>
          <a:bodyPr/>
          <a:lstStyle/>
          <a:p>
            <a:pPr algn="ctr"/>
            <a:r>
              <a:rPr lang="en-US" dirty="0" smtClean="0"/>
              <a:t>Problem Setting</a:t>
            </a:r>
            <a:endParaRPr lang="en-US" dirty="0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4712" y="4202804"/>
            <a:ext cx="5576888" cy="25488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11"/>
          <p:cNvSpPr/>
          <p:nvPr/>
        </p:nvSpPr>
        <p:spPr bwMode="auto">
          <a:xfrm>
            <a:off x="3135312" y="2789237"/>
            <a:ext cx="4572000" cy="1295400"/>
          </a:xfrm>
          <a:prstGeom prst="rect">
            <a:avLst/>
          </a:prstGeom>
          <a:noFill/>
          <a:ln>
            <a:solidFill>
              <a:schemeClr val="accent1"/>
            </a:solidFill>
            <a:headEnd type="none" w="med" len="med"/>
            <a:tailEnd type="none" w="med" len="med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rPr>
              <a:t>Edge: </a:t>
            </a:r>
            <a:r>
              <a:rPr lang="en-US" sz="2400" i="1" dirty="0" smtClean="0">
                <a:solidFill>
                  <a:schemeClr val="tx1"/>
                </a:solidFill>
                <a:latin typeface="Times New Roman" pitchFamily="18" charset="0"/>
              </a:rPr>
              <a:t>i</a:t>
            </a:r>
            <a:r>
              <a:rPr kumimoji="0" lang="en-US" sz="24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rPr>
              <a:t>nspection action</a:t>
            </a:r>
          </a:p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i="1" dirty="0" smtClean="0"/>
              <a:t>	l</a:t>
            </a:r>
            <a:r>
              <a:rPr lang="en-US" sz="2400" i="1" baseline="-25000" dirty="0" smtClean="0"/>
              <a:t>e</a:t>
            </a:r>
            <a:r>
              <a:rPr lang="en-US" sz="2400" i="1" dirty="0" smtClean="0"/>
              <a:t> </a:t>
            </a:r>
            <a:r>
              <a:rPr lang="en-US" sz="2400" dirty="0" smtClean="0"/>
              <a:t>- action duration</a:t>
            </a:r>
          </a:p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i="1" dirty="0" smtClean="0"/>
              <a:t>	</a:t>
            </a:r>
            <a:r>
              <a:rPr lang="en-US" sz="2400" i="1" dirty="0" err="1" smtClean="0"/>
              <a:t>f</a:t>
            </a:r>
            <a:r>
              <a:rPr lang="en-US" sz="2400" i="1" baseline="-25000" dirty="0" err="1" smtClean="0"/>
              <a:t>e</a:t>
            </a:r>
            <a:r>
              <a:rPr lang="en-US" sz="2400" dirty="0" smtClean="0"/>
              <a:t> - fare-check effectiveness</a:t>
            </a:r>
            <a:endParaRPr kumimoji="0" lang="en-US" sz="24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cxnSp>
        <p:nvCxnSpPr>
          <p:cNvPr id="8" name="Straight Connector 7"/>
          <p:cNvCxnSpPr/>
          <p:nvPr/>
        </p:nvCxnSpPr>
        <p:spPr bwMode="auto">
          <a:xfrm>
            <a:off x="3451224" y="5640286"/>
            <a:ext cx="965994" cy="705643"/>
          </a:xfrm>
          <a:prstGeom prst="line">
            <a:avLst/>
          </a:prstGeom>
          <a:ln w="57150">
            <a:solidFill>
              <a:schemeClr val="accent1"/>
            </a:solidFill>
            <a:headEnd type="oval" w="med" len="med"/>
            <a:tailEnd type="triangle" w="med" len="med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88799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i="1" dirty="0" smtClean="0"/>
              <a:t>Transition graph</a:t>
            </a:r>
          </a:p>
          <a:p>
            <a:endParaRPr lang="en-US" i="1" dirty="0" smtClean="0"/>
          </a:p>
          <a:p>
            <a:endParaRPr lang="en-US" i="1" dirty="0" smtClean="0"/>
          </a:p>
          <a:p>
            <a:endParaRPr lang="en-US" i="1" dirty="0" smtClean="0"/>
          </a:p>
          <a:p>
            <a:endParaRPr lang="en-US" i="1" dirty="0" smtClean="0"/>
          </a:p>
          <a:p>
            <a:endParaRPr lang="en-US" i="1" dirty="0" smtClean="0"/>
          </a:p>
          <a:p>
            <a:endParaRPr lang="en-US" i="1" dirty="0" smtClean="0"/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620713" y="350837"/>
            <a:ext cx="8569325" cy="553998"/>
          </a:xfrm>
        </p:spPr>
        <p:txBody>
          <a:bodyPr/>
          <a:lstStyle/>
          <a:p>
            <a:pPr algn="ctr"/>
            <a:r>
              <a:rPr lang="en-US" dirty="0" smtClean="0"/>
              <a:t>Problem Setting</a:t>
            </a:r>
            <a:endParaRPr lang="en-US" dirty="0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4712" y="4202804"/>
            <a:ext cx="5576888" cy="25488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 bwMode="auto">
          <a:xfrm>
            <a:off x="2563812" y="5460104"/>
            <a:ext cx="887412" cy="360363"/>
          </a:xfrm>
          <a:prstGeom prst="rect">
            <a:avLst/>
          </a:prstGeom>
          <a:noFill/>
          <a:ln w="57150">
            <a:solidFill>
              <a:schemeClr val="accent1"/>
            </a:solidFill>
            <a:headEnd type="none" w="med" len="med"/>
            <a:tailEnd type="none" w="med" len="med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3973512" y="6345929"/>
            <a:ext cx="887412" cy="360363"/>
          </a:xfrm>
          <a:prstGeom prst="rect">
            <a:avLst/>
          </a:prstGeom>
          <a:noFill/>
          <a:ln w="57150">
            <a:solidFill>
              <a:schemeClr val="accent1"/>
            </a:solidFill>
            <a:headEnd type="none" w="med" len="med"/>
            <a:tailEnd type="none" w="med" len="med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5383212" y="5460104"/>
            <a:ext cx="887412" cy="360363"/>
          </a:xfrm>
          <a:prstGeom prst="rect">
            <a:avLst/>
          </a:prstGeom>
          <a:noFill/>
          <a:ln w="57150">
            <a:solidFill>
              <a:schemeClr val="accent1"/>
            </a:solidFill>
            <a:headEnd type="none" w="med" len="med"/>
            <a:tailEnd type="none" w="med" len="med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cxnSp>
        <p:nvCxnSpPr>
          <p:cNvPr id="9" name="Straight Connector 8"/>
          <p:cNvCxnSpPr>
            <a:stCxn id="6" idx="3"/>
            <a:endCxn id="7" idx="0"/>
          </p:cNvCxnSpPr>
          <p:nvPr/>
        </p:nvCxnSpPr>
        <p:spPr bwMode="auto">
          <a:xfrm>
            <a:off x="3451224" y="5640286"/>
            <a:ext cx="965994" cy="705643"/>
          </a:xfrm>
          <a:prstGeom prst="line">
            <a:avLst/>
          </a:prstGeom>
          <a:ln w="57150">
            <a:solidFill>
              <a:schemeClr val="accent1"/>
            </a:solidFill>
            <a:headEnd type="oval" w="med" len="med"/>
            <a:tailEnd type="triangle" w="med" len="med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0" name="Straight Connector 9"/>
          <p:cNvCxnSpPr>
            <a:stCxn id="7" idx="3"/>
            <a:endCxn id="8" idx="2"/>
          </p:cNvCxnSpPr>
          <p:nvPr/>
        </p:nvCxnSpPr>
        <p:spPr bwMode="auto">
          <a:xfrm flipV="1">
            <a:off x="4860924" y="5820467"/>
            <a:ext cx="965994" cy="705644"/>
          </a:xfrm>
          <a:prstGeom prst="line">
            <a:avLst/>
          </a:prstGeom>
          <a:ln w="57150">
            <a:solidFill>
              <a:schemeClr val="accent1"/>
            </a:solidFill>
            <a:headEnd type="oval" w="med" len="med"/>
            <a:tailEnd type="triangle" w="med" len="med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 bwMode="auto">
          <a:xfrm>
            <a:off x="3287712" y="2865437"/>
            <a:ext cx="4267200" cy="457200"/>
          </a:xfrm>
          <a:prstGeom prst="rect">
            <a:avLst/>
          </a:prstGeom>
          <a:noFill/>
          <a:ln>
            <a:solidFill>
              <a:schemeClr val="accent1"/>
            </a:solidFill>
            <a:headEnd type="none" w="med" len="med"/>
            <a:tailEnd type="none" w="med" len="med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2400" dirty="0" smtClean="0"/>
              <a:t>Patrols: </a:t>
            </a:r>
            <a:r>
              <a:rPr lang="en-US" sz="2400" i="1" dirty="0" smtClean="0"/>
              <a:t>bounded-length paths</a:t>
            </a:r>
          </a:p>
        </p:txBody>
      </p:sp>
    </p:spTree>
    <p:extLst>
      <p:ext uri="{BB962C8B-B14F-4D97-AF65-F5344CB8AC3E}">
        <p14:creationId xmlns:p14="http://schemas.microsoft.com/office/powerpoint/2010/main" val="918137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i="1" dirty="0" smtClean="0"/>
              <a:t>Transition graph</a:t>
            </a:r>
          </a:p>
          <a:p>
            <a:endParaRPr lang="en-US" i="1" dirty="0" smtClean="0"/>
          </a:p>
          <a:p>
            <a:endParaRPr lang="en-US" i="1" dirty="0" smtClean="0"/>
          </a:p>
          <a:p>
            <a:endParaRPr lang="en-US" i="1" dirty="0" smtClean="0"/>
          </a:p>
          <a:p>
            <a:endParaRPr lang="en-US" i="1" dirty="0" smtClean="0"/>
          </a:p>
          <a:p>
            <a:endParaRPr lang="en-US" i="1" dirty="0" smtClean="0"/>
          </a:p>
          <a:p>
            <a:endParaRPr lang="en-US" i="1" dirty="0" smtClean="0"/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620713" y="350837"/>
            <a:ext cx="8569325" cy="553998"/>
          </a:xfrm>
        </p:spPr>
        <p:txBody>
          <a:bodyPr/>
          <a:lstStyle/>
          <a:p>
            <a:pPr algn="ctr"/>
            <a:r>
              <a:rPr lang="en-US" dirty="0" smtClean="0"/>
              <a:t>Problem Setting</a:t>
            </a:r>
            <a:endParaRPr lang="en-US" dirty="0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4712" y="4202804"/>
            <a:ext cx="5576888" cy="25488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 bwMode="auto">
          <a:xfrm>
            <a:off x="2563812" y="5460104"/>
            <a:ext cx="887412" cy="360363"/>
          </a:xfrm>
          <a:prstGeom prst="rect">
            <a:avLst/>
          </a:prstGeom>
          <a:noFill/>
          <a:ln w="57150">
            <a:solidFill>
              <a:schemeClr val="accent1"/>
            </a:solidFill>
            <a:headEnd type="none" w="med" len="med"/>
            <a:tailEnd type="none" w="med" len="med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3973512" y="6345929"/>
            <a:ext cx="887412" cy="360363"/>
          </a:xfrm>
          <a:prstGeom prst="rect">
            <a:avLst/>
          </a:prstGeom>
          <a:noFill/>
          <a:ln w="57150">
            <a:solidFill>
              <a:schemeClr val="accent1"/>
            </a:solidFill>
            <a:headEnd type="none" w="med" len="med"/>
            <a:tailEnd type="none" w="med" len="med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5383212" y="5460104"/>
            <a:ext cx="887412" cy="360363"/>
          </a:xfrm>
          <a:prstGeom prst="rect">
            <a:avLst/>
          </a:prstGeom>
          <a:noFill/>
          <a:ln w="57150">
            <a:solidFill>
              <a:schemeClr val="accent1"/>
            </a:solidFill>
            <a:headEnd type="none" w="med" len="med"/>
            <a:tailEnd type="none" w="med" len="med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cxnSp>
        <p:nvCxnSpPr>
          <p:cNvPr id="9" name="Straight Connector 8"/>
          <p:cNvCxnSpPr>
            <a:stCxn id="6" idx="3"/>
            <a:endCxn id="7" idx="0"/>
          </p:cNvCxnSpPr>
          <p:nvPr/>
        </p:nvCxnSpPr>
        <p:spPr bwMode="auto">
          <a:xfrm>
            <a:off x="3451224" y="5640286"/>
            <a:ext cx="965994" cy="705643"/>
          </a:xfrm>
          <a:prstGeom prst="line">
            <a:avLst/>
          </a:prstGeom>
          <a:ln w="57150">
            <a:solidFill>
              <a:schemeClr val="accent1"/>
            </a:solidFill>
            <a:headEnd type="oval" w="med" len="med"/>
            <a:tailEnd type="triangle" w="med" len="med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0" name="Straight Connector 9"/>
          <p:cNvCxnSpPr>
            <a:stCxn id="7" idx="3"/>
            <a:endCxn id="8" idx="2"/>
          </p:cNvCxnSpPr>
          <p:nvPr/>
        </p:nvCxnSpPr>
        <p:spPr bwMode="auto">
          <a:xfrm flipV="1">
            <a:off x="4860924" y="5820467"/>
            <a:ext cx="965994" cy="705644"/>
          </a:xfrm>
          <a:prstGeom prst="line">
            <a:avLst/>
          </a:prstGeom>
          <a:ln w="57150">
            <a:solidFill>
              <a:schemeClr val="accent1"/>
            </a:solidFill>
            <a:headEnd type="oval" w="med" len="med"/>
            <a:tailEnd type="triangle" w="med" len="med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 bwMode="auto">
          <a:xfrm>
            <a:off x="3287712" y="2865437"/>
            <a:ext cx="4419600" cy="1219200"/>
          </a:xfrm>
          <a:prstGeom prst="rect">
            <a:avLst/>
          </a:prstGeom>
          <a:noFill/>
          <a:ln>
            <a:solidFill>
              <a:schemeClr val="accent1"/>
            </a:solidFill>
            <a:headEnd type="none" w="med" len="med"/>
            <a:tailEnd type="none" w="med" len="med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en-US" sz="2400" dirty="0" smtClean="0"/>
              <a:t>Patrols: </a:t>
            </a:r>
            <a:r>
              <a:rPr lang="en-US" sz="2400" i="1" dirty="0" smtClean="0"/>
              <a:t>bounded-length paths</a:t>
            </a:r>
          </a:p>
          <a:p>
            <a:r>
              <a:rPr lang="en-US" sz="2400" i="1" dirty="0" smtClean="0"/>
              <a:t>	γ – </a:t>
            </a:r>
            <a:r>
              <a:rPr lang="en-US" sz="2400" dirty="0" smtClean="0"/>
              <a:t>patrol units</a:t>
            </a:r>
          </a:p>
          <a:p>
            <a:r>
              <a:rPr lang="en-US" sz="2400" i="1" dirty="0" smtClean="0"/>
              <a:t>	κ – </a:t>
            </a:r>
            <a:r>
              <a:rPr lang="en-US" sz="2400" dirty="0" smtClean="0"/>
              <a:t>patrol hours per unit</a:t>
            </a:r>
          </a:p>
        </p:txBody>
      </p:sp>
    </p:spTree>
    <p:extLst>
      <p:ext uri="{BB962C8B-B14F-4D97-AF65-F5344CB8AC3E}">
        <p14:creationId xmlns:p14="http://schemas.microsoft.com/office/powerpoint/2010/main" val="827139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0"/>
          </p:nvPr>
        </p:nvSpPr>
        <p:spPr>
          <a:xfrm>
            <a:off x="620713" y="1646237"/>
            <a:ext cx="8915400" cy="4800600"/>
          </a:xfrm>
        </p:spPr>
        <p:txBody>
          <a:bodyPr/>
          <a:lstStyle/>
          <a:p>
            <a:r>
              <a:rPr lang="en-US" dirty="0" smtClean="0"/>
              <a:t>Riders: </a:t>
            </a:r>
            <a:r>
              <a:rPr lang="en-US" i="1" dirty="0" smtClean="0"/>
              <a:t>multiple types</a:t>
            </a:r>
          </a:p>
          <a:p>
            <a:pPr lvl="1"/>
            <a:r>
              <a:rPr lang="en-US" sz="2400" dirty="0" smtClean="0"/>
              <a:t>Each type takes fixed route</a:t>
            </a:r>
          </a:p>
          <a:p>
            <a:pPr lvl="1"/>
            <a:r>
              <a:rPr lang="en-US" sz="2400" dirty="0" smtClean="0"/>
              <a:t>Fully observes the probability of being inspected</a:t>
            </a:r>
          </a:p>
          <a:p>
            <a:pPr lvl="1"/>
            <a:r>
              <a:rPr lang="en-US" sz="2400" dirty="0" smtClean="0"/>
              <a:t>Binary decision: buy or not buy the ticket</a:t>
            </a:r>
          </a:p>
          <a:p>
            <a:pPr lvl="1"/>
            <a:r>
              <a:rPr lang="en-US" sz="2400" dirty="0" smtClean="0"/>
              <a:t>Perfectly rational and risk-neutral</a:t>
            </a:r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620713" y="350837"/>
            <a:ext cx="8569325" cy="553998"/>
          </a:xfrm>
        </p:spPr>
        <p:txBody>
          <a:bodyPr/>
          <a:lstStyle/>
          <a:p>
            <a:pPr algn="ctr"/>
            <a:r>
              <a:rPr lang="en-US" dirty="0" smtClean="0"/>
              <a:t>Problem Setting cont.</a:t>
            </a:r>
            <a:endParaRPr lang="en-US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4712" y="4279004"/>
            <a:ext cx="5576888" cy="25488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 bwMode="auto">
          <a:xfrm>
            <a:off x="2552700" y="4660004"/>
            <a:ext cx="887412" cy="360363"/>
          </a:xfrm>
          <a:prstGeom prst="rect">
            <a:avLst/>
          </a:prstGeom>
          <a:noFill/>
          <a:ln>
            <a:solidFill>
              <a:schemeClr val="accent2"/>
            </a:solidFill>
            <a:headEnd type="none" w="med" len="med"/>
            <a:tailEnd type="none" w="med" len="med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3973512" y="5536304"/>
            <a:ext cx="887412" cy="360363"/>
          </a:xfrm>
          <a:prstGeom prst="rect">
            <a:avLst/>
          </a:prstGeom>
          <a:noFill/>
          <a:ln>
            <a:solidFill>
              <a:schemeClr val="accent2"/>
            </a:solidFill>
            <a:headEnd type="none" w="med" len="med"/>
            <a:tailEnd type="none" w="med" len="med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5383212" y="6422129"/>
            <a:ext cx="887412" cy="360363"/>
          </a:xfrm>
          <a:prstGeom prst="rect">
            <a:avLst/>
          </a:prstGeom>
          <a:noFill/>
          <a:ln>
            <a:solidFill>
              <a:schemeClr val="accent2"/>
            </a:solidFill>
            <a:headEnd type="none" w="med" len="med"/>
            <a:tailEnd type="none" w="med" len="med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6792912" y="6412604"/>
            <a:ext cx="887412" cy="360363"/>
          </a:xfrm>
          <a:prstGeom prst="rect">
            <a:avLst/>
          </a:prstGeom>
          <a:noFill/>
          <a:ln>
            <a:solidFill>
              <a:schemeClr val="accent2"/>
            </a:solidFill>
            <a:headEnd type="none" w="med" len="med"/>
            <a:tailEnd type="none" w="med" len="med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cxnSp>
        <p:nvCxnSpPr>
          <p:cNvPr id="10" name="Straight Connector 9"/>
          <p:cNvCxnSpPr>
            <a:stCxn id="5" idx="3"/>
            <a:endCxn id="6" idx="0"/>
          </p:cNvCxnSpPr>
          <p:nvPr/>
        </p:nvCxnSpPr>
        <p:spPr bwMode="auto">
          <a:xfrm>
            <a:off x="3440112" y="4840186"/>
            <a:ext cx="977106" cy="696118"/>
          </a:xfrm>
          <a:prstGeom prst="line">
            <a:avLst/>
          </a:prstGeom>
          <a:ln w="28575">
            <a:solidFill>
              <a:schemeClr val="accent2"/>
            </a:solidFill>
            <a:headEnd type="oval" w="med" len="med"/>
            <a:tailEnd type="triangle" w="med" len="med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1" name="Straight Connector 10"/>
          <p:cNvCxnSpPr>
            <a:stCxn id="6" idx="3"/>
            <a:endCxn id="7" idx="0"/>
          </p:cNvCxnSpPr>
          <p:nvPr/>
        </p:nvCxnSpPr>
        <p:spPr bwMode="auto">
          <a:xfrm>
            <a:off x="4860924" y="5716486"/>
            <a:ext cx="965994" cy="705643"/>
          </a:xfrm>
          <a:prstGeom prst="line">
            <a:avLst/>
          </a:prstGeom>
          <a:ln w="28575">
            <a:solidFill>
              <a:schemeClr val="accent2"/>
            </a:solidFill>
            <a:headEnd type="oval" w="med" len="med"/>
            <a:tailEnd type="triangle" w="med" len="med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4" name="Straight Connector 13"/>
          <p:cNvCxnSpPr>
            <a:stCxn id="7" idx="3"/>
            <a:endCxn id="8" idx="1"/>
          </p:cNvCxnSpPr>
          <p:nvPr/>
        </p:nvCxnSpPr>
        <p:spPr bwMode="auto">
          <a:xfrm flipV="1">
            <a:off x="6270624" y="6592786"/>
            <a:ext cx="522288" cy="9525"/>
          </a:xfrm>
          <a:prstGeom prst="line">
            <a:avLst/>
          </a:prstGeom>
          <a:ln w="28575">
            <a:solidFill>
              <a:schemeClr val="accent2"/>
            </a:solidFill>
            <a:headEnd type="oval" w="med" len="med"/>
            <a:tailEnd type="triangle" w="med" len="med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56244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0"/>
          </p:nvPr>
        </p:nvSpPr>
        <p:spPr>
          <a:xfrm>
            <a:off x="620713" y="1646237"/>
            <a:ext cx="8915400" cy="4800600"/>
          </a:xfrm>
        </p:spPr>
        <p:txBody>
          <a:bodyPr/>
          <a:lstStyle/>
          <a:p>
            <a:r>
              <a:rPr lang="en-US" dirty="0" smtClean="0"/>
              <a:t>Riders: </a:t>
            </a:r>
            <a:r>
              <a:rPr lang="en-US" i="1" dirty="0" smtClean="0"/>
              <a:t>multiple types</a:t>
            </a:r>
          </a:p>
          <a:p>
            <a:pPr lvl="1"/>
            <a:r>
              <a:rPr lang="en-US" sz="2400" dirty="0" smtClean="0"/>
              <a:t>Each type takes fixed route</a:t>
            </a:r>
          </a:p>
          <a:p>
            <a:pPr lvl="1"/>
            <a:r>
              <a:rPr lang="en-US" sz="2400" dirty="0" smtClean="0"/>
              <a:t>Fully observes the probability of being inspected</a:t>
            </a:r>
          </a:p>
          <a:p>
            <a:pPr lvl="1"/>
            <a:r>
              <a:rPr lang="en-US" sz="2400" dirty="0" smtClean="0"/>
              <a:t>Binary decision: buy or not buy the ticket</a:t>
            </a:r>
          </a:p>
          <a:p>
            <a:pPr lvl="1"/>
            <a:r>
              <a:rPr lang="en-US" sz="2400" dirty="0" smtClean="0"/>
              <a:t>Perfectly rational and risk-neutral</a:t>
            </a:r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620713" y="350837"/>
            <a:ext cx="8569325" cy="553998"/>
          </a:xfrm>
        </p:spPr>
        <p:txBody>
          <a:bodyPr/>
          <a:lstStyle/>
          <a:p>
            <a:pPr algn="ctr"/>
            <a:r>
              <a:rPr lang="en-US" dirty="0" smtClean="0"/>
              <a:t>Problem Setting cont.</a:t>
            </a:r>
            <a:endParaRPr lang="en-US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4712" y="4279004"/>
            <a:ext cx="5576888" cy="25488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 bwMode="auto">
          <a:xfrm>
            <a:off x="2552700" y="4660004"/>
            <a:ext cx="887412" cy="360363"/>
          </a:xfrm>
          <a:prstGeom prst="rect">
            <a:avLst/>
          </a:prstGeom>
          <a:noFill/>
          <a:ln>
            <a:solidFill>
              <a:schemeClr val="accent2"/>
            </a:solidFill>
            <a:headEnd type="none" w="med" len="med"/>
            <a:tailEnd type="none" w="med" len="med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3973512" y="5536304"/>
            <a:ext cx="887412" cy="360363"/>
          </a:xfrm>
          <a:prstGeom prst="rect">
            <a:avLst/>
          </a:prstGeom>
          <a:noFill/>
          <a:ln>
            <a:solidFill>
              <a:schemeClr val="accent2"/>
            </a:solidFill>
            <a:headEnd type="none" w="med" len="med"/>
            <a:tailEnd type="none" w="med" len="med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5383212" y="6422129"/>
            <a:ext cx="887412" cy="360363"/>
          </a:xfrm>
          <a:prstGeom prst="rect">
            <a:avLst/>
          </a:prstGeom>
          <a:noFill/>
          <a:ln>
            <a:solidFill>
              <a:schemeClr val="accent2"/>
            </a:solidFill>
            <a:headEnd type="none" w="med" len="med"/>
            <a:tailEnd type="none" w="med" len="med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6792912" y="6412604"/>
            <a:ext cx="887412" cy="360363"/>
          </a:xfrm>
          <a:prstGeom prst="rect">
            <a:avLst/>
          </a:prstGeom>
          <a:noFill/>
          <a:ln>
            <a:solidFill>
              <a:schemeClr val="accent2"/>
            </a:solidFill>
            <a:headEnd type="none" w="med" len="med"/>
            <a:tailEnd type="none" w="med" len="med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cxnSp>
        <p:nvCxnSpPr>
          <p:cNvPr id="10" name="Straight Connector 9"/>
          <p:cNvCxnSpPr>
            <a:stCxn id="5" idx="3"/>
            <a:endCxn id="6" idx="0"/>
          </p:cNvCxnSpPr>
          <p:nvPr/>
        </p:nvCxnSpPr>
        <p:spPr bwMode="auto">
          <a:xfrm>
            <a:off x="3440112" y="4840186"/>
            <a:ext cx="977106" cy="696118"/>
          </a:xfrm>
          <a:prstGeom prst="line">
            <a:avLst/>
          </a:prstGeom>
          <a:ln w="28575">
            <a:solidFill>
              <a:schemeClr val="accent2"/>
            </a:solidFill>
            <a:headEnd type="oval" w="med" len="med"/>
            <a:tailEnd type="triangle" w="med" len="med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1" name="Straight Connector 10"/>
          <p:cNvCxnSpPr>
            <a:stCxn id="6" idx="3"/>
            <a:endCxn id="7" idx="0"/>
          </p:cNvCxnSpPr>
          <p:nvPr/>
        </p:nvCxnSpPr>
        <p:spPr bwMode="auto">
          <a:xfrm>
            <a:off x="4860924" y="5716486"/>
            <a:ext cx="965994" cy="705643"/>
          </a:xfrm>
          <a:prstGeom prst="line">
            <a:avLst/>
          </a:prstGeom>
          <a:ln w="28575">
            <a:solidFill>
              <a:schemeClr val="accent2"/>
            </a:solidFill>
            <a:headEnd type="oval" w="med" len="med"/>
            <a:tailEnd type="triangle" w="med" len="med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4" name="Straight Connector 13"/>
          <p:cNvCxnSpPr>
            <a:stCxn id="7" idx="3"/>
            <a:endCxn id="8" idx="1"/>
          </p:cNvCxnSpPr>
          <p:nvPr/>
        </p:nvCxnSpPr>
        <p:spPr bwMode="auto">
          <a:xfrm flipV="1">
            <a:off x="6270624" y="6592786"/>
            <a:ext cx="522288" cy="9525"/>
          </a:xfrm>
          <a:prstGeom prst="line">
            <a:avLst/>
          </a:prstGeom>
          <a:ln w="28575">
            <a:solidFill>
              <a:schemeClr val="accent2"/>
            </a:solidFill>
            <a:headEnd type="oval" w="med" len="med"/>
            <a:tailEnd type="triangle" w="med" len="med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2" name="Arc 11"/>
          <p:cNvSpPr/>
          <p:nvPr/>
        </p:nvSpPr>
        <p:spPr bwMode="auto">
          <a:xfrm rot="17872284">
            <a:off x="6178553" y="5359339"/>
            <a:ext cx="2514600" cy="1676400"/>
          </a:xfrm>
          <a:prstGeom prst="arc">
            <a:avLst>
              <a:gd name="adj1" fmla="val 13230926"/>
              <a:gd name="adj2" fmla="val 1430860"/>
            </a:avLst>
          </a:prstGeom>
          <a:ln w="28575">
            <a:solidFill>
              <a:schemeClr val="accent1"/>
            </a:solidFill>
            <a:headEnd type="none" w="med" len="med"/>
            <a:tailEnd type="arrow" w="med" len="med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3" name="Rectangle 12"/>
          <p:cNvSpPr/>
          <p:nvPr/>
        </p:nvSpPr>
        <p:spPr bwMode="auto">
          <a:xfrm>
            <a:off x="7859712" y="5761037"/>
            <a:ext cx="1905000" cy="762000"/>
          </a:xfrm>
          <a:prstGeom prst="rect">
            <a:avLst/>
          </a:prstGeom>
          <a:noFill/>
          <a:ln>
            <a:solidFill>
              <a:schemeClr val="accent3"/>
            </a:solidFill>
            <a:headEnd type="none" w="med" len="med"/>
            <a:tailEnd type="none" w="med" len="med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rPr>
              <a:t>Why do we need this edge?</a:t>
            </a:r>
          </a:p>
        </p:txBody>
      </p:sp>
    </p:spTree>
    <p:extLst>
      <p:ext uri="{BB962C8B-B14F-4D97-AF65-F5344CB8AC3E}">
        <p14:creationId xmlns:p14="http://schemas.microsoft.com/office/powerpoint/2010/main" val="2197802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dirty="0" smtClean="0"/>
              <a:t>Based on </a:t>
            </a:r>
            <a:r>
              <a:rPr lang="en-US" i="1" dirty="0" smtClean="0"/>
              <a:t>transition graph</a:t>
            </a:r>
          </a:p>
          <a:p>
            <a:r>
              <a:rPr lang="en-US" dirty="0" smtClean="0"/>
              <a:t>Strategy representation: </a:t>
            </a:r>
            <a:r>
              <a:rPr lang="en-US" i="1" dirty="0" smtClean="0"/>
              <a:t>marginal coverage on edges</a:t>
            </a:r>
          </a:p>
          <a:p>
            <a:endParaRPr lang="en-US" i="1" dirty="0" smtClean="0"/>
          </a:p>
          <a:p>
            <a:endParaRPr lang="en-US" i="1" dirty="0" smtClean="0"/>
          </a:p>
          <a:p>
            <a:endParaRPr lang="en-US" i="1" dirty="0" smtClean="0"/>
          </a:p>
          <a:p>
            <a:endParaRPr lang="en-US" i="1" dirty="0" smtClean="0"/>
          </a:p>
          <a:p>
            <a:endParaRPr lang="en-US" i="1" dirty="0" smtClean="0"/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620712" y="427037"/>
            <a:ext cx="8569325" cy="553998"/>
          </a:xfrm>
        </p:spPr>
        <p:txBody>
          <a:bodyPr/>
          <a:lstStyle/>
          <a:p>
            <a:pPr algn="ctr"/>
            <a:r>
              <a:rPr lang="en-US" dirty="0" smtClean="0"/>
              <a:t>Basic Compact Formulation</a:t>
            </a:r>
            <a:endParaRPr lang="en-US" dirty="0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4712" y="3475037"/>
            <a:ext cx="5576888" cy="25488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9" name="Straight Connector 8"/>
          <p:cNvCxnSpPr/>
          <p:nvPr/>
        </p:nvCxnSpPr>
        <p:spPr bwMode="auto">
          <a:xfrm>
            <a:off x="3451224" y="4912519"/>
            <a:ext cx="965994" cy="705643"/>
          </a:xfrm>
          <a:prstGeom prst="line">
            <a:avLst/>
          </a:prstGeom>
          <a:ln w="57150">
            <a:solidFill>
              <a:schemeClr val="accent1"/>
            </a:solidFill>
            <a:headEnd type="oval" w="med" len="med"/>
            <a:tailEnd type="triangle" w="med" len="med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 bwMode="auto">
          <a:xfrm flipV="1">
            <a:off x="4860924" y="5092700"/>
            <a:ext cx="965994" cy="705644"/>
          </a:xfrm>
          <a:prstGeom prst="line">
            <a:avLst/>
          </a:prstGeom>
          <a:ln w="28575">
            <a:solidFill>
              <a:schemeClr val="accent1"/>
            </a:solidFill>
            <a:headEnd type="oval" w="med" len="med"/>
            <a:tailEnd type="triangle" w="med" len="med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 bwMode="auto">
          <a:xfrm>
            <a:off x="4861718" y="5799137"/>
            <a:ext cx="522288" cy="1588"/>
          </a:xfrm>
          <a:prstGeom prst="line">
            <a:avLst/>
          </a:prstGeom>
          <a:ln w="28575">
            <a:solidFill>
              <a:schemeClr val="accent1"/>
            </a:solidFill>
            <a:headEnd type="oval" w="med" len="med"/>
            <a:tailEnd type="triangle" w="med" len="med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3211512" y="5075237"/>
            <a:ext cx="6746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accent1"/>
                </a:solidFill>
              </a:rPr>
              <a:t>0.8</a:t>
            </a:r>
            <a:endParaRPr lang="en-US" sz="2400" b="1" dirty="0">
              <a:solidFill>
                <a:schemeClr val="accent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887912" y="5837237"/>
            <a:ext cx="685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accent1"/>
                </a:solidFill>
              </a:rPr>
              <a:t>0.4</a:t>
            </a:r>
            <a:endParaRPr lang="en-US" sz="2400" b="1" dirty="0">
              <a:solidFill>
                <a:schemeClr val="accent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811712" y="5070772"/>
            <a:ext cx="685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accent1"/>
                </a:solidFill>
              </a:rPr>
              <a:t>0.4</a:t>
            </a:r>
            <a:endParaRPr lang="en-US" sz="2400" b="1" dirty="0">
              <a:solidFill>
                <a:schemeClr val="accent1"/>
              </a:solidFill>
            </a:endParaRPr>
          </a:p>
        </p:txBody>
      </p:sp>
      <p:cxnSp>
        <p:nvCxnSpPr>
          <p:cNvPr id="12" name="Straight Connector 11"/>
          <p:cNvCxnSpPr/>
          <p:nvPr/>
        </p:nvCxnSpPr>
        <p:spPr bwMode="auto">
          <a:xfrm flipV="1">
            <a:off x="6259512" y="4237037"/>
            <a:ext cx="965994" cy="705644"/>
          </a:xfrm>
          <a:prstGeom prst="line">
            <a:avLst/>
          </a:prstGeom>
          <a:ln w="19050">
            <a:solidFill>
              <a:schemeClr val="accent1"/>
            </a:solidFill>
            <a:headEnd type="oval" w="med" len="med"/>
            <a:tailEnd type="triangle" w="med" len="med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6183312" y="4160837"/>
            <a:ext cx="685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accent1"/>
                </a:solidFill>
              </a:rPr>
              <a:t>0.2</a:t>
            </a:r>
            <a:endParaRPr lang="en-US" sz="2400" b="1" dirty="0">
              <a:solidFill>
                <a:schemeClr val="accent1"/>
              </a:solidFill>
            </a:endParaRPr>
          </a:p>
        </p:txBody>
      </p:sp>
      <p:cxnSp>
        <p:nvCxnSpPr>
          <p:cNvPr id="14" name="Straight Connector 13"/>
          <p:cNvCxnSpPr/>
          <p:nvPr/>
        </p:nvCxnSpPr>
        <p:spPr bwMode="auto">
          <a:xfrm>
            <a:off x="6263798" y="5791517"/>
            <a:ext cx="522288" cy="1588"/>
          </a:xfrm>
          <a:prstGeom prst="line">
            <a:avLst/>
          </a:prstGeom>
          <a:ln w="28575">
            <a:solidFill>
              <a:schemeClr val="accent1"/>
            </a:solidFill>
            <a:headEnd type="oval" w="med" len="med"/>
            <a:tailEnd type="triangle" w="med" len="med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6289992" y="5829617"/>
            <a:ext cx="685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accent1"/>
                </a:solidFill>
              </a:rPr>
              <a:t>0.4</a:t>
            </a:r>
            <a:endParaRPr lang="en-US" sz="2400" b="1" dirty="0">
              <a:solidFill>
                <a:schemeClr val="accent1"/>
              </a:solidFill>
            </a:endParaRPr>
          </a:p>
        </p:txBody>
      </p:sp>
      <p:cxnSp>
        <p:nvCxnSpPr>
          <p:cNvPr id="19" name="Straight Connector 18"/>
          <p:cNvCxnSpPr/>
          <p:nvPr/>
        </p:nvCxnSpPr>
        <p:spPr bwMode="auto">
          <a:xfrm>
            <a:off x="6272213" y="4938713"/>
            <a:ext cx="971550" cy="690562"/>
          </a:xfrm>
          <a:prstGeom prst="line">
            <a:avLst/>
          </a:prstGeom>
          <a:ln w="19050">
            <a:solidFill>
              <a:schemeClr val="accent1"/>
            </a:solidFill>
            <a:headEnd type="oval" w="med" len="med"/>
            <a:tailEnd type="triangle" w="med" len="med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6945312" y="5070772"/>
            <a:ext cx="685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accent1"/>
                </a:solidFill>
              </a:rPr>
              <a:t>0.2</a:t>
            </a:r>
            <a:endParaRPr lang="en-US" sz="24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288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dirty="0" smtClean="0"/>
              <a:t>Based on </a:t>
            </a:r>
            <a:r>
              <a:rPr lang="en-US" i="1" dirty="0" smtClean="0"/>
              <a:t>transition graph</a:t>
            </a:r>
          </a:p>
          <a:p>
            <a:r>
              <a:rPr lang="en-US" dirty="0" smtClean="0"/>
              <a:t>Strategy representation: </a:t>
            </a:r>
            <a:r>
              <a:rPr lang="en-US" i="1" dirty="0" smtClean="0"/>
              <a:t>marginal coverage on edges</a:t>
            </a:r>
          </a:p>
          <a:p>
            <a:endParaRPr lang="en-US" i="1" dirty="0" smtClean="0"/>
          </a:p>
          <a:p>
            <a:endParaRPr lang="en-US" i="1" dirty="0" smtClean="0"/>
          </a:p>
          <a:p>
            <a:endParaRPr lang="en-US" i="1" dirty="0" smtClean="0"/>
          </a:p>
          <a:p>
            <a:endParaRPr lang="en-US" i="1" dirty="0" smtClean="0"/>
          </a:p>
          <a:p>
            <a:endParaRPr lang="en-US" i="1" dirty="0" smtClean="0"/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620713" y="427037"/>
            <a:ext cx="8569325" cy="553998"/>
          </a:xfrm>
        </p:spPr>
        <p:txBody>
          <a:bodyPr/>
          <a:lstStyle/>
          <a:p>
            <a:pPr algn="ctr"/>
            <a:r>
              <a:rPr lang="en-US" dirty="0" smtClean="0"/>
              <a:t>Basic Compact Formulation</a:t>
            </a:r>
            <a:endParaRPr lang="en-US" dirty="0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4712" y="3475037"/>
            <a:ext cx="5576888" cy="25488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9" name="Straight Connector 8"/>
          <p:cNvCxnSpPr/>
          <p:nvPr/>
        </p:nvCxnSpPr>
        <p:spPr bwMode="auto">
          <a:xfrm>
            <a:off x="3451224" y="4902994"/>
            <a:ext cx="979488" cy="705643"/>
          </a:xfrm>
          <a:prstGeom prst="line">
            <a:avLst/>
          </a:prstGeom>
          <a:ln w="28575">
            <a:solidFill>
              <a:schemeClr val="accent3"/>
            </a:solidFill>
            <a:headEnd type="oval" w="med" len="med"/>
            <a:tailEnd type="triangle" w="med" len="med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 bwMode="auto">
          <a:xfrm flipV="1">
            <a:off x="4836318" y="4999037"/>
            <a:ext cx="965994" cy="705644"/>
          </a:xfrm>
          <a:prstGeom prst="line">
            <a:avLst/>
          </a:prstGeom>
          <a:ln w="28575">
            <a:solidFill>
              <a:schemeClr val="accent6"/>
            </a:solidFill>
            <a:headEnd type="oval" w="med" len="med"/>
            <a:tailEnd type="triangle" w="med" len="med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 bwMode="auto">
          <a:xfrm>
            <a:off x="4861718" y="5799137"/>
            <a:ext cx="522288" cy="1588"/>
          </a:xfrm>
          <a:prstGeom prst="line">
            <a:avLst/>
          </a:prstGeom>
          <a:ln w="57150">
            <a:solidFill>
              <a:schemeClr val="accent2"/>
            </a:solidFill>
            <a:headEnd type="oval" w="med" len="med"/>
            <a:tailEnd type="triangle" w="med" len="med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 bwMode="auto">
          <a:xfrm flipV="1">
            <a:off x="6259512" y="4237037"/>
            <a:ext cx="965994" cy="705644"/>
          </a:xfrm>
          <a:prstGeom prst="line">
            <a:avLst/>
          </a:prstGeom>
          <a:ln w="28575">
            <a:solidFill>
              <a:schemeClr val="accent6"/>
            </a:solidFill>
            <a:headEnd type="oval" w="med" len="med"/>
            <a:tailEnd type="triangle" w="med" len="med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6183312" y="4160837"/>
            <a:ext cx="685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accent6"/>
                </a:solidFill>
              </a:rPr>
              <a:t>0.2</a:t>
            </a:r>
            <a:endParaRPr lang="en-US" sz="2400" b="1" dirty="0">
              <a:solidFill>
                <a:schemeClr val="accent6"/>
              </a:solidFill>
            </a:endParaRPr>
          </a:p>
        </p:txBody>
      </p:sp>
      <p:cxnSp>
        <p:nvCxnSpPr>
          <p:cNvPr id="14" name="Straight Connector 13"/>
          <p:cNvCxnSpPr/>
          <p:nvPr/>
        </p:nvCxnSpPr>
        <p:spPr bwMode="auto">
          <a:xfrm>
            <a:off x="6263798" y="5791517"/>
            <a:ext cx="522288" cy="1588"/>
          </a:xfrm>
          <a:prstGeom prst="line">
            <a:avLst/>
          </a:prstGeom>
          <a:ln w="57150">
            <a:solidFill>
              <a:schemeClr val="accent2"/>
            </a:solidFill>
            <a:headEnd type="oval" w="med" len="med"/>
            <a:tailEnd type="triangle" w="med" len="med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6289992" y="5829617"/>
            <a:ext cx="685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accent2"/>
                </a:solidFill>
              </a:rPr>
              <a:t>0.4</a:t>
            </a:r>
            <a:endParaRPr lang="en-US" sz="2400" b="1" dirty="0">
              <a:solidFill>
                <a:schemeClr val="accent2"/>
              </a:solidFill>
            </a:endParaRPr>
          </a:p>
        </p:txBody>
      </p:sp>
      <p:cxnSp>
        <p:nvCxnSpPr>
          <p:cNvPr id="19" name="Straight Connector 18"/>
          <p:cNvCxnSpPr/>
          <p:nvPr/>
        </p:nvCxnSpPr>
        <p:spPr bwMode="auto">
          <a:xfrm>
            <a:off x="6272213" y="4938713"/>
            <a:ext cx="971550" cy="690562"/>
          </a:xfrm>
          <a:prstGeom prst="line">
            <a:avLst/>
          </a:prstGeom>
          <a:ln w="28575">
            <a:solidFill>
              <a:schemeClr val="accent3"/>
            </a:solidFill>
            <a:headEnd type="oval" w="med" len="med"/>
            <a:tailEnd type="triangle" w="med" len="med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6945312" y="5070772"/>
            <a:ext cx="685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accent3"/>
                </a:solidFill>
              </a:rPr>
              <a:t>0.2</a:t>
            </a:r>
            <a:endParaRPr lang="en-US" sz="2400" b="1" dirty="0">
              <a:solidFill>
                <a:schemeClr val="accent3"/>
              </a:solidFill>
            </a:endParaRPr>
          </a:p>
        </p:txBody>
      </p:sp>
      <p:cxnSp>
        <p:nvCxnSpPr>
          <p:cNvPr id="35" name="Straight Connector 34"/>
          <p:cNvCxnSpPr/>
          <p:nvPr/>
        </p:nvCxnSpPr>
        <p:spPr bwMode="auto">
          <a:xfrm>
            <a:off x="3440112" y="4770437"/>
            <a:ext cx="1118394" cy="838200"/>
          </a:xfrm>
          <a:prstGeom prst="line">
            <a:avLst/>
          </a:prstGeom>
          <a:ln w="28575">
            <a:solidFill>
              <a:schemeClr val="accent6"/>
            </a:solidFill>
            <a:headEnd type="oval" w="med" len="med"/>
            <a:tailEnd type="triangle" w="med" len="med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 bwMode="auto">
          <a:xfrm>
            <a:off x="3388518" y="4979194"/>
            <a:ext cx="965994" cy="705643"/>
          </a:xfrm>
          <a:prstGeom prst="line">
            <a:avLst/>
          </a:prstGeom>
          <a:ln w="57150">
            <a:solidFill>
              <a:schemeClr val="accent2"/>
            </a:solidFill>
            <a:headEnd type="oval" w="med" len="med"/>
            <a:tailEnd type="triangle" w="med" len="med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 bwMode="auto">
          <a:xfrm flipV="1">
            <a:off x="4887912" y="5075237"/>
            <a:ext cx="965994" cy="705644"/>
          </a:xfrm>
          <a:prstGeom prst="line">
            <a:avLst/>
          </a:prstGeom>
          <a:ln w="28575">
            <a:solidFill>
              <a:schemeClr val="accent3"/>
            </a:solidFill>
            <a:headEnd type="oval" w="med" len="med"/>
            <a:tailEnd type="triangle" w="med" len="med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41239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0"/>
          </p:nvPr>
        </p:nvSpPr>
        <p:spPr>
          <a:xfrm>
            <a:off x="620712" y="1493837"/>
            <a:ext cx="8915400" cy="4800600"/>
          </a:xfrm>
        </p:spPr>
        <p:txBody>
          <a:bodyPr/>
          <a:lstStyle/>
          <a:p>
            <a:r>
              <a:rPr lang="en-US" i="1" dirty="0" smtClean="0"/>
              <a:t>Transition graph</a:t>
            </a:r>
            <a:r>
              <a:rPr lang="en-US" dirty="0" smtClean="0"/>
              <a:t>: G = ˂V, E˃</a:t>
            </a:r>
          </a:p>
          <a:p>
            <a:pPr lvl="1"/>
            <a:r>
              <a:rPr lang="en-US" sz="2400" dirty="0" smtClean="0"/>
              <a:t>Dummy source v</a:t>
            </a:r>
            <a:r>
              <a:rPr lang="en-US" sz="2400" baseline="30000" dirty="0" smtClean="0"/>
              <a:t>+</a:t>
            </a:r>
            <a:r>
              <a:rPr lang="en-US" sz="2400" dirty="0" smtClean="0"/>
              <a:t>, possible starting vertices V</a:t>
            </a:r>
            <a:r>
              <a:rPr lang="en-US" sz="2400" baseline="30000" dirty="0" smtClean="0"/>
              <a:t>+</a:t>
            </a:r>
          </a:p>
          <a:p>
            <a:pPr lvl="1"/>
            <a:r>
              <a:rPr lang="en-US" sz="2400" dirty="0" smtClean="0"/>
              <a:t>Dummy sink v</a:t>
            </a:r>
            <a:r>
              <a:rPr lang="en-US" sz="3200" baseline="30000" dirty="0" smtClean="0"/>
              <a:t>-</a:t>
            </a:r>
            <a:r>
              <a:rPr lang="en-US" sz="2400" dirty="0" smtClean="0"/>
              <a:t>, possible ending vertices V</a:t>
            </a:r>
            <a:r>
              <a:rPr lang="en-US" sz="3600" baseline="30000" dirty="0" smtClean="0"/>
              <a:t>-</a:t>
            </a:r>
            <a:endParaRPr lang="en-US" sz="2400" baseline="30000" dirty="0" smtClean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620713" y="427037"/>
            <a:ext cx="8569325" cy="553998"/>
          </a:xfrm>
        </p:spPr>
        <p:txBody>
          <a:bodyPr/>
          <a:lstStyle/>
          <a:p>
            <a:pPr algn="ctr"/>
            <a:r>
              <a:rPr lang="en-US" dirty="0" smtClean="0"/>
              <a:t>Basic Compact Formulation</a:t>
            </a:r>
            <a:endParaRPr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25712" y="3322637"/>
            <a:ext cx="5791200" cy="34969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31030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30312" y="3635693"/>
            <a:ext cx="5791200" cy="34969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" name="Rectangle 32"/>
          <p:cNvSpPr/>
          <p:nvPr/>
        </p:nvSpPr>
        <p:spPr bwMode="auto">
          <a:xfrm>
            <a:off x="925512" y="2713037"/>
            <a:ext cx="7620000" cy="22860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0"/>
          </p:nvPr>
        </p:nvSpPr>
        <p:spPr>
          <a:xfrm>
            <a:off x="620713" y="1874838"/>
            <a:ext cx="8915400" cy="3581399"/>
          </a:xfrm>
        </p:spPr>
        <p:txBody>
          <a:bodyPr/>
          <a:lstStyle/>
          <a:p>
            <a:r>
              <a:rPr lang="en-US" dirty="0" smtClean="0"/>
              <a:t>Patrol length may not be bounded by </a:t>
            </a:r>
            <a:r>
              <a:rPr lang="el-GR" i="1" dirty="0" smtClean="0"/>
              <a:t>κ</a:t>
            </a:r>
            <a:endParaRPr lang="en-US" dirty="0" smtClean="0"/>
          </a:p>
          <a:p>
            <a:pPr lvl="1"/>
            <a:r>
              <a:rPr lang="en-US" sz="2400" dirty="0" smtClean="0"/>
              <a:t>E.g., </a:t>
            </a:r>
            <a:r>
              <a:rPr lang="en-US" sz="2400" i="1" dirty="0" smtClean="0"/>
              <a:t>γ</a:t>
            </a:r>
            <a:r>
              <a:rPr lang="en-US" sz="2400" dirty="0" smtClean="0"/>
              <a:t> = 1, </a:t>
            </a:r>
            <a:r>
              <a:rPr lang="el-GR" sz="2400" i="1" dirty="0" smtClean="0"/>
              <a:t>κ</a:t>
            </a:r>
            <a:r>
              <a:rPr lang="en-US" sz="2400" dirty="0" smtClean="0"/>
              <a:t> = 1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pPr lvl="1"/>
            <a:endParaRPr lang="en-US" sz="2400" b="1" baseline="30000" dirty="0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620713" y="350837"/>
            <a:ext cx="8569325" cy="553998"/>
          </a:xfrm>
        </p:spPr>
        <p:txBody>
          <a:bodyPr/>
          <a:lstStyle/>
          <a:p>
            <a:pPr algn="ctr"/>
            <a:r>
              <a:rPr lang="en-US" dirty="0" smtClean="0"/>
              <a:t>Issues with Basic Compact Formulation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 bwMode="auto">
          <a:xfrm>
            <a:off x="1382712" y="3779837"/>
            <a:ext cx="533400" cy="5334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rPr>
              <a:t>v</a:t>
            </a:r>
            <a:r>
              <a:rPr kumimoji="0" lang="en-US" sz="2400" b="0" i="0" u="none" strike="noStrike" cap="none" normalizeH="0" baseline="3000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rPr>
              <a:t>+</a:t>
            </a:r>
          </a:p>
        </p:txBody>
      </p:sp>
      <p:sp>
        <p:nvSpPr>
          <p:cNvPr id="17" name="Rectangle 16"/>
          <p:cNvSpPr/>
          <p:nvPr/>
        </p:nvSpPr>
        <p:spPr bwMode="auto">
          <a:xfrm>
            <a:off x="2754312" y="3779837"/>
            <a:ext cx="533400" cy="5334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rPr>
              <a:t>v</a:t>
            </a:r>
            <a:r>
              <a:rPr kumimoji="0" lang="en-US" sz="2400" b="0" i="0" u="none" strike="noStrike" cap="none" normalizeH="0" baseline="-2500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rPr>
              <a:t>1</a:t>
            </a:r>
          </a:p>
        </p:txBody>
      </p:sp>
      <p:sp>
        <p:nvSpPr>
          <p:cNvPr id="18" name="Rectangle 17"/>
          <p:cNvSpPr/>
          <p:nvPr/>
        </p:nvSpPr>
        <p:spPr bwMode="auto">
          <a:xfrm>
            <a:off x="4202112" y="3779837"/>
            <a:ext cx="533400" cy="5334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rPr>
              <a:t>v</a:t>
            </a:r>
            <a:r>
              <a:rPr kumimoji="0" lang="en-US" sz="2400" b="0" i="0" u="none" strike="noStrike" cap="none" normalizeH="0" baseline="-2500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rPr>
              <a:t>2</a:t>
            </a:r>
          </a:p>
        </p:txBody>
      </p:sp>
      <p:sp>
        <p:nvSpPr>
          <p:cNvPr id="19" name="Rectangle 18"/>
          <p:cNvSpPr/>
          <p:nvPr/>
        </p:nvSpPr>
        <p:spPr bwMode="auto">
          <a:xfrm>
            <a:off x="5573712" y="3779837"/>
            <a:ext cx="533400" cy="5334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rPr>
              <a:t>v</a:t>
            </a:r>
            <a:r>
              <a:rPr kumimoji="0" lang="en-US" sz="2400" b="0" i="0" u="none" strike="noStrike" cap="none" normalizeH="0" baseline="-2500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rPr>
              <a:t>3</a:t>
            </a:r>
          </a:p>
        </p:txBody>
      </p:sp>
      <p:sp>
        <p:nvSpPr>
          <p:cNvPr id="20" name="Rectangle 19"/>
          <p:cNvSpPr/>
          <p:nvPr/>
        </p:nvSpPr>
        <p:spPr bwMode="auto">
          <a:xfrm>
            <a:off x="7021512" y="3779837"/>
            <a:ext cx="533400" cy="5334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rPr>
              <a:t>v</a:t>
            </a:r>
            <a:r>
              <a:rPr kumimoji="0" lang="en-US" sz="2400" b="0" i="0" u="none" strike="noStrike" cap="none" normalizeH="0" baseline="3000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rPr>
              <a:t>-</a:t>
            </a:r>
          </a:p>
        </p:txBody>
      </p:sp>
      <p:cxnSp>
        <p:nvCxnSpPr>
          <p:cNvPr id="22" name="Straight Arrow Connector 21"/>
          <p:cNvCxnSpPr>
            <a:stCxn id="16" idx="3"/>
            <a:endCxn id="17" idx="1"/>
          </p:cNvCxnSpPr>
          <p:nvPr/>
        </p:nvCxnSpPr>
        <p:spPr bwMode="auto">
          <a:xfrm>
            <a:off x="1916112" y="4046537"/>
            <a:ext cx="838200" cy="0"/>
          </a:xfrm>
          <a:prstGeom prst="straightConnector1">
            <a:avLst/>
          </a:prstGeom>
          <a:solidFill>
            <a:srgbClr val="00B8FF"/>
          </a:solidFill>
          <a:ln w="12700" cap="flat" cmpd="sng" algn="ctr">
            <a:solidFill>
              <a:schemeClr val="tx1"/>
            </a:solidFill>
            <a:prstDash val="dash"/>
            <a:round/>
            <a:headEnd type="none" w="med" len="med"/>
            <a:tailEnd type="arrow"/>
          </a:ln>
          <a:effectLst/>
        </p:spPr>
      </p:cxnSp>
      <p:cxnSp>
        <p:nvCxnSpPr>
          <p:cNvPr id="24" name="Straight Arrow Connector 23"/>
          <p:cNvCxnSpPr>
            <a:stCxn id="17" idx="3"/>
            <a:endCxn id="18" idx="1"/>
          </p:cNvCxnSpPr>
          <p:nvPr/>
        </p:nvCxnSpPr>
        <p:spPr bwMode="auto">
          <a:xfrm>
            <a:off x="3287712" y="4046537"/>
            <a:ext cx="914400" cy="0"/>
          </a:xfrm>
          <a:prstGeom prst="straightConnector1">
            <a:avLst/>
          </a:prstGeom>
          <a:solidFill>
            <a:srgbClr val="00B8FF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6" name="Straight Arrow Connector 25"/>
          <p:cNvCxnSpPr>
            <a:stCxn id="18" idx="3"/>
            <a:endCxn id="19" idx="1"/>
          </p:cNvCxnSpPr>
          <p:nvPr/>
        </p:nvCxnSpPr>
        <p:spPr bwMode="auto">
          <a:xfrm>
            <a:off x="4735512" y="4046537"/>
            <a:ext cx="838200" cy="0"/>
          </a:xfrm>
          <a:prstGeom prst="straightConnector1">
            <a:avLst/>
          </a:prstGeom>
          <a:solidFill>
            <a:srgbClr val="00B8FF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8" name="Straight Arrow Connector 27"/>
          <p:cNvCxnSpPr>
            <a:stCxn id="19" idx="3"/>
            <a:endCxn id="20" idx="1"/>
          </p:cNvCxnSpPr>
          <p:nvPr/>
        </p:nvCxnSpPr>
        <p:spPr bwMode="auto">
          <a:xfrm>
            <a:off x="6107112" y="4046537"/>
            <a:ext cx="914400" cy="0"/>
          </a:xfrm>
          <a:prstGeom prst="straightConnector1">
            <a:avLst/>
          </a:prstGeom>
          <a:solidFill>
            <a:srgbClr val="00B8FF"/>
          </a:solidFill>
          <a:ln w="12700" cap="flat" cmpd="sng" algn="ctr">
            <a:solidFill>
              <a:schemeClr val="tx1"/>
            </a:solidFill>
            <a:prstDash val="dash"/>
            <a:round/>
            <a:headEnd type="none" w="med" len="med"/>
            <a:tailEnd type="arrow"/>
          </a:ln>
          <a:effectLst/>
        </p:spPr>
      </p:cxnSp>
      <p:cxnSp>
        <p:nvCxnSpPr>
          <p:cNvPr id="32" name="Curved Connector 31"/>
          <p:cNvCxnSpPr>
            <a:stCxn id="16" idx="0"/>
            <a:endCxn id="19" idx="0"/>
          </p:cNvCxnSpPr>
          <p:nvPr/>
        </p:nvCxnSpPr>
        <p:spPr bwMode="auto">
          <a:xfrm rot="5400000" flipH="1" flipV="1">
            <a:off x="3744912" y="1684337"/>
            <a:ext cx="12700" cy="4191000"/>
          </a:xfrm>
          <a:prstGeom prst="curvedConnector3">
            <a:avLst>
              <a:gd name="adj1" fmla="val 3950655"/>
            </a:avLst>
          </a:prstGeom>
          <a:solidFill>
            <a:srgbClr val="00B8FF"/>
          </a:solidFill>
          <a:ln w="12700" cap="flat" cmpd="sng" algn="ctr">
            <a:solidFill>
              <a:schemeClr val="tx1"/>
            </a:solidFill>
            <a:prstDash val="dash"/>
            <a:round/>
            <a:headEnd type="none" w="med" len="med"/>
            <a:tailEnd type="arrow"/>
          </a:ln>
          <a:effectLst/>
        </p:spPr>
      </p:cxnSp>
      <p:cxnSp>
        <p:nvCxnSpPr>
          <p:cNvPr id="36" name="Curved Connector 35"/>
          <p:cNvCxnSpPr>
            <a:stCxn id="17" idx="2"/>
            <a:endCxn id="20" idx="2"/>
          </p:cNvCxnSpPr>
          <p:nvPr/>
        </p:nvCxnSpPr>
        <p:spPr bwMode="auto">
          <a:xfrm rot="16200000" flipH="1">
            <a:off x="5154612" y="2179637"/>
            <a:ext cx="12700" cy="4267200"/>
          </a:xfrm>
          <a:prstGeom prst="curvedConnector3">
            <a:avLst>
              <a:gd name="adj1" fmla="val 5072726"/>
            </a:avLst>
          </a:prstGeom>
          <a:solidFill>
            <a:srgbClr val="00B8FF"/>
          </a:solidFill>
          <a:ln w="12700" cap="flat" cmpd="sng" algn="ctr">
            <a:solidFill>
              <a:schemeClr val="tx1"/>
            </a:solidFill>
            <a:prstDash val="dash"/>
            <a:round/>
            <a:headEnd type="none" w="med" len="med"/>
            <a:tailEnd type="arrow"/>
          </a:ln>
          <a:effectLst/>
        </p:spPr>
      </p:cxnSp>
      <p:cxnSp>
        <p:nvCxnSpPr>
          <p:cNvPr id="40" name="Curved Connector 39"/>
          <p:cNvCxnSpPr>
            <a:stCxn id="18" idx="2"/>
            <a:endCxn id="20" idx="2"/>
          </p:cNvCxnSpPr>
          <p:nvPr/>
        </p:nvCxnSpPr>
        <p:spPr bwMode="auto">
          <a:xfrm rot="16200000" flipH="1">
            <a:off x="5878512" y="2903537"/>
            <a:ext cx="12700" cy="2819400"/>
          </a:xfrm>
          <a:prstGeom prst="curvedConnector3">
            <a:avLst>
              <a:gd name="adj1" fmla="val 3389607"/>
            </a:avLst>
          </a:prstGeom>
          <a:solidFill>
            <a:srgbClr val="00B8FF"/>
          </a:solidFill>
          <a:ln w="12700" cap="flat" cmpd="sng" algn="ctr">
            <a:solidFill>
              <a:schemeClr val="tx1"/>
            </a:solidFill>
            <a:prstDash val="dash"/>
            <a:round/>
            <a:headEnd type="none" w="med" len="med"/>
            <a:tailEnd type="arrow"/>
          </a:ln>
          <a:effectLst/>
        </p:spPr>
      </p:cxnSp>
      <p:cxnSp>
        <p:nvCxnSpPr>
          <p:cNvPr id="43" name="Curved Connector 42"/>
          <p:cNvCxnSpPr>
            <a:stCxn id="19" idx="2"/>
            <a:endCxn id="20" idx="2"/>
          </p:cNvCxnSpPr>
          <p:nvPr/>
        </p:nvCxnSpPr>
        <p:spPr bwMode="auto">
          <a:xfrm rot="16200000" flipH="1">
            <a:off x="6564312" y="3589337"/>
            <a:ext cx="12700" cy="1447800"/>
          </a:xfrm>
          <a:prstGeom prst="curvedConnector3">
            <a:avLst>
              <a:gd name="adj1" fmla="val 1800000"/>
            </a:avLst>
          </a:prstGeom>
          <a:solidFill>
            <a:srgbClr val="00B8FF"/>
          </a:solidFill>
          <a:ln w="12700" cap="flat" cmpd="sng" algn="ctr">
            <a:solidFill>
              <a:schemeClr val="tx1"/>
            </a:solidFill>
            <a:prstDash val="dash"/>
            <a:round/>
            <a:headEnd type="none" w="med" len="med"/>
            <a:tailEnd type="arrow"/>
          </a:ln>
          <a:effectLst/>
        </p:spPr>
      </p:cxnSp>
      <p:sp>
        <p:nvSpPr>
          <p:cNvPr id="44" name="Rectangle 43"/>
          <p:cNvSpPr/>
          <p:nvPr/>
        </p:nvSpPr>
        <p:spPr>
          <a:xfrm>
            <a:off x="3311769" y="2860972"/>
            <a:ext cx="73794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/>
            <a:r>
              <a:rPr lang="en-US" sz="2400" dirty="0" smtClean="0"/>
              <a:t>0.5</a:t>
            </a:r>
            <a:endParaRPr lang="en-US" sz="2400" baseline="-25000" dirty="0" smtClean="0"/>
          </a:p>
        </p:txBody>
      </p:sp>
      <p:sp>
        <p:nvSpPr>
          <p:cNvPr id="45" name="Rectangle 44"/>
          <p:cNvSpPr/>
          <p:nvPr/>
        </p:nvSpPr>
        <p:spPr>
          <a:xfrm>
            <a:off x="1940169" y="3618507"/>
            <a:ext cx="73794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/>
            <a:r>
              <a:rPr lang="en-US" sz="2400" dirty="0" smtClean="0"/>
              <a:t>0.5</a:t>
            </a:r>
            <a:endParaRPr lang="en-US" sz="2400" baseline="-25000" dirty="0" smtClean="0"/>
          </a:p>
        </p:txBody>
      </p:sp>
      <p:sp>
        <p:nvSpPr>
          <p:cNvPr id="46" name="Rectangle 45"/>
          <p:cNvSpPr/>
          <p:nvPr/>
        </p:nvSpPr>
        <p:spPr>
          <a:xfrm>
            <a:off x="3363912" y="3622972"/>
            <a:ext cx="73794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/>
            <a:r>
              <a:rPr lang="en-US" sz="2400" dirty="0" smtClean="0"/>
              <a:t>0.5</a:t>
            </a:r>
            <a:endParaRPr lang="en-US" sz="2400" baseline="-25000" dirty="0" smtClean="0"/>
          </a:p>
        </p:txBody>
      </p:sp>
      <p:sp>
        <p:nvSpPr>
          <p:cNvPr id="47" name="Rectangle 46"/>
          <p:cNvSpPr/>
          <p:nvPr/>
        </p:nvSpPr>
        <p:spPr>
          <a:xfrm>
            <a:off x="4735512" y="3622972"/>
            <a:ext cx="73794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/>
            <a:r>
              <a:rPr lang="en-US" sz="2400" dirty="0" smtClean="0"/>
              <a:t>0.5</a:t>
            </a:r>
            <a:endParaRPr lang="en-US" sz="2400" baseline="-25000" dirty="0" smtClean="0"/>
          </a:p>
        </p:txBody>
      </p:sp>
      <p:sp>
        <p:nvSpPr>
          <p:cNvPr id="48" name="Rectangle 47"/>
          <p:cNvSpPr/>
          <p:nvPr/>
        </p:nvSpPr>
        <p:spPr>
          <a:xfrm>
            <a:off x="6183312" y="3622972"/>
            <a:ext cx="73794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/>
            <a:r>
              <a:rPr lang="en-US" sz="2400" dirty="0" smtClean="0"/>
              <a:t>1</a:t>
            </a:r>
            <a:endParaRPr lang="en-US" sz="2400" baseline="-25000" dirty="0" smtClean="0"/>
          </a:p>
        </p:txBody>
      </p:sp>
      <p:sp>
        <p:nvSpPr>
          <p:cNvPr id="49" name="Rectangle 48"/>
          <p:cNvSpPr/>
          <p:nvPr/>
        </p:nvSpPr>
        <p:spPr>
          <a:xfrm>
            <a:off x="2906712" y="4537372"/>
            <a:ext cx="73794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/>
            <a:r>
              <a:rPr lang="en-US" sz="2400" dirty="0" smtClean="0"/>
              <a:t>0</a:t>
            </a:r>
            <a:endParaRPr lang="en-US" sz="2400" baseline="-25000" dirty="0" smtClean="0"/>
          </a:p>
        </p:txBody>
      </p:sp>
      <p:sp>
        <p:nvSpPr>
          <p:cNvPr id="50" name="Rectangle 49"/>
          <p:cNvSpPr/>
          <p:nvPr/>
        </p:nvSpPr>
        <p:spPr>
          <a:xfrm>
            <a:off x="4073769" y="4380507"/>
            <a:ext cx="73794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/>
            <a:r>
              <a:rPr lang="en-US" sz="2400" dirty="0" smtClean="0"/>
              <a:t>0</a:t>
            </a:r>
            <a:endParaRPr lang="en-US" sz="2400" baseline="-25000" dirty="0" smtClean="0"/>
          </a:p>
        </p:txBody>
      </p:sp>
      <p:sp>
        <p:nvSpPr>
          <p:cNvPr id="51" name="Rectangle 50"/>
          <p:cNvSpPr/>
          <p:nvPr/>
        </p:nvSpPr>
        <p:spPr>
          <a:xfrm>
            <a:off x="5421312" y="4304307"/>
            <a:ext cx="73794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/>
            <a:r>
              <a:rPr lang="en-US" sz="2400" dirty="0" smtClean="0"/>
              <a:t>0</a:t>
            </a:r>
            <a:endParaRPr lang="en-US" sz="2400" baseline="-25000" dirty="0" smtClean="0"/>
          </a:p>
        </p:txBody>
      </p:sp>
    </p:spTree>
    <p:extLst>
      <p:ext uri="{BB962C8B-B14F-4D97-AF65-F5344CB8AC3E}">
        <p14:creationId xmlns:p14="http://schemas.microsoft.com/office/powerpoint/2010/main" val="1162202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dirty="0" smtClean="0"/>
              <a:t>Patrol length may not be bounded by </a:t>
            </a:r>
            <a:r>
              <a:rPr lang="el-GR" i="1" dirty="0" smtClean="0"/>
              <a:t>κ</a:t>
            </a:r>
            <a:endParaRPr lang="en-US" dirty="0" smtClean="0"/>
          </a:p>
          <a:p>
            <a:pPr lvl="1"/>
            <a:r>
              <a:rPr lang="en-US" sz="2400" dirty="0" smtClean="0"/>
              <a:t>E.g., </a:t>
            </a:r>
            <a:r>
              <a:rPr lang="en-US" sz="2400" i="1" dirty="0" smtClean="0"/>
              <a:t>γ</a:t>
            </a:r>
            <a:r>
              <a:rPr lang="en-US" sz="2400" dirty="0" smtClean="0"/>
              <a:t> = 1, </a:t>
            </a:r>
            <a:r>
              <a:rPr lang="el-GR" sz="2400" i="1" dirty="0" smtClean="0"/>
              <a:t>κ</a:t>
            </a:r>
            <a:r>
              <a:rPr lang="en-US" sz="2400" dirty="0" smtClean="0"/>
              <a:t> = 1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pPr lvl="1"/>
            <a:r>
              <a:rPr lang="en-US" sz="2400" b="1" dirty="0" smtClean="0">
                <a:solidFill>
                  <a:schemeClr val="accent1"/>
                </a:solidFill>
                <a:latin typeface="+mj-lt"/>
              </a:rPr>
              <a:t>0.5, v</a:t>
            </a:r>
            <a:r>
              <a:rPr lang="en-US" sz="2400" b="1" baseline="30000" dirty="0" smtClean="0">
                <a:solidFill>
                  <a:schemeClr val="accent1"/>
                </a:solidFill>
                <a:latin typeface="+mj-lt"/>
              </a:rPr>
              <a:t>+</a:t>
            </a:r>
            <a:r>
              <a:rPr lang="en-US" sz="2400" b="1" dirty="0" smtClean="0">
                <a:solidFill>
                  <a:schemeClr val="accent1"/>
                </a:solidFill>
                <a:latin typeface="+mj-lt"/>
              </a:rPr>
              <a:t> </a:t>
            </a:r>
            <a:r>
              <a:rPr lang="en-US" sz="2400" b="1" dirty="0" smtClean="0">
                <a:solidFill>
                  <a:schemeClr val="accent1"/>
                </a:solidFill>
                <a:latin typeface="+mj-lt"/>
                <a:cs typeface="Arial"/>
              </a:rPr>
              <a:t>→ v</a:t>
            </a:r>
            <a:r>
              <a:rPr lang="en-US" sz="2400" b="1" baseline="-25000" dirty="0" smtClean="0">
                <a:solidFill>
                  <a:schemeClr val="accent1"/>
                </a:solidFill>
                <a:latin typeface="+mj-lt"/>
                <a:cs typeface="Arial"/>
              </a:rPr>
              <a:t>3</a:t>
            </a:r>
            <a:r>
              <a:rPr lang="en-US" sz="2400" b="1" dirty="0" smtClean="0">
                <a:solidFill>
                  <a:schemeClr val="accent1"/>
                </a:solidFill>
                <a:latin typeface="+mj-lt"/>
                <a:cs typeface="Arial"/>
              </a:rPr>
              <a:t> → v</a:t>
            </a:r>
            <a:r>
              <a:rPr lang="en-US" sz="2400" b="1" baseline="30000" dirty="0" smtClean="0">
                <a:solidFill>
                  <a:schemeClr val="accent1"/>
                </a:solidFill>
                <a:latin typeface="+mj-lt"/>
                <a:cs typeface="Arial"/>
              </a:rPr>
              <a:t>-</a:t>
            </a:r>
          </a:p>
          <a:p>
            <a:pPr lvl="1"/>
            <a:r>
              <a:rPr lang="en-US" sz="2400" b="1" dirty="0" smtClean="0">
                <a:solidFill>
                  <a:schemeClr val="accent2"/>
                </a:solidFill>
                <a:latin typeface="+mj-lt"/>
              </a:rPr>
              <a:t>0.5, v</a:t>
            </a:r>
            <a:r>
              <a:rPr lang="en-US" sz="2400" b="1" baseline="30000" dirty="0" smtClean="0">
                <a:solidFill>
                  <a:schemeClr val="accent2"/>
                </a:solidFill>
                <a:latin typeface="+mj-lt"/>
              </a:rPr>
              <a:t>+</a:t>
            </a:r>
            <a:r>
              <a:rPr lang="en-US" sz="2400" b="1" dirty="0" smtClean="0">
                <a:solidFill>
                  <a:schemeClr val="accent2"/>
                </a:solidFill>
                <a:latin typeface="+mj-lt"/>
              </a:rPr>
              <a:t> </a:t>
            </a:r>
            <a:r>
              <a:rPr lang="en-US" sz="2400" b="1" dirty="0" smtClean="0">
                <a:solidFill>
                  <a:schemeClr val="accent2"/>
                </a:solidFill>
                <a:latin typeface="+mj-lt"/>
                <a:cs typeface="Arial"/>
              </a:rPr>
              <a:t>→ v</a:t>
            </a:r>
            <a:r>
              <a:rPr lang="en-US" sz="2400" b="1" baseline="-25000" dirty="0" smtClean="0">
                <a:solidFill>
                  <a:schemeClr val="accent2"/>
                </a:solidFill>
                <a:latin typeface="+mj-lt"/>
                <a:cs typeface="Arial"/>
              </a:rPr>
              <a:t>1</a:t>
            </a:r>
            <a:r>
              <a:rPr lang="en-US" sz="2400" b="1" dirty="0" smtClean="0">
                <a:solidFill>
                  <a:schemeClr val="accent2"/>
                </a:solidFill>
                <a:latin typeface="+mj-lt"/>
                <a:cs typeface="Arial"/>
              </a:rPr>
              <a:t> → v</a:t>
            </a:r>
            <a:r>
              <a:rPr lang="en-US" sz="2400" b="1" baseline="-25000" dirty="0" smtClean="0">
                <a:solidFill>
                  <a:schemeClr val="accent2"/>
                </a:solidFill>
                <a:latin typeface="+mj-lt"/>
                <a:cs typeface="Arial"/>
              </a:rPr>
              <a:t>2</a:t>
            </a:r>
            <a:r>
              <a:rPr lang="en-US" sz="2400" b="1" dirty="0" smtClean="0">
                <a:solidFill>
                  <a:schemeClr val="accent2"/>
                </a:solidFill>
                <a:latin typeface="+mj-lt"/>
                <a:cs typeface="Arial"/>
              </a:rPr>
              <a:t> → v</a:t>
            </a:r>
            <a:r>
              <a:rPr lang="en-US" sz="2400" b="1" baseline="-25000" dirty="0" smtClean="0">
                <a:solidFill>
                  <a:schemeClr val="accent2"/>
                </a:solidFill>
                <a:latin typeface="+mj-lt"/>
                <a:cs typeface="Arial"/>
              </a:rPr>
              <a:t>3</a:t>
            </a:r>
            <a:r>
              <a:rPr lang="en-US" sz="2400" b="1" dirty="0" smtClean="0">
                <a:solidFill>
                  <a:schemeClr val="accent2"/>
                </a:solidFill>
                <a:latin typeface="+mj-lt"/>
                <a:cs typeface="Arial"/>
              </a:rPr>
              <a:t> → v</a:t>
            </a:r>
            <a:r>
              <a:rPr lang="en-US" sz="2400" b="1" baseline="30000" dirty="0" smtClean="0">
                <a:solidFill>
                  <a:schemeClr val="accent2"/>
                </a:solidFill>
                <a:latin typeface="+mj-lt"/>
                <a:cs typeface="Arial"/>
              </a:rPr>
              <a:t>-</a:t>
            </a:r>
            <a:endParaRPr lang="en-US" sz="2400" b="1" baseline="30000" dirty="0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620713" y="350837"/>
            <a:ext cx="8569325" cy="553998"/>
          </a:xfrm>
        </p:spPr>
        <p:txBody>
          <a:bodyPr/>
          <a:lstStyle/>
          <a:p>
            <a:pPr algn="ctr"/>
            <a:r>
              <a:rPr lang="en-US" dirty="0" smtClean="0"/>
              <a:t>Issues with Basic Compact Formulation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 bwMode="auto">
          <a:xfrm>
            <a:off x="1382712" y="3779837"/>
            <a:ext cx="533400" cy="5334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rPr>
              <a:t>v</a:t>
            </a:r>
            <a:r>
              <a:rPr kumimoji="0" lang="en-US" sz="2400" b="0" i="0" u="none" strike="noStrike" cap="none" normalizeH="0" baseline="3000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rPr>
              <a:t>+</a:t>
            </a:r>
          </a:p>
        </p:txBody>
      </p:sp>
      <p:sp>
        <p:nvSpPr>
          <p:cNvPr id="17" name="Rectangle 16"/>
          <p:cNvSpPr/>
          <p:nvPr/>
        </p:nvSpPr>
        <p:spPr bwMode="auto">
          <a:xfrm>
            <a:off x="2754312" y="3779837"/>
            <a:ext cx="533400" cy="5334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rPr>
              <a:t>v</a:t>
            </a:r>
            <a:r>
              <a:rPr kumimoji="0" lang="en-US" sz="2400" b="0" i="0" u="none" strike="noStrike" cap="none" normalizeH="0" baseline="-2500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rPr>
              <a:t>1</a:t>
            </a:r>
          </a:p>
        </p:txBody>
      </p:sp>
      <p:sp>
        <p:nvSpPr>
          <p:cNvPr id="18" name="Rectangle 17"/>
          <p:cNvSpPr/>
          <p:nvPr/>
        </p:nvSpPr>
        <p:spPr bwMode="auto">
          <a:xfrm>
            <a:off x="4202112" y="3779837"/>
            <a:ext cx="533400" cy="5334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rPr>
              <a:t>v</a:t>
            </a:r>
            <a:r>
              <a:rPr kumimoji="0" lang="en-US" sz="2400" b="0" i="0" u="none" strike="noStrike" cap="none" normalizeH="0" baseline="-2500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rPr>
              <a:t>2</a:t>
            </a:r>
          </a:p>
        </p:txBody>
      </p:sp>
      <p:sp>
        <p:nvSpPr>
          <p:cNvPr id="19" name="Rectangle 18"/>
          <p:cNvSpPr/>
          <p:nvPr/>
        </p:nvSpPr>
        <p:spPr bwMode="auto">
          <a:xfrm>
            <a:off x="5573712" y="3779837"/>
            <a:ext cx="533400" cy="5334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rPr>
              <a:t>v</a:t>
            </a:r>
            <a:r>
              <a:rPr kumimoji="0" lang="en-US" sz="2400" b="0" i="0" u="none" strike="noStrike" cap="none" normalizeH="0" baseline="-2500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rPr>
              <a:t>3</a:t>
            </a:r>
          </a:p>
        </p:txBody>
      </p:sp>
      <p:sp>
        <p:nvSpPr>
          <p:cNvPr id="20" name="Rectangle 19"/>
          <p:cNvSpPr/>
          <p:nvPr/>
        </p:nvSpPr>
        <p:spPr bwMode="auto">
          <a:xfrm>
            <a:off x="7021512" y="3779837"/>
            <a:ext cx="533400" cy="5334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rPr>
              <a:t>v</a:t>
            </a:r>
            <a:r>
              <a:rPr kumimoji="0" lang="en-US" sz="2400" b="0" i="0" u="none" strike="noStrike" cap="none" normalizeH="0" baseline="3000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rPr>
              <a:t>-</a:t>
            </a:r>
          </a:p>
        </p:txBody>
      </p:sp>
      <p:cxnSp>
        <p:nvCxnSpPr>
          <p:cNvPr id="22" name="Straight Arrow Connector 21"/>
          <p:cNvCxnSpPr>
            <a:stCxn id="16" idx="3"/>
            <a:endCxn id="17" idx="1"/>
          </p:cNvCxnSpPr>
          <p:nvPr/>
        </p:nvCxnSpPr>
        <p:spPr bwMode="auto">
          <a:xfrm>
            <a:off x="1916112" y="4046537"/>
            <a:ext cx="838200" cy="0"/>
          </a:xfrm>
          <a:prstGeom prst="straightConnector1">
            <a:avLst/>
          </a:prstGeom>
          <a:solidFill>
            <a:srgbClr val="00B8FF"/>
          </a:solidFill>
          <a:ln w="12700" cap="flat" cmpd="sng" algn="ctr">
            <a:solidFill>
              <a:schemeClr val="tx1"/>
            </a:solidFill>
            <a:prstDash val="dash"/>
            <a:round/>
            <a:headEnd type="none" w="med" len="med"/>
            <a:tailEnd type="arrow"/>
          </a:ln>
          <a:effectLst/>
        </p:spPr>
      </p:cxnSp>
      <p:cxnSp>
        <p:nvCxnSpPr>
          <p:cNvPr id="24" name="Straight Arrow Connector 23"/>
          <p:cNvCxnSpPr>
            <a:stCxn id="17" idx="3"/>
            <a:endCxn id="18" idx="1"/>
          </p:cNvCxnSpPr>
          <p:nvPr/>
        </p:nvCxnSpPr>
        <p:spPr bwMode="auto">
          <a:xfrm>
            <a:off x="3287712" y="4046537"/>
            <a:ext cx="914400" cy="0"/>
          </a:xfrm>
          <a:prstGeom prst="straightConnector1">
            <a:avLst/>
          </a:prstGeom>
          <a:solidFill>
            <a:srgbClr val="00B8FF"/>
          </a:solidFill>
          <a:ln w="12700" cap="flat" cmpd="sng" algn="ctr">
            <a:solidFill>
              <a:schemeClr val="tx1"/>
            </a:solidFill>
            <a:prstDash val="dash"/>
            <a:round/>
            <a:headEnd type="none" w="med" len="med"/>
            <a:tailEnd type="arrow"/>
          </a:ln>
          <a:effectLst/>
        </p:spPr>
      </p:cxnSp>
      <p:cxnSp>
        <p:nvCxnSpPr>
          <p:cNvPr id="26" name="Straight Arrow Connector 25"/>
          <p:cNvCxnSpPr>
            <a:stCxn id="18" idx="3"/>
            <a:endCxn id="19" idx="1"/>
          </p:cNvCxnSpPr>
          <p:nvPr/>
        </p:nvCxnSpPr>
        <p:spPr bwMode="auto">
          <a:xfrm>
            <a:off x="4735512" y="4046537"/>
            <a:ext cx="838200" cy="0"/>
          </a:xfrm>
          <a:prstGeom prst="straightConnector1">
            <a:avLst/>
          </a:prstGeom>
          <a:solidFill>
            <a:srgbClr val="00B8FF"/>
          </a:solidFill>
          <a:ln w="12700" cap="flat" cmpd="sng" algn="ctr">
            <a:solidFill>
              <a:schemeClr val="tx1"/>
            </a:solidFill>
            <a:prstDash val="dash"/>
            <a:round/>
            <a:headEnd type="none" w="med" len="med"/>
            <a:tailEnd type="arrow"/>
          </a:ln>
          <a:effectLst/>
        </p:spPr>
      </p:cxnSp>
      <p:cxnSp>
        <p:nvCxnSpPr>
          <p:cNvPr id="28" name="Straight Arrow Connector 27"/>
          <p:cNvCxnSpPr>
            <a:stCxn id="19" idx="3"/>
            <a:endCxn id="20" idx="1"/>
          </p:cNvCxnSpPr>
          <p:nvPr/>
        </p:nvCxnSpPr>
        <p:spPr bwMode="auto">
          <a:xfrm>
            <a:off x="6107112" y="4046537"/>
            <a:ext cx="914400" cy="0"/>
          </a:xfrm>
          <a:prstGeom prst="straightConnector1">
            <a:avLst/>
          </a:prstGeom>
          <a:solidFill>
            <a:srgbClr val="00B8FF"/>
          </a:solidFill>
          <a:ln w="12700" cap="flat" cmpd="sng" algn="ctr">
            <a:solidFill>
              <a:schemeClr val="tx1"/>
            </a:solidFill>
            <a:prstDash val="dash"/>
            <a:round/>
            <a:headEnd type="none" w="med" len="med"/>
            <a:tailEnd type="arrow"/>
          </a:ln>
          <a:effectLst/>
        </p:spPr>
      </p:cxnSp>
      <p:cxnSp>
        <p:nvCxnSpPr>
          <p:cNvPr id="32" name="Curved Connector 31"/>
          <p:cNvCxnSpPr>
            <a:stCxn id="16" idx="0"/>
            <a:endCxn id="19" idx="0"/>
          </p:cNvCxnSpPr>
          <p:nvPr/>
        </p:nvCxnSpPr>
        <p:spPr bwMode="auto">
          <a:xfrm rot="5400000" flipH="1" flipV="1">
            <a:off x="3744912" y="1684337"/>
            <a:ext cx="12700" cy="4191000"/>
          </a:xfrm>
          <a:prstGeom prst="curvedConnector3">
            <a:avLst>
              <a:gd name="adj1" fmla="val 3950655"/>
            </a:avLst>
          </a:prstGeom>
          <a:solidFill>
            <a:srgbClr val="00B8FF"/>
          </a:solidFill>
          <a:ln w="12700" cap="flat" cmpd="sng" algn="ctr">
            <a:solidFill>
              <a:schemeClr val="tx1"/>
            </a:solidFill>
            <a:prstDash val="dash"/>
            <a:round/>
            <a:headEnd type="none" w="med" len="med"/>
            <a:tailEnd type="arrow"/>
          </a:ln>
          <a:effectLst/>
        </p:spPr>
      </p:cxnSp>
      <p:cxnSp>
        <p:nvCxnSpPr>
          <p:cNvPr id="36" name="Curved Connector 35"/>
          <p:cNvCxnSpPr>
            <a:stCxn id="17" idx="2"/>
            <a:endCxn id="20" idx="2"/>
          </p:cNvCxnSpPr>
          <p:nvPr/>
        </p:nvCxnSpPr>
        <p:spPr bwMode="auto">
          <a:xfrm rot="16200000" flipH="1">
            <a:off x="5154612" y="2179637"/>
            <a:ext cx="12700" cy="4267200"/>
          </a:xfrm>
          <a:prstGeom prst="curvedConnector3">
            <a:avLst>
              <a:gd name="adj1" fmla="val 5072726"/>
            </a:avLst>
          </a:prstGeom>
          <a:solidFill>
            <a:srgbClr val="00B8FF"/>
          </a:solidFill>
          <a:ln w="12700" cap="flat" cmpd="sng" algn="ctr">
            <a:solidFill>
              <a:schemeClr val="tx1"/>
            </a:solidFill>
            <a:prstDash val="dash"/>
            <a:round/>
            <a:headEnd type="none" w="med" len="med"/>
            <a:tailEnd type="arrow"/>
          </a:ln>
          <a:effectLst/>
        </p:spPr>
      </p:cxnSp>
      <p:cxnSp>
        <p:nvCxnSpPr>
          <p:cNvPr id="40" name="Curved Connector 39"/>
          <p:cNvCxnSpPr>
            <a:stCxn id="18" idx="2"/>
            <a:endCxn id="20" idx="2"/>
          </p:cNvCxnSpPr>
          <p:nvPr/>
        </p:nvCxnSpPr>
        <p:spPr bwMode="auto">
          <a:xfrm rot="16200000" flipH="1">
            <a:off x="5878512" y="2903537"/>
            <a:ext cx="12700" cy="2819400"/>
          </a:xfrm>
          <a:prstGeom prst="curvedConnector3">
            <a:avLst>
              <a:gd name="adj1" fmla="val 3389607"/>
            </a:avLst>
          </a:prstGeom>
          <a:solidFill>
            <a:srgbClr val="00B8FF"/>
          </a:solidFill>
          <a:ln w="12700" cap="flat" cmpd="sng" algn="ctr">
            <a:solidFill>
              <a:schemeClr val="tx1"/>
            </a:solidFill>
            <a:prstDash val="dash"/>
            <a:round/>
            <a:headEnd type="none" w="med" len="med"/>
            <a:tailEnd type="arrow"/>
          </a:ln>
          <a:effectLst/>
        </p:spPr>
      </p:cxnSp>
      <p:cxnSp>
        <p:nvCxnSpPr>
          <p:cNvPr id="43" name="Curved Connector 42"/>
          <p:cNvCxnSpPr>
            <a:stCxn id="19" idx="2"/>
            <a:endCxn id="20" idx="2"/>
          </p:cNvCxnSpPr>
          <p:nvPr/>
        </p:nvCxnSpPr>
        <p:spPr bwMode="auto">
          <a:xfrm rot="16200000" flipH="1">
            <a:off x="6564312" y="3589337"/>
            <a:ext cx="12700" cy="1447800"/>
          </a:xfrm>
          <a:prstGeom prst="curvedConnector3">
            <a:avLst>
              <a:gd name="adj1" fmla="val 1800000"/>
            </a:avLst>
          </a:prstGeom>
          <a:solidFill>
            <a:srgbClr val="00B8FF"/>
          </a:solidFill>
          <a:ln w="12700" cap="flat" cmpd="sng" algn="ctr">
            <a:solidFill>
              <a:schemeClr val="tx1"/>
            </a:solidFill>
            <a:prstDash val="dash"/>
            <a:round/>
            <a:headEnd type="none" w="med" len="med"/>
            <a:tailEnd type="arrow"/>
          </a:ln>
          <a:effectLst/>
        </p:spPr>
      </p:cxnSp>
      <p:sp>
        <p:nvSpPr>
          <p:cNvPr id="44" name="Rectangle 43"/>
          <p:cNvSpPr/>
          <p:nvPr/>
        </p:nvSpPr>
        <p:spPr>
          <a:xfrm>
            <a:off x="3311769" y="2860972"/>
            <a:ext cx="73794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/>
            <a:r>
              <a:rPr lang="en-US" sz="2400" dirty="0" smtClean="0"/>
              <a:t>0.5</a:t>
            </a:r>
            <a:endParaRPr lang="en-US" sz="2400" baseline="-25000" dirty="0" smtClean="0"/>
          </a:p>
        </p:txBody>
      </p:sp>
      <p:sp>
        <p:nvSpPr>
          <p:cNvPr id="45" name="Rectangle 44"/>
          <p:cNvSpPr/>
          <p:nvPr/>
        </p:nvSpPr>
        <p:spPr>
          <a:xfrm>
            <a:off x="1940169" y="3618507"/>
            <a:ext cx="73794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/>
            <a:r>
              <a:rPr lang="en-US" sz="2400" dirty="0" smtClean="0"/>
              <a:t>0.5</a:t>
            </a:r>
            <a:endParaRPr lang="en-US" sz="2400" baseline="-25000" dirty="0" smtClean="0"/>
          </a:p>
        </p:txBody>
      </p:sp>
      <p:sp>
        <p:nvSpPr>
          <p:cNvPr id="46" name="Rectangle 45"/>
          <p:cNvSpPr/>
          <p:nvPr/>
        </p:nvSpPr>
        <p:spPr>
          <a:xfrm>
            <a:off x="3363912" y="3622972"/>
            <a:ext cx="73794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/>
            <a:r>
              <a:rPr lang="en-US" sz="2400" dirty="0" smtClean="0"/>
              <a:t>0.5</a:t>
            </a:r>
            <a:endParaRPr lang="en-US" sz="2400" baseline="-25000" dirty="0" smtClean="0"/>
          </a:p>
        </p:txBody>
      </p:sp>
      <p:sp>
        <p:nvSpPr>
          <p:cNvPr id="47" name="Rectangle 46"/>
          <p:cNvSpPr/>
          <p:nvPr/>
        </p:nvSpPr>
        <p:spPr>
          <a:xfrm>
            <a:off x="4735512" y="3622972"/>
            <a:ext cx="73794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/>
            <a:r>
              <a:rPr lang="en-US" sz="2400" dirty="0" smtClean="0"/>
              <a:t>0.5</a:t>
            </a:r>
            <a:endParaRPr lang="en-US" sz="2400" baseline="-25000" dirty="0" smtClean="0"/>
          </a:p>
        </p:txBody>
      </p:sp>
      <p:sp>
        <p:nvSpPr>
          <p:cNvPr id="48" name="Rectangle 47"/>
          <p:cNvSpPr/>
          <p:nvPr/>
        </p:nvSpPr>
        <p:spPr>
          <a:xfrm>
            <a:off x="6183312" y="3622972"/>
            <a:ext cx="73794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/>
            <a:r>
              <a:rPr lang="en-US" sz="2400" dirty="0" smtClean="0"/>
              <a:t>1</a:t>
            </a:r>
            <a:endParaRPr lang="en-US" sz="2400" baseline="-25000" dirty="0" smtClean="0"/>
          </a:p>
        </p:txBody>
      </p:sp>
      <p:sp>
        <p:nvSpPr>
          <p:cNvPr id="49" name="Rectangle 48"/>
          <p:cNvSpPr/>
          <p:nvPr/>
        </p:nvSpPr>
        <p:spPr>
          <a:xfrm>
            <a:off x="2906712" y="4537372"/>
            <a:ext cx="73794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/>
            <a:r>
              <a:rPr lang="en-US" sz="2400" dirty="0" smtClean="0"/>
              <a:t>0</a:t>
            </a:r>
            <a:endParaRPr lang="en-US" sz="2400" baseline="-25000" dirty="0" smtClean="0"/>
          </a:p>
        </p:txBody>
      </p:sp>
      <p:sp>
        <p:nvSpPr>
          <p:cNvPr id="50" name="Rectangle 49"/>
          <p:cNvSpPr/>
          <p:nvPr/>
        </p:nvSpPr>
        <p:spPr>
          <a:xfrm>
            <a:off x="4073769" y="4380507"/>
            <a:ext cx="73794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/>
            <a:r>
              <a:rPr lang="en-US" sz="2400" dirty="0" smtClean="0"/>
              <a:t>0</a:t>
            </a:r>
            <a:endParaRPr lang="en-US" sz="2400" baseline="-25000" dirty="0" smtClean="0"/>
          </a:p>
        </p:txBody>
      </p:sp>
      <p:sp>
        <p:nvSpPr>
          <p:cNvPr id="51" name="Rectangle 50"/>
          <p:cNvSpPr/>
          <p:nvPr/>
        </p:nvSpPr>
        <p:spPr>
          <a:xfrm>
            <a:off x="5421312" y="4304307"/>
            <a:ext cx="73794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/>
            <a:r>
              <a:rPr lang="en-US" sz="2400" dirty="0" smtClean="0"/>
              <a:t>0</a:t>
            </a:r>
            <a:endParaRPr lang="en-US" sz="2400" baseline="-25000" dirty="0" smtClean="0"/>
          </a:p>
        </p:txBody>
      </p:sp>
      <p:cxnSp>
        <p:nvCxnSpPr>
          <p:cNvPr id="52" name="Straight Arrow Connector 51"/>
          <p:cNvCxnSpPr/>
          <p:nvPr/>
        </p:nvCxnSpPr>
        <p:spPr bwMode="auto">
          <a:xfrm>
            <a:off x="6105525" y="4008735"/>
            <a:ext cx="914400" cy="0"/>
          </a:xfrm>
          <a:prstGeom prst="straightConnector1">
            <a:avLst/>
          </a:prstGeom>
          <a:ln w="38100">
            <a:solidFill>
              <a:schemeClr val="accent1"/>
            </a:solidFill>
            <a:headEnd type="none" w="med" len="med"/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3" name="Curved Connector 52"/>
          <p:cNvCxnSpPr/>
          <p:nvPr/>
        </p:nvCxnSpPr>
        <p:spPr bwMode="auto">
          <a:xfrm rot="5400000" flipH="1" flipV="1">
            <a:off x="3757612" y="1692572"/>
            <a:ext cx="12700" cy="4191000"/>
          </a:xfrm>
          <a:prstGeom prst="curvedConnector3">
            <a:avLst>
              <a:gd name="adj1" fmla="val 3950655"/>
            </a:avLst>
          </a:prstGeom>
          <a:ln w="38100">
            <a:solidFill>
              <a:schemeClr val="accent1"/>
            </a:solidFill>
            <a:headEnd type="none" w="med" len="med"/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/>
          <p:nvPr/>
        </p:nvCxnSpPr>
        <p:spPr bwMode="auto">
          <a:xfrm>
            <a:off x="1922462" y="4048422"/>
            <a:ext cx="838200" cy="0"/>
          </a:xfrm>
          <a:prstGeom prst="straightConnector1">
            <a:avLst/>
          </a:prstGeom>
          <a:ln w="38100">
            <a:solidFill>
              <a:schemeClr val="accent2"/>
            </a:solidFill>
            <a:headEnd type="none" w="med" len="med"/>
            <a:tailEnd type="arrow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55" name="Straight Arrow Connector 54"/>
          <p:cNvCxnSpPr/>
          <p:nvPr/>
        </p:nvCxnSpPr>
        <p:spPr bwMode="auto">
          <a:xfrm>
            <a:off x="3294062" y="4048422"/>
            <a:ext cx="914400" cy="0"/>
          </a:xfrm>
          <a:prstGeom prst="straightConnector1">
            <a:avLst/>
          </a:prstGeom>
          <a:ln w="38100">
            <a:solidFill>
              <a:schemeClr val="accent2"/>
            </a:solidFill>
            <a:headEnd type="none" w="med" len="med"/>
            <a:tailEnd type="arrow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56" name="Straight Arrow Connector 55"/>
          <p:cNvCxnSpPr/>
          <p:nvPr/>
        </p:nvCxnSpPr>
        <p:spPr bwMode="auto">
          <a:xfrm>
            <a:off x="4741862" y="4048422"/>
            <a:ext cx="838200" cy="0"/>
          </a:xfrm>
          <a:prstGeom prst="straightConnector1">
            <a:avLst/>
          </a:prstGeom>
          <a:ln w="38100">
            <a:solidFill>
              <a:schemeClr val="accent2"/>
            </a:solidFill>
            <a:headEnd type="none" w="med" len="med"/>
            <a:tailEnd type="arrow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57" name="Straight Arrow Connector 56"/>
          <p:cNvCxnSpPr/>
          <p:nvPr/>
        </p:nvCxnSpPr>
        <p:spPr bwMode="auto">
          <a:xfrm>
            <a:off x="6107113" y="4084935"/>
            <a:ext cx="914400" cy="0"/>
          </a:xfrm>
          <a:prstGeom prst="straightConnector1">
            <a:avLst/>
          </a:prstGeom>
          <a:ln w="38100">
            <a:solidFill>
              <a:schemeClr val="accent2"/>
            </a:solidFill>
            <a:headEnd type="none" w="med" len="med"/>
            <a:tailEnd type="arrow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56009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7913" y="0"/>
            <a:ext cx="7086600" cy="838200"/>
          </a:xfrm>
        </p:spPr>
        <p:txBody>
          <a:bodyPr/>
          <a:lstStyle/>
          <a:p>
            <a:r>
              <a:rPr lang="en-US" dirty="0" smtClean="0"/>
              <a:t>ARMOR Canine: Interface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88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12838"/>
            <a:ext cx="10007114" cy="746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20782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0"/>
          </p:nvPr>
        </p:nvSpPr>
        <p:spPr>
          <a:xfrm>
            <a:off x="620713" y="1570037"/>
            <a:ext cx="8915400" cy="4800600"/>
          </a:xfrm>
        </p:spPr>
        <p:txBody>
          <a:bodyPr/>
          <a:lstStyle/>
          <a:p>
            <a:r>
              <a:rPr lang="en-US" i="1" dirty="0" smtClean="0"/>
              <a:t>History-duplicate transition graph</a:t>
            </a:r>
          </a:p>
          <a:p>
            <a:pPr lvl="1"/>
            <a:r>
              <a:rPr lang="en-US" sz="2400" dirty="0" smtClean="0"/>
              <a:t>Store history information in vertices</a:t>
            </a:r>
          </a:p>
          <a:p>
            <a:pPr lvl="1"/>
            <a:r>
              <a:rPr lang="en-US" sz="2400" dirty="0" smtClean="0"/>
              <a:t>Access necessary patrol information without exponential blowup</a:t>
            </a:r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620713" y="350837"/>
            <a:ext cx="8569325" cy="553998"/>
          </a:xfrm>
        </p:spPr>
        <p:txBody>
          <a:bodyPr/>
          <a:lstStyle/>
          <a:p>
            <a:pPr algn="ctr"/>
            <a:r>
              <a:rPr lang="en-US" dirty="0" smtClean="0"/>
              <a:t>Extended Compact Formulation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0909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0"/>
          </p:nvPr>
        </p:nvSpPr>
        <p:spPr>
          <a:xfrm>
            <a:off x="620713" y="1570037"/>
            <a:ext cx="8915400" cy="4800600"/>
          </a:xfrm>
        </p:spPr>
        <p:txBody>
          <a:bodyPr/>
          <a:lstStyle/>
          <a:p>
            <a:r>
              <a:rPr lang="en-US" i="1" dirty="0" smtClean="0"/>
              <a:t>History-duplicate transition graph</a:t>
            </a:r>
          </a:p>
          <a:p>
            <a:pPr lvl="1"/>
            <a:r>
              <a:rPr lang="en-US" sz="2400" dirty="0" smtClean="0"/>
              <a:t>Store history information in vertices</a:t>
            </a:r>
          </a:p>
          <a:p>
            <a:pPr lvl="1"/>
            <a:r>
              <a:rPr lang="en-US" sz="2400" dirty="0" smtClean="0"/>
              <a:t>Access necessary patrol information without exponential blowup</a:t>
            </a:r>
          </a:p>
          <a:p>
            <a:r>
              <a:rPr lang="en-US" dirty="0" smtClean="0"/>
              <a:t>E.g., to forbid patrols longer than </a:t>
            </a:r>
            <a:r>
              <a:rPr lang="en-US" i="1" dirty="0" smtClean="0"/>
              <a:t>2 </a:t>
            </a:r>
            <a:r>
              <a:rPr lang="en-US" dirty="0" smtClean="0"/>
              <a:t>hours</a:t>
            </a:r>
          </a:p>
          <a:p>
            <a:pPr lvl="1"/>
            <a:r>
              <a:rPr lang="en-US" sz="2400" dirty="0" smtClean="0"/>
              <a:t>What information should be duplicated?</a:t>
            </a:r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620713" y="350837"/>
            <a:ext cx="8569325" cy="553998"/>
          </a:xfrm>
        </p:spPr>
        <p:txBody>
          <a:bodyPr/>
          <a:lstStyle/>
          <a:p>
            <a:pPr algn="ctr"/>
            <a:r>
              <a:rPr lang="en-US" dirty="0" smtClean="0"/>
              <a:t>Extended Compact Formulation cont.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3579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0"/>
          </p:nvPr>
        </p:nvSpPr>
        <p:spPr>
          <a:xfrm>
            <a:off x="620713" y="1570037"/>
            <a:ext cx="8915400" cy="4800600"/>
          </a:xfrm>
        </p:spPr>
        <p:txBody>
          <a:bodyPr/>
          <a:lstStyle/>
          <a:p>
            <a:r>
              <a:rPr lang="en-US" i="1" dirty="0" smtClean="0"/>
              <a:t>History-duplicate transition graph</a:t>
            </a:r>
          </a:p>
          <a:p>
            <a:pPr lvl="1"/>
            <a:r>
              <a:rPr lang="en-US" sz="2400" dirty="0" smtClean="0"/>
              <a:t>Store history information in vertices</a:t>
            </a:r>
          </a:p>
          <a:p>
            <a:pPr lvl="1"/>
            <a:r>
              <a:rPr lang="en-US" sz="2400" dirty="0" smtClean="0"/>
              <a:t>Access necessary patrol information without exponential blowup</a:t>
            </a:r>
          </a:p>
          <a:p>
            <a:r>
              <a:rPr lang="en-US" dirty="0" smtClean="0"/>
              <a:t>E.g., to forbid patrols longer than </a:t>
            </a:r>
            <a:r>
              <a:rPr lang="en-US" i="1" dirty="0" smtClean="0"/>
              <a:t>2 </a:t>
            </a:r>
            <a:r>
              <a:rPr lang="en-US" dirty="0" smtClean="0"/>
              <a:t>hours</a:t>
            </a:r>
          </a:p>
          <a:p>
            <a:pPr lvl="1"/>
            <a:r>
              <a:rPr lang="en-US" sz="2400" i="1" dirty="0" smtClean="0"/>
              <a:t>2 </a:t>
            </a:r>
            <a:r>
              <a:rPr lang="en-US" sz="2400" i="1" dirty="0" err="1" smtClean="0"/>
              <a:t>subgraphs</a:t>
            </a:r>
            <a:r>
              <a:rPr lang="en-US" sz="2400" i="1" dirty="0" smtClean="0"/>
              <a:t> </a:t>
            </a:r>
            <a:r>
              <a:rPr lang="en-US" sz="2400" dirty="0" smtClean="0"/>
              <a:t>corresponding to</a:t>
            </a:r>
            <a:r>
              <a:rPr lang="en-US" sz="2400" i="1" dirty="0" smtClean="0"/>
              <a:t> 2 </a:t>
            </a:r>
            <a:r>
              <a:rPr lang="en-US" sz="2400" dirty="0" smtClean="0"/>
              <a:t>starting time: </a:t>
            </a:r>
            <a:r>
              <a:rPr lang="en-US" sz="2400" b="1" dirty="0" smtClean="0">
                <a:solidFill>
                  <a:schemeClr val="accent1"/>
                </a:solidFill>
              </a:rPr>
              <a:t>6pm</a:t>
            </a:r>
            <a:r>
              <a:rPr lang="en-US" sz="2400" dirty="0" smtClean="0"/>
              <a:t> and </a:t>
            </a:r>
            <a:r>
              <a:rPr lang="en-US" sz="2400" b="1" dirty="0" smtClean="0">
                <a:solidFill>
                  <a:schemeClr val="accent2"/>
                </a:solidFill>
              </a:rPr>
              <a:t>7pm</a:t>
            </a:r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620713" y="350837"/>
            <a:ext cx="8569325" cy="553998"/>
          </a:xfrm>
        </p:spPr>
        <p:txBody>
          <a:bodyPr/>
          <a:lstStyle/>
          <a:p>
            <a:pPr algn="ctr"/>
            <a:r>
              <a:rPr lang="en-US" dirty="0" smtClean="0"/>
              <a:t>Extended Compact Formulation cont.</a:t>
            </a:r>
            <a:endParaRPr lang="en-US" dirty="0"/>
          </a:p>
        </p:txBody>
      </p:sp>
      <p:sp>
        <p:nvSpPr>
          <p:cNvPr id="12906" name="Rectangle 618"/>
          <p:cNvSpPr>
            <a:spLocks noChangeArrowheads="1"/>
          </p:cNvSpPr>
          <p:nvPr/>
        </p:nvSpPr>
        <p:spPr bwMode="auto">
          <a:xfrm>
            <a:off x="2633957" y="4099650"/>
            <a:ext cx="825710" cy="413927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400" b="1">
              <a:solidFill>
                <a:schemeClr val="accent1"/>
              </a:solidFill>
            </a:endParaRPr>
          </a:p>
        </p:txBody>
      </p:sp>
      <p:sp>
        <p:nvSpPr>
          <p:cNvPr id="12907" name="Rectangle 619"/>
          <p:cNvSpPr>
            <a:spLocks noChangeArrowheads="1"/>
          </p:cNvSpPr>
          <p:nvPr/>
        </p:nvSpPr>
        <p:spPr bwMode="auto">
          <a:xfrm>
            <a:off x="2633957" y="4099650"/>
            <a:ext cx="825710" cy="413927"/>
          </a:xfrm>
          <a:prstGeom prst="rect">
            <a:avLst/>
          </a:prstGeom>
          <a:noFill/>
          <a:ln w="9525" cap="rnd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400" b="1">
              <a:solidFill>
                <a:schemeClr val="accent1"/>
              </a:solidFill>
            </a:endParaRPr>
          </a:p>
        </p:txBody>
      </p:sp>
      <p:sp>
        <p:nvSpPr>
          <p:cNvPr id="12908" name="Rectangle 620"/>
          <p:cNvSpPr>
            <a:spLocks noChangeArrowheads="1"/>
          </p:cNvSpPr>
          <p:nvPr/>
        </p:nvSpPr>
        <p:spPr bwMode="auto">
          <a:xfrm>
            <a:off x="2736903" y="4084637"/>
            <a:ext cx="16671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normalizeH="0" baseline="0" smtClean="0">
                <a:ln>
                  <a:noFill/>
                </a:ln>
                <a:solidFill>
                  <a:schemeClr val="accent1"/>
                </a:solidFill>
                <a:effectLst/>
                <a:latin typeface="Arial" pitchFamily="34" charset="0"/>
                <a:cs typeface="Arial" pitchFamily="34" charset="0"/>
              </a:rPr>
              <a:t>A</a:t>
            </a:r>
          </a:p>
        </p:txBody>
      </p:sp>
      <p:sp>
        <p:nvSpPr>
          <p:cNvPr id="12909" name="Rectangle 621"/>
          <p:cNvSpPr>
            <a:spLocks noChangeArrowheads="1"/>
          </p:cNvSpPr>
          <p:nvPr/>
        </p:nvSpPr>
        <p:spPr bwMode="auto">
          <a:xfrm>
            <a:off x="2859151" y="4084637"/>
            <a:ext cx="12824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normalizeH="0" baseline="0" smtClean="0">
                <a:ln>
                  <a:noFill/>
                </a:ln>
                <a:solidFill>
                  <a:schemeClr val="accent1"/>
                </a:solidFill>
                <a:effectLst/>
                <a:latin typeface="Arial" pitchFamily="34" charset="0"/>
                <a:cs typeface="Arial" pitchFamily="34" charset="0"/>
              </a:rPr>
              <a:t>, </a:t>
            </a:r>
          </a:p>
        </p:txBody>
      </p:sp>
      <p:sp>
        <p:nvSpPr>
          <p:cNvPr id="12910" name="Rectangle 622"/>
          <p:cNvSpPr>
            <a:spLocks noChangeArrowheads="1"/>
          </p:cNvSpPr>
          <p:nvPr/>
        </p:nvSpPr>
        <p:spPr bwMode="auto">
          <a:xfrm>
            <a:off x="2962096" y="4084637"/>
            <a:ext cx="12824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normalizeH="0" baseline="0" smtClean="0">
                <a:ln>
                  <a:noFill/>
                </a:ln>
                <a:solidFill>
                  <a:schemeClr val="accent1"/>
                </a:solidFill>
                <a:effectLst/>
                <a:latin typeface="Arial" pitchFamily="34" charset="0"/>
                <a:cs typeface="Arial" pitchFamily="34" charset="0"/>
              </a:rPr>
              <a:t>7</a:t>
            </a:r>
          </a:p>
        </p:txBody>
      </p:sp>
      <p:sp>
        <p:nvSpPr>
          <p:cNvPr id="12911" name="Rectangle 623"/>
          <p:cNvSpPr>
            <a:spLocks noChangeArrowheads="1"/>
          </p:cNvSpPr>
          <p:nvPr/>
        </p:nvSpPr>
        <p:spPr bwMode="auto">
          <a:xfrm>
            <a:off x="3065042" y="4084637"/>
            <a:ext cx="346249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normalizeH="0" baseline="0" smtClean="0">
                <a:ln>
                  <a:noFill/>
                </a:ln>
                <a:solidFill>
                  <a:schemeClr val="accent1"/>
                </a:solidFill>
                <a:effectLst/>
                <a:latin typeface="Arial" pitchFamily="34" charset="0"/>
                <a:cs typeface="Arial" pitchFamily="34" charset="0"/>
              </a:rPr>
              <a:t>PM</a:t>
            </a:r>
          </a:p>
        </p:txBody>
      </p:sp>
      <p:sp>
        <p:nvSpPr>
          <p:cNvPr id="12912" name="Rectangle 624"/>
          <p:cNvSpPr>
            <a:spLocks noChangeArrowheads="1"/>
          </p:cNvSpPr>
          <p:nvPr/>
        </p:nvSpPr>
        <p:spPr bwMode="auto">
          <a:xfrm>
            <a:off x="2788376" y="4290528"/>
            <a:ext cx="7694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normalizeH="0" baseline="0" smtClean="0">
                <a:ln>
                  <a:noFill/>
                </a:ln>
                <a:solidFill>
                  <a:schemeClr val="accent1"/>
                </a:solidFill>
                <a:effectLst/>
                <a:latin typeface="Arial" pitchFamily="34" charset="0"/>
                <a:cs typeface="Arial" pitchFamily="34" charset="0"/>
              </a:rPr>
              <a:t>(</a:t>
            </a:r>
          </a:p>
        </p:txBody>
      </p:sp>
      <p:sp>
        <p:nvSpPr>
          <p:cNvPr id="12913" name="Rectangle 625"/>
          <p:cNvSpPr>
            <a:spLocks noChangeArrowheads="1"/>
          </p:cNvSpPr>
          <p:nvPr/>
        </p:nvSpPr>
        <p:spPr bwMode="auto">
          <a:xfrm>
            <a:off x="2859151" y="4290528"/>
            <a:ext cx="12824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normalizeH="0" baseline="0" smtClean="0">
                <a:ln>
                  <a:noFill/>
                </a:ln>
                <a:solidFill>
                  <a:schemeClr val="accent1"/>
                </a:solidFill>
                <a:effectLst/>
                <a:latin typeface="Arial" pitchFamily="34" charset="0"/>
                <a:cs typeface="Arial" pitchFamily="34" charset="0"/>
              </a:rPr>
              <a:t>6</a:t>
            </a:r>
          </a:p>
        </p:txBody>
      </p:sp>
      <p:sp>
        <p:nvSpPr>
          <p:cNvPr id="12914" name="Rectangle 626"/>
          <p:cNvSpPr>
            <a:spLocks noChangeArrowheads="1"/>
          </p:cNvSpPr>
          <p:nvPr/>
        </p:nvSpPr>
        <p:spPr bwMode="auto">
          <a:xfrm>
            <a:off x="2962096" y="4290528"/>
            <a:ext cx="346249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normalizeH="0" baseline="0" smtClean="0">
                <a:ln>
                  <a:noFill/>
                </a:ln>
                <a:solidFill>
                  <a:schemeClr val="accent1"/>
                </a:solidFill>
                <a:effectLst/>
                <a:latin typeface="Arial" pitchFamily="34" charset="0"/>
                <a:cs typeface="Arial" pitchFamily="34" charset="0"/>
              </a:rPr>
              <a:t>PM</a:t>
            </a:r>
          </a:p>
        </p:txBody>
      </p:sp>
      <p:sp>
        <p:nvSpPr>
          <p:cNvPr id="12915" name="Rectangle 627"/>
          <p:cNvSpPr>
            <a:spLocks noChangeArrowheads="1"/>
          </p:cNvSpPr>
          <p:nvPr/>
        </p:nvSpPr>
        <p:spPr bwMode="auto">
          <a:xfrm>
            <a:off x="3236618" y="4290528"/>
            <a:ext cx="7694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normalizeH="0" baseline="0" smtClean="0">
                <a:ln>
                  <a:noFill/>
                </a:ln>
                <a:solidFill>
                  <a:schemeClr val="accent1"/>
                </a:solidFill>
                <a:effectLst/>
                <a:latin typeface="Arial" pitchFamily="34" charset="0"/>
                <a:cs typeface="Arial" pitchFamily="34" charset="0"/>
              </a:rPr>
              <a:t>)</a:t>
            </a:r>
          </a:p>
        </p:txBody>
      </p:sp>
      <p:sp>
        <p:nvSpPr>
          <p:cNvPr id="12916" name="Rectangle 628"/>
          <p:cNvSpPr>
            <a:spLocks noChangeArrowheads="1"/>
          </p:cNvSpPr>
          <p:nvPr/>
        </p:nvSpPr>
        <p:spPr bwMode="auto">
          <a:xfrm>
            <a:off x="2633957" y="5135541"/>
            <a:ext cx="825710" cy="413927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400" b="1">
              <a:solidFill>
                <a:schemeClr val="accent1"/>
              </a:solidFill>
            </a:endParaRPr>
          </a:p>
        </p:txBody>
      </p:sp>
      <p:sp>
        <p:nvSpPr>
          <p:cNvPr id="12917" name="Rectangle 629"/>
          <p:cNvSpPr>
            <a:spLocks noChangeArrowheads="1"/>
          </p:cNvSpPr>
          <p:nvPr/>
        </p:nvSpPr>
        <p:spPr bwMode="auto">
          <a:xfrm>
            <a:off x="2633957" y="5135541"/>
            <a:ext cx="825710" cy="413927"/>
          </a:xfrm>
          <a:prstGeom prst="rect">
            <a:avLst/>
          </a:prstGeom>
          <a:noFill/>
          <a:ln w="9525" cap="rnd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400" b="1">
              <a:solidFill>
                <a:schemeClr val="accent1"/>
              </a:solidFill>
            </a:endParaRPr>
          </a:p>
        </p:txBody>
      </p:sp>
      <p:sp>
        <p:nvSpPr>
          <p:cNvPr id="12918" name="Rectangle 630"/>
          <p:cNvSpPr>
            <a:spLocks noChangeArrowheads="1"/>
          </p:cNvSpPr>
          <p:nvPr/>
        </p:nvSpPr>
        <p:spPr bwMode="auto">
          <a:xfrm>
            <a:off x="2736903" y="5118383"/>
            <a:ext cx="16671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normalizeH="0" baseline="0" smtClean="0">
                <a:ln>
                  <a:noFill/>
                </a:ln>
                <a:solidFill>
                  <a:schemeClr val="accent1"/>
                </a:solidFill>
                <a:effectLst/>
                <a:latin typeface="Arial" pitchFamily="34" charset="0"/>
                <a:cs typeface="Arial" pitchFamily="34" charset="0"/>
              </a:rPr>
              <a:t>B</a:t>
            </a:r>
          </a:p>
        </p:txBody>
      </p:sp>
      <p:sp>
        <p:nvSpPr>
          <p:cNvPr id="12919" name="Rectangle 631"/>
          <p:cNvSpPr>
            <a:spLocks noChangeArrowheads="1"/>
          </p:cNvSpPr>
          <p:nvPr/>
        </p:nvSpPr>
        <p:spPr bwMode="auto">
          <a:xfrm>
            <a:off x="2859151" y="5118383"/>
            <a:ext cx="12824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normalizeH="0" baseline="0" smtClean="0">
                <a:ln>
                  <a:noFill/>
                </a:ln>
                <a:solidFill>
                  <a:schemeClr val="accent1"/>
                </a:solidFill>
                <a:effectLst/>
                <a:latin typeface="Arial" pitchFamily="34" charset="0"/>
                <a:cs typeface="Arial" pitchFamily="34" charset="0"/>
              </a:rPr>
              <a:t>, </a:t>
            </a:r>
          </a:p>
        </p:txBody>
      </p:sp>
      <p:sp>
        <p:nvSpPr>
          <p:cNvPr id="12920" name="Rectangle 632"/>
          <p:cNvSpPr>
            <a:spLocks noChangeArrowheads="1"/>
          </p:cNvSpPr>
          <p:nvPr/>
        </p:nvSpPr>
        <p:spPr bwMode="auto">
          <a:xfrm>
            <a:off x="2962096" y="5118383"/>
            <a:ext cx="12824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normalizeH="0" baseline="0" smtClean="0">
                <a:ln>
                  <a:noFill/>
                </a:ln>
                <a:solidFill>
                  <a:schemeClr val="accent1"/>
                </a:solidFill>
                <a:effectLst/>
                <a:latin typeface="Arial" pitchFamily="34" charset="0"/>
                <a:cs typeface="Arial" pitchFamily="34" charset="0"/>
              </a:rPr>
              <a:t>7</a:t>
            </a:r>
          </a:p>
        </p:txBody>
      </p:sp>
      <p:sp>
        <p:nvSpPr>
          <p:cNvPr id="12921" name="Rectangle 633"/>
          <p:cNvSpPr>
            <a:spLocks noChangeArrowheads="1"/>
          </p:cNvSpPr>
          <p:nvPr/>
        </p:nvSpPr>
        <p:spPr bwMode="auto">
          <a:xfrm>
            <a:off x="3065042" y="5118383"/>
            <a:ext cx="346249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normalizeH="0" baseline="0" smtClean="0">
                <a:ln>
                  <a:noFill/>
                </a:ln>
                <a:solidFill>
                  <a:schemeClr val="accent1"/>
                </a:solidFill>
                <a:effectLst/>
                <a:latin typeface="Arial" pitchFamily="34" charset="0"/>
                <a:cs typeface="Arial" pitchFamily="34" charset="0"/>
              </a:rPr>
              <a:t>PM</a:t>
            </a:r>
          </a:p>
        </p:txBody>
      </p:sp>
      <p:sp>
        <p:nvSpPr>
          <p:cNvPr id="12922" name="Rectangle 634"/>
          <p:cNvSpPr>
            <a:spLocks noChangeArrowheads="1"/>
          </p:cNvSpPr>
          <p:nvPr/>
        </p:nvSpPr>
        <p:spPr bwMode="auto">
          <a:xfrm>
            <a:off x="2788376" y="5326419"/>
            <a:ext cx="7694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normalizeH="0" baseline="0" smtClean="0">
                <a:ln>
                  <a:noFill/>
                </a:ln>
                <a:solidFill>
                  <a:schemeClr val="accent1"/>
                </a:solidFill>
                <a:effectLst/>
                <a:latin typeface="Arial" pitchFamily="34" charset="0"/>
                <a:cs typeface="Arial" pitchFamily="34" charset="0"/>
              </a:rPr>
              <a:t>(</a:t>
            </a:r>
          </a:p>
        </p:txBody>
      </p:sp>
      <p:sp>
        <p:nvSpPr>
          <p:cNvPr id="12923" name="Rectangle 635"/>
          <p:cNvSpPr>
            <a:spLocks noChangeArrowheads="1"/>
          </p:cNvSpPr>
          <p:nvPr/>
        </p:nvSpPr>
        <p:spPr bwMode="auto">
          <a:xfrm>
            <a:off x="2859151" y="5326419"/>
            <a:ext cx="12824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normalizeH="0" baseline="0" smtClean="0">
                <a:ln>
                  <a:noFill/>
                </a:ln>
                <a:solidFill>
                  <a:schemeClr val="accent1"/>
                </a:solidFill>
                <a:effectLst/>
                <a:latin typeface="Arial" pitchFamily="34" charset="0"/>
                <a:cs typeface="Arial" pitchFamily="34" charset="0"/>
              </a:rPr>
              <a:t>6</a:t>
            </a:r>
          </a:p>
        </p:txBody>
      </p:sp>
      <p:sp>
        <p:nvSpPr>
          <p:cNvPr id="12924" name="Rectangle 636"/>
          <p:cNvSpPr>
            <a:spLocks noChangeArrowheads="1"/>
          </p:cNvSpPr>
          <p:nvPr/>
        </p:nvSpPr>
        <p:spPr bwMode="auto">
          <a:xfrm>
            <a:off x="2962096" y="5326419"/>
            <a:ext cx="346249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normalizeH="0" baseline="0" smtClean="0">
                <a:ln>
                  <a:noFill/>
                </a:ln>
                <a:solidFill>
                  <a:schemeClr val="accent1"/>
                </a:solidFill>
                <a:effectLst/>
                <a:latin typeface="Arial" pitchFamily="34" charset="0"/>
                <a:cs typeface="Arial" pitchFamily="34" charset="0"/>
              </a:rPr>
              <a:t>PM</a:t>
            </a:r>
          </a:p>
        </p:txBody>
      </p:sp>
      <p:sp>
        <p:nvSpPr>
          <p:cNvPr id="12925" name="Rectangle 637"/>
          <p:cNvSpPr>
            <a:spLocks noChangeArrowheads="1"/>
          </p:cNvSpPr>
          <p:nvPr/>
        </p:nvSpPr>
        <p:spPr bwMode="auto">
          <a:xfrm>
            <a:off x="3236618" y="5326419"/>
            <a:ext cx="7694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normalizeH="0" baseline="0" smtClean="0">
                <a:ln>
                  <a:noFill/>
                </a:ln>
                <a:solidFill>
                  <a:schemeClr val="accent1"/>
                </a:solidFill>
                <a:effectLst/>
                <a:latin typeface="Arial" pitchFamily="34" charset="0"/>
                <a:cs typeface="Arial" pitchFamily="34" charset="0"/>
              </a:rPr>
              <a:t>)</a:t>
            </a:r>
          </a:p>
        </p:txBody>
      </p:sp>
      <p:sp>
        <p:nvSpPr>
          <p:cNvPr id="12926" name="Rectangle 638"/>
          <p:cNvSpPr>
            <a:spLocks noChangeArrowheads="1"/>
          </p:cNvSpPr>
          <p:nvPr/>
        </p:nvSpPr>
        <p:spPr bwMode="auto">
          <a:xfrm>
            <a:off x="2633957" y="6169287"/>
            <a:ext cx="825710" cy="413927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400" b="1">
              <a:solidFill>
                <a:schemeClr val="accent1"/>
              </a:solidFill>
            </a:endParaRPr>
          </a:p>
        </p:txBody>
      </p:sp>
      <p:sp>
        <p:nvSpPr>
          <p:cNvPr id="12927" name="Rectangle 639"/>
          <p:cNvSpPr>
            <a:spLocks noChangeArrowheads="1"/>
          </p:cNvSpPr>
          <p:nvPr/>
        </p:nvSpPr>
        <p:spPr bwMode="auto">
          <a:xfrm>
            <a:off x="2633957" y="6169287"/>
            <a:ext cx="825710" cy="413927"/>
          </a:xfrm>
          <a:prstGeom prst="rect">
            <a:avLst/>
          </a:prstGeom>
          <a:noFill/>
          <a:ln w="9525" cap="rnd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400" b="1">
              <a:solidFill>
                <a:schemeClr val="accent1"/>
              </a:solidFill>
            </a:endParaRPr>
          </a:p>
        </p:txBody>
      </p:sp>
      <p:sp>
        <p:nvSpPr>
          <p:cNvPr id="12928" name="Rectangle 640"/>
          <p:cNvSpPr>
            <a:spLocks noChangeArrowheads="1"/>
          </p:cNvSpPr>
          <p:nvPr/>
        </p:nvSpPr>
        <p:spPr bwMode="auto">
          <a:xfrm>
            <a:off x="2736903" y="6154274"/>
            <a:ext cx="16671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normalizeH="0" baseline="0" smtClean="0">
                <a:ln>
                  <a:noFill/>
                </a:ln>
                <a:solidFill>
                  <a:schemeClr val="accent1"/>
                </a:solidFill>
                <a:effectLst/>
                <a:latin typeface="Arial" pitchFamily="34" charset="0"/>
                <a:cs typeface="Arial" pitchFamily="34" charset="0"/>
              </a:rPr>
              <a:t>C</a:t>
            </a:r>
          </a:p>
        </p:txBody>
      </p:sp>
      <p:sp>
        <p:nvSpPr>
          <p:cNvPr id="12929" name="Rectangle 641"/>
          <p:cNvSpPr>
            <a:spLocks noChangeArrowheads="1"/>
          </p:cNvSpPr>
          <p:nvPr/>
        </p:nvSpPr>
        <p:spPr bwMode="auto">
          <a:xfrm>
            <a:off x="2876308" y="6154274"/>
            <a:ext cx="12824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normalizeH="0" baseline="0" smtClean="0">
                <a:ln>
                  <a:noFill/>
                </a:ln>
                <a:solidFill>
                  <a:schemeClr val="accent1"/>
                </a:solidFill>
                <a:effectLst/>
                <a:latin typeface="Arial" pitchFamily="34" charset="0"/>
                <a:cs typeface="Arial" pitchFamily="34" charset="0"/>
              </a:rPr>
              <a:t>, </a:t>
            </a:r>
          </a:p>
        </p:txBody>
      </p:sp>
      <p:sp>
        <p:nvSpPr>
          <p:cNvPr id="12930" name="Rectangle 642"/>
          <p:cNvSpPr>
            <a:spLocks noChangeArrowheads="1"/>
          </p:cNvSpPr>
          <p:nvPr/>
        </p:nvSpPr>
        <p:spPr bwMode="auto">
          <a:xfrm>
            <a:off x="2979254" y="6154274"/>
            <a:ext cx="12824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normalizeH="0" baseline="0" smtClean="0">
                <a:ln>
                  <a:noFill/>
                </a:ln>
                <a:solidFill>
                  <a:schemeClr val="accent1"/>
                </a:solidFill>
                <a:effectLst/>
                <a:latin typeface="Arial" pitchFamily="34" charset="0"/>
                <a:cs typeface="Arial" pitchFamily="34" charset="0"/>
              </a:rPr>
              <a:t>7</a:t>
            </a:r>
          </a:p>
        </p:txBody>
      </p:sp>
      <p:sp>
        <p:nvSpPr>
          <p:cNvPr id="12931" name="Rectangle 643"/>
          <p:cNvSpPr>
            <a:spLocks noChangeArrowheads="1"/>
          </p:cNvSpPr>
          <p:nvPr/>
        </p:nvSpPr>
        <p:spPr bwMode="auto">
          <a:xfrm>
            <a:off x="3082200" y="6154274"/>
            <a:ext cx="346249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normalizeH="0" baseline="0" smtClean="0">
                <a:ln>
                  <a:noFill/>
                </a:ln>
                <a:solidFill>
                  <a:schemeClr val="accent1"/>
                </a:solidFill>
                <a:effectLst/>
                <a:latin typeface="Arial" pitchFamily="34" charset="0"/>
                <a:cs typeface="Arial" pitchFamily="34" charset="0"/>
              </a:rPr>
              <a:t>PM</a:t>
            </a:r>
          </a:p>
        </p:txBody>
      </p:sp>
      <p:sp>
        <p:nvSpPr>
          <p:cNvPr id="12932" name="Rectangle 644"/>
          <p:cNvSpPr>
            <a:spLocks noChangeArrowheads="1"/>
          </p:cNvSpPr>
          <p:nvPr/>
        </p:nvSpPr>
        <p:spPr bwMode="auto">
          <a:xfrm>
            <a:off x="2788376" y="6360166"/>
            <a:ext cx="7694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normalizeH="0" baseline="0" smtClean="0">
                <a:ln>
                  <a:noFill/>
                </a:ln>
                <a:solidFill>
                  <a:schemeClr val="accent1"/>
                </a:solidFill>
                <a:effectLst/>
                <a:latin typeface="Arial" pitchFamily="34" charset="0"/>
                <a:cs typeface="Arial" pitchFamily="34" charset="0"/>
              </a:rPr>
              <a:t>(</a:t>
            </a:r>
          </a:p>
        </p:txBody>
      </p:sp>
      <p:sp>
        <p:nvSpPr>
          <p:cNvPr id="12933" name="Rectangle 645"/>
          <p:cNvSpPr>
            <a:spLocks noChangeArrowheads="1"/>
          </p:cNvSpPr>
          <p:nvPr/>
        </p:nvSpPr>
        <p:spPr bwMode="auto">
          <a:xfrm>
            <a:off x="2859151" y="6360166"/>
            <a:ext cx="12824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normalizeH="0" baseline="0" smtClean="0">
                <a:ln>
                  <a:noFill/>
                </a:ln>
                <a:solidFill>
                  <a:schemeClr val="accent1"/>
                </a:solidFill>
                <a:effectLst/>
                <a:latin typeface="Arial" pitchFamily="34" charset="0"/>
                <a:cs typeface="Arial" pitchFamily="34" charset="0"/>
              </a:rPr>
              <a:t>6</a:t>
            </a:r>
          </a:p>
        </p:txBody>
      </p:sp>
      <p:sp>
        <p:nvSpPr>
          <p:cNvPr id="12934" name="Rectangle 646"/>
          <p:cNvSpPr>
            <a:spLocks noChangeArrowheads="1"/>
          </p:cNvSpPr>
          <p:nvPr/>
        </p:nvSpPr>
        <p:spPr bwMode="auto">
          <a:xfrm>
            <a:off x="2962096" y="6360166"/>
            <a:ext cx="346249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normalizeH="0" baseline="0" smtClean="0">
                <a:ln>
                  <a:noFill/>
                </a:ln>
                <a:solidFill>
                  <a:schemeClr val="accent1"/>
                </a:solidFill>
                <a:effectLst/>
                <a:latin typeface="Arial" pitchFamily="34" charset="0"/>
                <a:cs typeface="Arial" pitchFamily="34" charset="0"/>
              </a:rPr>
              <a:t>PM</a:t>
            </a:r>
          </a:p>
        </p:txBody>
      </p:sp>
      <p:sp>
        <p:nvSpPr>
          <p:cNvPr id="12935" name="Rectangle 647"/>
          <p:cNvSpPr>
            <a:spLocks noChangeArrowheads="1"/>
          </p:cNvSpPr>
          <p:nvPr/>
        </p:nvSpPr>
        <p:spPr bwMode="auto">
          <a:xfrm>
            <a:off x="3236618" y="6360166"/>
            <a:ext cx="7694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normalizeH="0" baseline="0" smtClean="0">
                <a:ln>
                  <a:noFill/>
                </a:ln>
                <a:solidFill>
                  <a:schemeClr val="accent1"/>
                </a:solidFill>
                <a:effectLst/>
                <a:latin typeface="Arial" pitchFamily="34" charset="0"/>
                <a:cs typeface="Arial" pitchFamily="34" charset="0"/>
              </a:rPr>
              <a:t>)</a:t>
            </a:r>
          </a:p>
        </p:txBody>
      </p:sp>
      <p:sp>
        <p:nvSpPr>
          <p:cNvPr id="12936" name="Line 648"/>
          <p:cNvSpPr>
            <a:spLocks noChangeShapeType="1"/>
          </p:cNvSpPr>
          <p:nvPr/>
        </p:nvSpPr>
        <p:spPr bwMode="auto">
          <a:xfrm>
            <a:off x="3459667" y="4307686"/>
            <a:ext cx="947958" cy="759224"/>
          </a:xfrm>
          <a:prstGeom prst="line">
            <a:avLst/>
          </a:prstGeom>
          <a:noFill/>
          <a:ln w="9525" cap="rnd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400" b="1">
              <a:solidFill>
                <a:schemeClr val="accent1"/>
              </a:solidFill>
            </a:endParaRPr>
          </a:p>
        </p:txBody>
      </p:sp>
      <p:sp>
        <p:nvSpPr>
          <p:cNvPr id="12937" name="Freeform 649"/>
          <p:cNvSpPr>
            <a:spLocks/>
          </p:cNvSpPr>
          <p:nvPr/>
        </p:nvSpPr>
        <p:spPr bwMode="auto">
          <a:xfrm>
            <a:off x="4338995" y="4991846"/>
            <a:ext cx="154419" cy="143695"/>
          </a:xfrm>
          <a:custGeom>
            <a:avLst/>
            <a:gdLst/>
            <a:ahLst/>
            <a:cxnLst>
              <a:cxn ang="0">
                <a:pos x="144" y="132"/>
              </a:cxn>
              <a:cxn ang="0">
                <a:pos x="0" y="100"/>
              </a:cxn>
              <a:cxn ang="0">
                <a:pos x="1" y="101"/>
              </a:cxn>
              <a:cxn ang="0">
                <a:pos x="81" y="0"/>
              </a:cxn>
              <a:cxn ang="0">
                <a:pos x="80" y="4"/>
              </a:cxn>
              <a:cxn ang="0">
                <a:pos x="144" y="132"/>
              </a:cxn>
            </a:cxnLst>
            <a:rect l="0" t="0" r="r" b="b"/>
            <a:pathLst>
              <a:path w="144" h="132">
                <a:moveTo>
                  <a:pt x="144" y="132"/>
                </a:moveTo>
                <a:lnTo>
                  <a:pt x="0" y="100"/>
                </a:lnTo>
                <a:lnTo>
                  <a:pt x="1" y="101"/>
                </a:lnTo>
                <a:cubicBezTo>
                  <a:pt x="42" y="82"/>
                  <a:pt x="72" y="44"/>
                  <a:pt x="81" y="0"/>
                </a:cubicBezTo>
                <a:lnTo>
                  <a:pt x="80" y="4"/>
                </a:lnTo>
                <a:lnTo>
                  <a:pt x="144" y="132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400" b="1">
              <a:solidFill>
                <a:schemeClr val="accent1"/>
              </a:solidFill>
            </a:endParaRPr>
          </a:p>
        </p:txBody>
      </p:sp>
      <p:sp>
        <p:nvSpPr>
          <p:cNvPr id="12938" name="Line 650"/>
          <p:cNvSpPr>
            <a:spLocks noChangeShapeType="1"/>
          </p:cNvSpPr>
          <p:nvPr/>
        </p:nvSpPr>
        <p:spPr bwMode="auto">
          <a:xfrm>
            <a:off x="3459667" y="5341432"/>
            <a:ext cx="516873" cy="2145"/>
          </a:xfrm>
          <a:prstGeom prst="line">
            <a:avLst/>
          </a:prstGeom>
          <a:noFill/>
          <a:ln w="9525" cap="rnd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400" b="1">
              <a:solidFill>
                <a:schemeClr val="accent1"/>
              </a:solidFill>
            </a:endParaRPr>
          </a:p>
        </p:txBody>
      </p:sp>
      <p:sp>
        <p:nvSpPr>
          <p:cNvPr id="12939" name="Freeform 651"/>
          <p:cNvSpPr>
            <a:spLocks/>
          </p:cNvSpPr>
          <p:nvPr/>
        </p:nvSpPr>
        <p:spPr bwMode="auto">
          <a:xfrm>
            <a:off x="3940080" y="5270657"/>
            <a:ext cx="139406" cy="139406"/>
          </a:xfrm>
          <a:custGeom>
            <a:avLst/>
            <a:gdLst/>
            <a:ahLst/>
            <a:cxnLst>
              <a:cxn ang="0">
                <a:pos x="131" y="66"/>
              </a:cxn>
              <a:cxn ang="0">
                <a:pos x="3" y="130"/>
              </a:cxn>
              <a:cxn ang="0">
                <a:pos x="0" y="129"/>
              </a:cxn>
              <a:cxn ang="0">
                <a:pos x="0" y="0"/>
              </a:cxn>
              <a:cxn ang="0">
                <a:pos x="3" y="2"/>
              </a:cxn>
              <a:cxn ang="0">
                <a:pos x="131" y="66"/>
              </a:cxn>
            </a:cxnLst>
            <a:rect l="0" t="0" r="r" b="b"/>
            <a:pathLst>
              <a:path w="131" h="130">
                <a:moveTo>
                  <a:pt x="131" y="66"/>
                </a:moveTo>
                <a:lnTo>
                  <a:pt x="3" y="130"/>
                </a:lnTo>
                <a:lnTo>
                  <a:pt x="0" y="129"/>
                </a:lnTo>
                <a:cubicBezTo>
                  <a:pt x="20" y="89"/>
                  <a:pt x="20" y="41"/>
                  <a:pt x="0" y="0"/>
                </a:cubicBezTo>
                <a:lnTo>
                  <a:pt x="3" y="2"/>
                </a:lnTo>
                <a:lnTo>
                  <a:pt x="131" y="66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400" b="1">
              <a:solidFill>
                <a:schemeClr val="accent1"/>
              </a:solidFill>
            </a:endParaRPr>
          </a:p>
        </p:txBody>
      </p:sp>
      <p:sp>
        <p:nvSpPr>
          <p:cNvPr id="12940" name="Freeform 652"/>
          <p:cNvSpPr>
            <a:spLocks/>
          </p:cNvSpPr>
          <p:nvPr/>
        </p:nvSpPr>
        <p:spPr bwMode="auto">
          <a:xfrm>
            <a:off x="3457523" y="4305541"/>
            <a:ext cx="519018" cy="214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42" y="1"/>
              </a:cxn>
            </a:cxnLst>
            <a:rect l="0" t="0" r="r" b="b"/>
            <a:pathLst>
              <a:path w="242" h="1">
                <a:moveTo>
                  <a:pt x="0" y="0"/>
                </a:moveTo>
                <a:cubicBezTo>
                  <a:pt x="59" y="0"/>
                  <a:pt x="164" y="0"/>
                  <a:pt x="242" y="1"/>
                </a:cubicBezTo>
              </a:path>
            </a:pathLst>
          </a:custGeom>
          <a:noFill/>
          <a:ln w="9525" cap="rnd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400" b="1">
              <a:solidFill>
                <a:schemeClr val="accent1"/>
              </a:solidFill>
            </a:endParaRPr>
          </a:p>
        </p:txBody>
      </p:sp>
      <p:sp>
        <p:nvSpPr>
          <p:cNvPr id="12941" name="Freeform 653"/>
          <p:cNvSpPr>
            <a:spLocks/>
          </p:cNvSpPr>
          <p:nvPr/>
        </p:nvSpPr>
        <p:spPr bwMode="auto">
          <a:xfrm>
            <a:off x="3940080" y="4236911"/>
            <a:ext cx="139406" cy="139406"/>
          </a:xfrm>
          <a:custGeom>
            <a:avLst/>
            <a:gdLst/>
            <a:ahLst/>
            <a:cxnLst>
              <a:cxn ang="0">
                <a:pos x="131" y="66"/>
              </a:cxn>
              <a:cxn ang="0">
                <a:pos x="3" y="130"/>
              </a:cxn>
              <a:cxn ang="0">
                <a:pos x="0" y="129"/>
              </a:cxn>
              <a:cxn ang="0">
                <a:pos x="0" y="0"/>
              </a:cxn>
              <a:cxn ang="0">
                <a:pos x="3" y="2"/>
              </a:cxn>
              <a:cxn ang="0">
                <a:pos x="131" y="66"/>
              </a:cxn>
            </a:cxnLst>
            <a:rect l="0" t="0" r="r" b="b"/>
            <a:pathLst>
              <a:path w="131" h="130">
                <a:moveTo>
                  <a:pt x="131" y="66"/>
                </a:moveTo>
                <a:lnTo>
                  <a:pt x="3" y="130"/>
                </a:lnTo>
                <a:lnTo>
                  <a:pt x="0" y="129"/>
                </a:lnTo>
                <a:cubicBezTo>
                  <a:pt x="20" y="89"/>
                  <a:pt x="20" y="41"/>
                  <a:pt x="0" y="0"/>
                </a:cubicBezTo>
                <a:lnTo>
                  <a:pt x="3" y="2"/>
                </a:lnTo>
                <a:lnTo>
                  <a:pt x="131" y="66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400" b="1">
              <a:solidFill>
                <a:schemeClr val="accent1"/>
              </a:solidFill>
            </a:endParaRPr>
          </a:p>
        </p:txBody>
      </p:sp>
      <p:sp>
        <p:nvSpPr>
          <p:cNvPr id="12942" name="Line 654"/>
          <p:cNvSpPr>
            <a:spLocks noChangeShapeType="1"/>
          </p:cNvSpPr>
          <p:nvPr/>
        </p:nvSpPr>
        <p:spPr bwMode="auto">
          <a:xfrm>
            <a:off x="3459667" y="6377323"/>
            <a:ext cx="516873" cy="2145"/>
          </a:xfrm>
          <a:prstGeom prst="line">
            <a:avLst/>
          </a:prstGeom>
          <a:noFill/>
          <a:ln w="9525" cap="rnd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400" b="1">
              <a:solidFill>
                <a:schemeClr val="accent1"/>
              </a:solidFill>
            </a:endParaRPr>
          </a:p>
        </p:txBody>
      </p:sp>
      <p:sp>
        <p:nvSpPr>
          <p:cNvPr id="12943" name="Freeform 655"/>
          <p:cNvSpPr>
            <a:spLocks/>
          </p:cNvSpPr>
          <p:nvPr/>
        </p:nvSpPr>
        <p:spPr bwMode="auto">
          <a:xfrm>
            <a:off x="3940080" y="6306548"/>
            <a:ext cx="139406" cy="139406"/>
          </a:xfrm>
          <a:custGeom>
            <a:avLst/>
            <a:gdLst/>
            <a:ahLst/>
            <a:cxnLst>
              <a:cxn ang="0">
                <a:pos x="131" y="66"/>
              </a:cxn>
              <a:cxn ang="0">
                <a:pos x="3" y="130"/>
              </a:cxn>
              <a:cxn ang="0">
                <a:pos x="0" y="129"/>
              </a:cxn>
              <a:cxn ang="0">
                <a:pos x="0" y="0"/>
              </a:cxn>
              <a:cxn ang="0">
                <a:pos x="3" y="2"/>
              </a:cxn>
              <a:cxn ang="0">
                <a:pos x="131" y="66"/>
              </a:cxn>
            </a:cxnLst>
            <a:rect l="0" t="0" r="r" b="b"/>
            <a:pathLst>
              <a:path w="131" h="130">
                <a:moveTo>
                  <a:pt x="131" y="66"/>
                </a:moveTo>
                <a:lnTo>
                  <a:pt x="3" y="130"/>
                </a:lnTo>
                <a:lnTo>
                  <a:pt x="0" y="129"/>
                </a:lnTo>
                <a:cubicBezTo>
                  <a:pt x="20" y="89"/>
                  <a:pt x="20" y="41"/>
                  <a:pt x="0" y="0"/>
                </a:cubicBezTo>
                <a:lnTo>
                  <a:pt x="3" y="2"/>
                </a:lnTo>
                <a:lnTo>
                  <a:pt x="131" y="66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400" b="1">
              <a:solidFill>
                <a:schemeClr val="accent1"/>
              </a:solidFill>
            </a:endParaRPr>
          </a:p>
        </p:txBody>
      </p:sp>
      <p:sp>
        <p:nvSpPr>
          <p:cNvPr id="12944" name="Rectangle 656"/>
          <p:cNvSpPr>
            <a:spLocks noChangeArrowheads="1"/>
          </p:cNvSpPr>
          <p:nvPr/>
        </p:nvSpPr>
        <p:spPr bwMode="auto">
          <a:xfrm>
            <a:off x="4079486" y="5135541"/>
            <a:ext cx="827855" cy="413927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400" b="1">
              <a:solidFill>
                <a:schemeClr val="accent1"/>
              </a:solidFill>
            </a:endParaRPr>
          </a:p>
        </p:txBody>
      </p:sp>
      <p:sp>
        <p:nvSpPr>
          <p:cNvPr id="12945" name="Rectangle 657"/>
          <p:cNvSpPr>
            <a:spLocks noChangeArrowheads="1"/>
          </p:cNvSpPr>
          <p:nvPr/>
        </p:nvSpPr>
        <p:spPr bwMode="auto">
          <a:xfrm>
            <a:off x="4079486" y="5135541"/>
            <a:ext cx="827855" cy="413927"/>
          </a:xfrm>
          <a:prstGeom prst="rect">
            <a:avLst/>
          </a:prstGeom>
          <a:noFill/>
          <a:ln w="9525" cap="rnd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400" b="1">
              <a:solidFill>
                <a:schemeClr val="accent1"/>
              </a:solidFill>
            </a:endParaRPr>
          </a:p>
        </p:txBody>
      </p:sp>
      <p:sp>
        <p:nvSpPr>
          <p:cNvPr id="12946" name="Rectangle 658"/>
          <p:cNvSpPr>
            <a:spLocks noChangeArrowheads="1"/>
          </p:cNvSpPr>
          <p:nvPr/>
        </p:nvSpPr>
        <p:spPr bwMode="auto">
          <a:xfrm>
            <a:off x="4184576" y="5118383"/>
            <a:ext cx="16671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normalizeH="0" baseline="0" dirty="0" smtClean="0">
                <a:ln>
                  <a:noFill/>
                </a:ln>
                <a:solidFill>
                  <a:schemeClr val="accent1"/>
                </a:solidFill>
                <a:effectLst/>
                <a:latin typeface="Arial" pitchFamily="34" charset="0"/>
                <a:cs typeface="Arial" pitchFamily="34" charset="0"/>
              </a:rPr>
              <a:t>B</a:t>
            </a:r>
          </a:p>
        </p:txBody>
      </p:sp>
      <p:sp>
        <p:nvSpPr>
          <p:cNvPr id="12947" name="Rectangle 659"/>
          <p:cNvSpPr>
            <a:spLocks noChangeArrowheads="1"/>
          </p:cNvSpPr>
          <p:nvPr/>
        </p:nvSpPr>
        <p:spPr bwMode="auto">
          <a:xfrm>
            <a:off x="4304680" y="5118383"/>
            <a:ext cx="12824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normalizeH="0" baseline="0" smtClean="0">
                <a:ln>
                  <a:noFill/>
                </a:ln>
                <a:solidFill>
                  <a:schemeClr val="accent1"/>
                </a:solidFill>
                <a:effectLst/>
                <a:latin typeface="Arial" pitchFamily="34" charset="0"/>
                <a:cs typeface="Arial" pitchFamily="34" charset="0"/>
              </a:rPr>
              <a:t>, </a:t>
            </a:r>
          </a:p>
        </p:txBody>
      </p:sp>
      <p:sp>
        <p:nvSpPr>
          <p:cNvPr id="12948" name="Rectangle 660"/>
          <p:cNvSpPr>
            <a:spLocks noChangeArrowheads="1"/>
          </p:cNvSpPr>
          <p:nvPr/>
        </p:nvSpPr>
        <p:spPr bwMode="auto">
          <a:xfrm>
            <a:off x="4407625" y="5118383"/>
            <a:ext cx="12824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normalizeH="0" baseline="0" smtClean="0">
                <a:ln>
                  <a:noFill/>
                </a:ln>
                <a:solidFill>
                  <a:schemeClr val="accent1"/>
                </a:solidFill>
                <a:effectLst/>
                <a:latin typeface="Arial" pitchFamily="34" charset="0"/>
                <a:cs typeface="Arial" pitchFamily="34" charset="0"/>
              </a:rPr>
              <a:t>8</a:t>
            </a:r>
          </a:p>
        </p:txBody>
      </p:sp>
      <p:sp>
        <p:nvSpPr>
          <p:cNvPr id="12949" name="Rectangle 661"/>
          <p:cNvSpPr>
            <a:spLocks noChangeArrowheads="1"/>
          </p:cNvSpPr>
          <p:nvPr/>
        </p:nvSpPr>
        <p:spPr bwMode="auto">
          <a:xfrm>
            <a:off x="4510571" y="5118383"/>
            <a:ext cx="346249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normalizeH="0" baseline="0" dirty="0" smtClean="0">
                <a:ln>
                  <a:noFill/>
                </a:ln>
                <a:solidFill>
                  <a:schemeClr val="accent1"/>
                </a:solidFill>
                <a:effectLst/>
                <a:latin typeface="Arial" pitchFamily="34" charset="0"/>
                <a:cs typeface="Arial" pitchFamily="34" charset="0"/>
              </a:rPr>
              <a:t>PM</a:t>
            </a:r>
          </a:p>
        </p:txBody>
      </p:sp>
      <p:sp>
        <p:nvSpPr>
          <p:cNvPr id="12950" name="Rectangle 662"/>
          <p:cNvSpPr>
            <a:spLocks noChangeArrowheads="1"/>
          </p:cNvSpPr>
          <p:nvPr/>
        </p:nvSpPr>
        <p:spPr bwMode="auto">
          <a:xfrm>
            <a:off x="4236049" y="5326419"/>
            <a:ext cx="7694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normalizeH="0" baseline="0" smtClean="0">
                <a:ln>
                  <a:noFill/>
                </a:ln>
                <a:solidFill>
                  <a:schemeClr val="accent1"/>
                </a:solidFill>
                <a:effectLst/>
                <a:latin typeface="Arial" pitchFamily="34" charset="0"/>
                <a:cs typeface="Arial" pitchFamily="34" charset="0"/>
              </a:rPr>
              <a:t>(</a:t>
            </a:r>
          </a:p>
        </p:txBody>
      </p:sp>
      <p:sp>
        <p:nvSpPr>
          <p:cNvPr id="12951" name="Rectangle 663"/>
          <p:cNvSpPr>
            <a:spLocks noChangeArrowheads="1"/>
          </p:cNvSpPr>
          <p:nvPr/>
        </p:nvSpPr>
        <p:spPr bwMode="auto">
          <a:xfrm>
            <a:off x="4304680" y="5326419"/>
            <a:ext cx="12824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normalizeH="0" baseline="0" smtClean="0">
                <a:ln>
                  <a:noFill/>
                </a:ln>
                <a:solidFill>
                  <a:schemeClr val="accent1"/>
                </a:solidFill>
                <a:effectLst/>
                <a:latin typeface="Arial" pitchFamily="34" charset="0"/>
                <a:cs typeface="Arial" pitchFamily="34" charset="0"/>
              </a:rPr>
              <a:t>6</a:t>
            </a:r>
          </a:p>
        </p:txBody>
      </p:sp>
      <p:sp>
        <p:nvSpPr>
          <p:cNvPr id="12952" name="Rectangle 664"/>
          <p:cNvSpPr>
            <a:spLocks noChangeArrowheads="1"/>
          </p:cNvSpPr>
          <p:nvPr/>
        </p:nvSpPr>
        <p:spPr bwMode="auto">
          <a:xfrm>
            <a:off x="4407625" y="5326419"/>
            <a:ext cx="346249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normalizeH="0" baseline="0" smtClean="0">
                <a:ln>
                  <a:noFill/>
                </a:ln>
                <a:solidFill>
                  <a:schemeClr val="accent1"/>
                </a:solidFill>
                <a:effectLst/>
                <a:latin typeface="Arial" pitchFamily="34" charset="0"/>
                <a:cs typeface="Arial" pitchFamily="34" charset="0"/>
              </a:rPr>
              <a:t>PM</a:t>
            </a:r>
          </a:p>
        </p:txBody>
      </p:sp>
      <p:sp>
        <p:nvSpPr>
          <p:cNvPr id="12953" name="Rectangle 665"/>
          <p:cNvSpPr>
            <a:spLocks noChangeArrowheads="1"/>
          </p:cNvSpPr>
          <p:nvPr/>
        </p:nvSpPr>
        <p:spPr bwMode="auto">
          <a:xfrm>
            <a:off x="4682147" y="5326419"/>
            <a:ext cx="7694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normalizeH="0" baseline="0" smtClean="0">
                <a:ln>
                  <a:noFill/>
                </a:ln>
                <a:solidFill>
                  <a:schemeClr val="accent1"/>
                </a:solidFill>
                <a:effectLst/>
                <a:latin typeface="Arial" pitchFamily="34" charset="0"/>
                <a:cs typeface="Arial" pitchFamily="34" charset="0"/>
              </a:rPr>
              <a:t>)</a:t>
            </a:r>
          </a:p>
        </p:txBody>
      </p:sp>
      <p:sp>
        <p:nvSpPr>
          <p:cNvPr id="12954" name="Line 666"/>
          <p:cNvSpPr>
            <a:spLocks noChangeShapeType="1"/>
          </p:cNvSpPr>
          <p:nvPr/>
        </p:nvSpPr>
        <p:spPr bwMode="auto">
          <a:xfrm flipV="1">
            <a:off x="3459667" y="5618099"/>
            <a:ext cx="947958" cy="759224"/>
          </a:xfrm>
          <a:prstGeom prst="line">
            <a:avLst/>
          </a:prstGeom>
          <a:noFill/>
          <a:ln w="9525" cap="rnd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400" b="1">
              <a:solidFill>
                <a:schemeClr val="accent1"/>
              </a:solidFill>
            </a:endParaRPr>
          </a:p>
        </p:txBody>
      </p:sp>
      <p:sp>
        <p:nvSpPr>
          <p:cNvPr id="12955" name="Freeform 667"/>
          <p:cNvSpPr>
            <a:spLocks/>
          </p:cNvSpPr>
          <p:nvPr/>
        </p:nvSpPr>
        <p:spPr bwMode="auto">
          <a:xfrm>
            <a:off x="4338995" y="5549468"/>
            <a:ext cx="154419" cy="139406"/>
          </a:xfrm>
          <a:custGeom>
            <a:avLst/>
            <a:gdLst/>
            <a:ahLst/>
            <a:cxnLst>
              <a:cxn ang="0">
                <a:pos x="144" y="0"/>
              </a:cxn>
              <a:cxn ang="0">
                <a:pos x="80" y="128"/>
              </a:cxn>
              <a:cxn ang="0">
                <a:pos x="81" y="130"/>
              </a:cxn>
              <a:cxn ang="0">
                <a:pos x="1" y="29"/>
              </a:cxn>
              <a:cxn ang="0">
                <a:pos x="0" y="32"/>
              </a:cxn>
              <a:cxn ang="0">
                <a:pos x="144" y="0"/>
              </a:cxn>
            </a:cxnLst>
            <a:rect l="0" t="0" r="r" b="b"/>
            <a:pathLst>
              <a:path w="144" h="130">
                <a:moveTo>
                  <a:pt x="144" y="0"/>
                </a:moveTo>
                <a:lnTo>
                  <a:pt x="80" y="128"/>
                </a:lnTo>
                <a:lnTo>
                  <a:pt x="81" y="130"/>
                </a:lnTo>
                <a:cubicBezTo>
                  <a:pt x="72" y="85"/>
                  <a:pt x="42" y="48"/>
                  <a:pt x="1" y="29"/>
                </a:cubicBezTo>
                <a:lnTo>
                  <a:pt x="0" y="32"/>
                </a:lnTo>
                <a:lnTo>
                  <a:pt x="144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400" b="1">
              <a:solidFill>
                <a:schemeClr val="accent1"/>
              </a:solidFill>
            </a:endParaRPr>
          </a:p>
        </p:txBody>
      </p:sp>
      <p:sp>
        <p:nvSpPr>
          <p:cNvPr id="12956" name="Rectangle 668"/>
          <p:cNvSpPr>
            <a:spLocks noChangeArrowheads="1"/>
          </p:cNvSpPr>
          <p:nvPr/>
        </p:nvSpPr>
        <p:spPr bwMode="auto">
          <a:xfrm>
            <a:off x="1188428" y="4099650"/>
            <a:ext cx="825710" cy="413927"/>
          </a:xfrm>
          <a:prstGeom prst="rect">
            <a:avLst/>
          </a:prstGeom>
          <a:noFill/>
          <a:ln w="9525" cap="rnd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400" b="1">
              <a:solidFill>
                <a:schemeClr val="accent1"/>
              </a:solidFill>
            </a:endParaRPr>
          </a:p>
        </p:txBody>
      </p:sp>
      <p:sp>
        <p:nvSpPr>
          <p:cNvPr id="12957" name="Rectangle 669"/>
          <p:cNvSpPr>
            <a:spLocks noChangeArrowheads="1"/>
          </p:cNvSpPr>
          <p:nvPr/>
        </p:nvSpPr>
        <p:spPr bwMode="auto">
          <a:xfrm>
            <a:off x="1291374" y="4084637"/>
            <a:ext cx="16671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normalizeH="0" baseline="0" dirty="0" smtClean="0">
                <a:ln>
                  <a:noFill/>
                </a:ln>
                <a:solidFill>
                  <a:schemeClr val="accent1"/>
                </a:solidFill>
                <a:effectLst/>
                <a:latin typeface="Arial" pitchFamily="34" charset="0"/>
                <a:cs typeface="Arial" pitchFamily="34" charset="0"/>
              </a:rPr>
              <a:t>A</a:t>
            </a:r>
          </a:p>
        </p:txBody>
      </p:sp>
      <p:sp>
        <p:nvSpPr>
          <p:cNvPr id="12958" name="Rectangle 670"/>
          <p:cNvSpPr>
            <a:spLocks noChangeArrowheads="1"/>
          </p:cNvSpPr>
          <p:nvPr/>
        </p:nvSpPr>
        <p:spPr bwMode="auto">
          <a:xfrm>
            <a:off x="1411477" y="4084637"/>
            <a:ext cx="12824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normalizeH="0" baseline="0" smtClean="0">
                <a:ln>
                  <a:noFill/>
                </a:ln>
                <a:solidFill>
                  <a:schemeClr val="accent1"/>
                </a:solidFill>
                <a:effectLst/>
                <a:latin typeface="Arial" pitchFamily="34" charset="0"/>
                <a:cs typeface="Arial" pitchFamily="34" charset="0"/>
              </a:rPr>
              <a:t>, </a:t>
            </a:r>
          </a:p>
        </p:txBody>
      </p:sp>
      <p:sp>
        <p:nvSpPr>
          <p:cNvPr id="12959" name="Rectangle 671"/>
          <p:cNvSpPr>
            <a:spLocks noChangeArrowheads="1"/>
          </p:cNvSpPr>
          <p:nvPr/>
        </p:nvSpPr>
        <p:spPr bwMode="auto">
          <a:xfrm>
            <a:off x="1516567" y="4084637"/>
            <a:ext cx="12824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normalizeH="0" baseline="0" smtClean="0">
                <a:ln>
                  <a:noFill/>
                </a:ln>
                <a:solidFill>
                  <a:schemeClr val="accent1"/>
                </a:solidFill>
                <a:effectLst/>
                <a:latin typeface="Arial" pitchFamily="34" charset="0"/>
                <a:cs typeface="Arial" pitchFamily="34" charset="0"/>
              </a:rPr>
              <a:t>6</a:t>
            </a:r>
          </a:p>
        </p:txBody>
      </p:sp>
      <p:sp>
        <p:nvSpPr>
          <p:cNvPr id="12960" name="Rectangle 672"/>
          <p:cNvSpPr>
            <a:spLocks noChangeArrowheads="1"/>
          </p:cNvSpPr>
          <p:nvPr/>
        </p:nvSpPr>
        <p:spPr bwMode="auto">
          <a:xfrm>
            <a:off x="1619513" y="4084637"/>
            <a:ext cx="346249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normalizeH="0" baseline="0" dirty="0" smtClean="0">
                <a:ln>
                  <a:noFill/>
                </a:ln>
                <a:solidFill>
                  <a:schemeClr val="accent1"/>
                </a:solidFill>
                <a:effectLst/>
                <a:latin typeface="Arial" pitchFamily="34" charset="0"/>
                <a:cs typeface="Arial" pitchFamily="34" charset="0"/>
              </a:rPr>
              <a:t>PM</a:t>
            </a:r>
          </a:p>
        </p:txBody>
      </p:sp>
      <p:sp>
        <p:nvSpPr>
          <p:cNvPr id="12961" name="Rectangle 673"/>
          <p:cNvSpPr>
            <a:spLocks noChangeArrowheads="1"/>
          </p:cNvSpPr>
          <p:nvPr/>
        </p:nvSpPr>
        <p:spPr bwMode="auto">
          <a:xfrm>
            <a:off x="1342847" y="4290528"/>
            <a:ext cx="7694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normalizeH="0" baseline="0" dirty="0" smtClean="0">
                <a:ln>
                  <a:noFill/>
                </a:ln>
                <a:solidFill>
                  <a:schemeClr val="accent1"/>
                </a:solidFill>
                <a:effectLst/>
                <a:latin typeface="Arial" pitchFamily="34" charset="0"/>
                <a:cs typeface="Arial" pitchFamily="34" charset="0"/>
              </a:rPr>
              <a:t>(</a:t>
            </a:r>
          </a:p>
        </p:txBody>
      </p:sp>
      <p:sp>
        <p:nvSpPr>
          <p:cNvPr id="12962" name="Rectangle 674"/>
          <p:cNvSpPr>
            <a:spLocks noChangeArrowheads="1"/>
          </p:cNvSpPr>
          <p:nvPr/>
        </p:nvSpPr>
        <p:spPr bwMode="auto">
          <a:xfrm>
            <a:off x="1411477" y="4290528"/>
            <a:ext cx="12824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normalizeH="0" baseline="0" smtClean="0">
                <a:ln>
                  <a:noFill/>
                </a:ln>
                <a:solidFill>
                  <a:schemeClr val="accent1"/>
                </a:solidFill>
                <a:effectLst/>
                <a:latin typeface="Arial" pitchFamily="34" charset="0"/>
                <a:cs typeface="Arial" pitchFamily="34" charset="0"/>
              </a:rPr>
              <a:t>6</a:t>
            </a:r>
          </a:p>
        </p:txBody>
      </p:sp>
      <p:sp>
        <p:nvSpPr>
          <p:cNvPr id="12963" name="Rectangle 675"/>
          <p:cNvSpPr>
            <a:spLocks noChangeArrowheads="1"/>
          </p:cNvSpPr>
          <p:nvPr/>
        </p:nvSpPr>
        <p:spPr bwMode="auto">
          <a:xfrm>
            <a:off x="1516567" y="4290528"/>
            <a:ext cx="346249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normalizeH="0" baseline="0" dirty="0" smtClean="0">
                <a:ln>
                  <a:noFill/>
                </a:ln>
                <a:solidFill>
                  <a:schemeClr val="accent1"/>
                </a:solidFill>
                <a:effectLst/>
                <a:latin typeface="Arial" pitchFamily="34" charset="0"/>
                <a:cs typeface="Arial" pitchFamily="34" charset="0"/>
              </a:rPr>
              <a:t>PM</a:t>
            </a:r>
          </a:p>
        </p:txBody>
      </p:sp>
      <p:sp>
        <p:nvSpPr>
          <p:cNvPr id="12964" name="Rectangle 676"/>
          <p:cNvSpPr>
            <a:spLocks noChangeArrowheads="1"/>
          </p:cNvSpPr>
          <p:nvPr/>
        </p:nvSpPr>
        <p:spPr bwMode="auto">
          <a:xfrm>
            <a:off x="1791089" y="4290528"/>
            <a:ext cx="7694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normalizeH="0" baseline="0" dirty="0" smtClean="0">
                <a:ln>
                  <a:noFill/>
                </a:ln>
                <a:solidFill>
                  <a:schemeClr val="accent1"/>
                </a:solidFill>
                <a:effectLst/>
                <a:latin typeface="Arial" pitchFamily="34" charset="0"/>
                <a:cs typeface="Arial" pitchFamily="34" charset="0"/>
              </a:rPr>
              <a:t>)</a:t>
            </a:r>
          </a:p>
        </p:txBody>
      </p:sp>
      <p:sp>
        <p:nvSpPr>
          <p:cNvPr id="12965" name="Rectangle 677"/>
          <p:cNvSpPr>
            <a:spLocks noChangeArrowheads="1"/>
          </p:cNvSpPr>
          <p:nvPr/>
        </p:nvSpPr>
        <p:spPr bwMode="auto">
          <a:xfrm>
            <a:off x="1188428" y="5135541"/>
            <a:ext cx="825710" cy="413927"/>
          </a:xfrm>
          <a:prstGeom prst="rect">
            <a:avLst/>
          </a:prstGeom>
          <a:noFill/>
          <a:ln w="9525" cap="rnd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400" b="1">
              <a:solidFill>
                <a:schemeClr val="accent1"/>
              </a:solidFill>
            </a:endParaRPr>
          </a:p>
        </p:txBody>
      </p:sp>
      <p:sp>
        <p:nvSpPr>
          <p:cNvPr id="12966" name="Rectangle 678"/>
          <p:cNvSpPr>
            <a:spLocks noChangeArrowheads="1"/>
          </p:cNvSpPr>
          <p:nvPr/>
        </p:nvSpPr>
        <p:spPr bwMode="auto">
          <a:xfrm>
            <a:off x="1291374" y="5118383"/>
            <a:ext cx="16671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normalizeH="0" baseline="0" smtClean="0">
                <a:ln>
                  <a:noFill/>
                </a:ln>
                <a:solidFill>
                  <a:schemeClr val="accent1"/>
                </a:solidFill>
                <a:effectLst/>
                <a:latin typeface="Arial" pitchFamily="34" charset="0"/>
                <a:cs typeface="Arial" pitchFamily="34" charset="0"/>
              </a:rPr>
              <a:t>B</a:t>
            </a:r>
          </a:p>
        </p:txBody>
      </p:sp>
      <p:sp>
        <p:nvSpPr>
          <p:cNvPr id="12967" name="Rectangle 679"/>
          <p:cNvSpPr>
            <a:spLocks noChangeArrowheads="1"/>
          </p:cNvSpPr>
          <p:nvPr/>
        </p:nvSpPr>
        <p:spPr bwMode="auto">
          <a:xfrm>
            <a:off x="1411477" y="5118383"/>
            <a:ext cx="12824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normalizeH="0" baseline="0" smtClean="0">
                <a:ln>
                  <a:noFill/>
                </a:ln>
                <a:solidFill>
                  <a:schemeClr val="accent1"/>
                </a:solidFill>
                <a:effectLst/>
                <a:latin typeface="Arial" pitchFamily="34" charset="0"/>
                <a:cs typeface="Arial" pitchFamily="34" charset="0"/>
              </a:rPr>
              <a:t>, </a:t>
            </a:r>
          </a:p>
        </p:txBody>
      </p:sp>
      <p:sp>
        <p:nvSpPr>
          <p:cNvPr id="12968" name="Rectangle 680"/>
          <p:cNvSpPr>
            <a:spLocks noChangeArrowheads="1"/>
          </p:cNvSpPr>
          <p:nvPr/>
        </p:nvSpPr>
        <p:spPr bwMode="auto">
          <a:xfrm>
            <a:off x="1516567" y="5118383"/>
            <a:ext cx="12824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normalizeH="0" baseline="0" smtClean="0">
                <a:ln>
                  <a:noFill/>
                </a:ln>
                <a:solidFill>
                  <a:schemeClr val="accent1"/>
                </a:solidFill>
                <a:effectLst/>
                <a:latin typeface="Arial" pitchFamily="34" charset="0"/>
                <a:cs typeface="Arial" pitchFamily="34" charset="0"/>
              </a:rPr>
              <a:t>6</a:t>
            </a:r>
          </a:p>
        </p:txBody>
      </p:sp>
      <p:sp>
        <p:nvSpPr>
          <p:cNvPr id="12969" name="Rectangle 681"/>
          <p:cNvSpPr>
            <a:spLocks noChangeArrowheads="1"/>
          </p:cNvSpPr>
          <p:nvPr/>
        </p:nvSpPr>
        <p:spPr bwMode="auto">
          <a:xfrm>
            <a:off x="1619513" y="5118383"/>
            <a:ext cx="346249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normalizeH="0" baseline="0" smtClean="0">
                <a:ln>
                  <a:noFill/>
                </a:ln>
                <a:solidFill>
                  <a:schemeClr val="accent1"/>
                </a:solidFill>
                <a:effectLst/>
                <a:latin typeface="Arial" pitchFamily="34" charset="0"/>
                <a:cs typeface="Arial" pitchFamily="34" charset="0"/>
              </a:rPr>
              <a:t>PM</a:t>
            </a:r>
          </a:p>
        </p:txBody>
      </p:sp>
      <p:sp>
        <p:nvSpPr>
          <p:cNvPr id="12970" name="Rectangle 682"/>
          <p:cNvSpPr>
            <a:spLocks noChangeArrowheads="1"/>
          </p:cNvSpPr>
          <p:nvPr/>
        </p:nvSpPr>
        <p:spPr bwMode="auto">
          <a:xfrm>
            <a:off x="1342847" y="5343577"/>
            <a:ext cx="7694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normalizeH="0" baseline="0" smtClean="0">
                <a:ln>
                  <a:noFill/>
                </a:ln>
                <a:solidFill>
                  <a:schemeClr val="accent1"/>
                </a:solidFill>
                <a:effectLst/>
                <a:latin typeface="Arial" pitchFamily="34" charset="0"/>
                <a:cs typeface="Arial" pitchFamily="34" charset="0"/>
              </a:rPr>
              <a:t>(</a:t>
            </a:r>
          </a:p>
        </p:txBody>
      </p:sp>
      <p:sp>
        <p:nvSpPr>
          <p:cNvPr id="12971" name="Rectangle 683"/>
          <p:cNvSpPr>
            <a:spLocks noChangeArrowheads="1"/>
          </p:cNvSpPr>
          <p:nvPr/>
        </p:nvSpPr>
        <p:spPr bwMode="auto">
          <a:xfrm>
            <a:off x="1411477" y="5343577"/>
            <a:ext cx="12824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normalizeH="0" baseline="0" smtClean="0">
                <a:ln>
                  <a:noFill/>
                </a:ln>
                <a:solidFill>
                  <a:schemeClr val="accent1"/>
                </a:solidFill>
                <a:effectLst/>
                <a:latin typeface="Arial" pitchFamily="34" charset="0"/>
                <a:cs typeface="Arial" pitchFamily="34" charset="0"/>
              </a:rPr>
              <a:t>6</a:t>
            </a:r>
          </a:p>
        </p:txBody>
      </p:sp>
      <p:sp>
        <p:nvSpPr>
          <p:cNvPr id="12972" name="Rectangle 684"/>
          <p:cNvSpPr>
            <a:spLocks noChangeArrowheads="1"/>
          </p:cNvSpPr>
          <p:nvPr/>
        </p:nvSpPr>
        <p:spPr bwMode="auto">
          <a:xfrm>
            <a:off x="1516567" y="5343577"/>
            <a:ext cx="346249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normalizeH="0" baseline="0" smtClean="0">
                <a:ln>
                  <a:noFill/>
                </a:ln>
                <a:solidFill>
                  <a:schemeClr val="accent1"/>
                </a:solidFill>
                <a:effectLst/>
                <a:latin typeface="Arial" pitchFamily="34" charset="0"/>
                <a:cs typeface="Arial" pitchFamily="34" charset="0"/>
              </a:rPr>
              <a:t>PM</a:t>
            </a:r>
          </a:p>
        </p:txBody>
      </p:sp>
      <p:sp>
        <p:nvSpPr>
          <p:cNvPr id="12973" name="Rectangle 685"/>
          <p:cNvSpPr>
            <a:spLocks noChangeArrowheads="1"/>
          </p:cNvSpPr>
          <p:nvPr/>
        </p:nvSpPr>
        <p:spPr bwMode="auto">
          <a:xfrm>
            <a:off x="1791089" y="5343577"/>
            <a:ext cx="7694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normalizeH="0" baseline="0" smtClean="0">
                <a:ln>
                  <a:noFill/>
                </a:ln>
                <a:solidFill>
                  <a:schemeClr val="accent1"/>
                </a:solidFill>
                <a:effectLst/>
                <a:latin typeface="Arial" pitchFamily="34" charset="0"/>
                <a:cs typeface="Arial" pitchFamily="34" charset="0"/>
              </a:rPr>
              <a:t>)</a:t>
            </a:r>
          </a:p>
        </p:txBody>
      </p:sp>
      <p:sp>
        <p:nvSpPr>
          <p:cNvPr id="12974" name="Rectangle 686"/>
          <p:cNvSpPr>
            <a:spLocks noChangeArrowheads="1"/>
          </p:cNvSpPr>
          <p:nvPr/>
        </p:nvSpPr>
        <p:spPr bwMode="auto">
          <a:xfrm>
            <a:off x="1188428" y="6169287"/>
            <a:ext cx="825710" cy="413927"/>
          </a:xfrm>
          <a:prstGeom prst="rect">
            <a:avLst/>
          </a:prstGeom>
          <a:noFill/>
          <a:ln w="9525" cap="rnd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400" b="1">
              <a:solidFill>
                <a:schemeClr val="accent1"/>
              </a:solidFill>
            </a:endParaRPr>
          </a:p>
        </p:txBody>
      </p:sp>
      <p:sp>
        <p:nvSpPr>
          <p:cNvPr id="12975" name="Rectangle 687"/>
          <p:cNvSpPr>
            <a:spLocks noChangeArrowheads="1"/>
          </p:cNvSpPr>
          <p:nvPr/>
        </p:nvSpPr>
        <p:spPr bwMode="auto">
          <a:xfrm>
            <a:off x="1291374" y="6154274"/>
            <a:ext cx="16671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normalizeH="0" baseline="0" smtClean="0">
                <a:ln>
                  <a:noFill/>
                </a:ln>
                <a:solidFill>
                  <a:schemeClr val="accent1"/>
                </a:solidFill>
                <a:effectLst/>
                <a:latin typeface="Arial" pitchFamily="34" charset="0"/>
                <a:cs typeface="Arial" pitchFamily="34" charset="0"/>
              </a:rPr>
              <a:t>C</a:t>
            </a:r>
          </a:p>
        </p:txBody>
      </p:sp>
      <p:sp>
        <p:nvSpPr>
          <p:cNvPr id="12976" name="Rectangle 688"/>
          <p:cNvSpPr>
            <a:spLocks noChangeArrowheads="1"/>
          </p:cNvSpPr>
          <p:nvPr/>
        </p:nvSpPr>
        <p:spPr bwMode="auto">
          <a:xfrm>
            <a:off x="1428635" y="6154274"/>
            <a:ext cx="12824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normalizeH="0" baseline="0" smtClean="0">
                <a:ln>
                  <a:noFill/>
                </a:ln>
                <a:solidFill>
                  <a:schemeClr val="accent1"/>
                </a:solidFill>
                <a:effectLst/>
                <a:latin typeface="Arial" pitchFamily="34" charset="0"/>
                <a:cs typeface="Arial" pitchFamily="34" charset="0"/>
              </a:rPr>
              <a:t>, </a:t>
            </a:r>
          </a:p>
        </p:txBody>
      </p:sp>
      <p:sp>
        <p:nvSpPr>
          <p:cNvPr id="12977" name="Rectangle 689"/>
          <p:cNvSpPr>
            <a:spLocks noChangeArrowheads="1"/>
          </p:cNvSpPr>
          <p:nvPr/>
        </p:nvSpPr>
        <p:spPr bwMode="auto">
          <a:xfrm>
            <a:off x="1533725" y="6154274"/>
            <a:ext cx="12824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normalizeH="0" baseline="0" smtClean="0">
                <a:ln>
                  <a:noFill/>
                </a:ln>
                <a:solidFill>
                  <a:schemeClr val="accent1"/>
                </a:solidFill>
                <a:effectLst/>
                <a:latin typeface="Arial" pitchFamily="34" charset="0"/>
                <a:cs typeface="Arial" pitchFamily="34" charset="0"/>
              </a:rPr>
              <a:t>6</a:t>
            </a:r>
          </a:p>
        </p:txBody>
      </p:sp>
      <p:sp>
        <p:nvSpPr>
          <p:cNvPr id="12978" name="Rectangle 690"/>
          <p:cNvSpPr>
            <a:spLocks noChangeArrowheads="1"/>
          </p:cNvSpPr>
          <p:nvPr/>
        </p:nvSpPr>
        <p:spPr bwMode="auto">
          <a:xfrm>
            <a:off x="1636671" y="6154274"/>
            <a:ext cx="346249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normalizeH="0" baseline="0" smtClean="0">
                <a:ln>
                  <a:noFill/>
                </a:ln>
                <a:solidFill>
                  <a:schemeClr val="accent1"/>
                </a:solidFill>
                <a:effectLst/>
                <a:latin typeface="Arial" pitchFamily="34" charset="0"/>
                <a:cs typeface="Arial" pitchFamily="34" charset="0"/>
              </a:rPr>
              <a:t>PM</a:t>
            </a:r>
          </a:p>
        </p:txBody>
      </p:sp>
      <p:sp>
        <p:nvSpPr>
          <p:cNvPr id="12979" name="Rectangle 691"/>
          <p:cNvSpPr>
            <a:spLocks noChangeArrowheads="1"/>
          </p:cNvSpPr>
          <p:nvPr/>
        </p:nvSpPr>
        <p:spPr bwMode="auto">
          <a:xfrm>
            <a:off x="1342847" y="6360166"/>
            <a:ext cx="7694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normalizeH="0" baseline="0" smtClean="0">
                <a:ln>
                  <a:noFill/>
                </a:ln>
                <a:solidFill>
                  <a:schemeClr val="accent1"/>
                </a:solidFill>
                <a:effectLst/>
                <a:latin typeface="Arial" pitchFamily="34" charset="0"/>
                <a:cs typeface="Arial" pitchFamily="34" charset="0"/>
              </a:rPr>
              <a:t>(</a:t>
            </a:r>
          </a:p>
        </p:txBody>
      </p:sp>
      <p:sp>
        <p:nvSpPr>
          <p:cNvPr id="12980" name="Rectangle 692"/>
          <p:cNvSpPr>
            <a:spLocks noChangeArrowheads="1"/>
          </p:cNvSpPr>
          <p:nvPr/>
        </p:nvSpPr>
        <p:spPr bwMode="auto">
          <a:xfrm>
            <a:off x="1411477" y="6360166"/>
            <a:ext cx="12824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normalizeH="0" baseline="0" smtClean="0">
                <a:ln>
                  <a:noFill/>
                </a:ln>
                <a:solidFill>
                  <a:schemeClr val="accent1"/>
                </a:solidFill>
                <a:effectLst/>
                <a:latin typeface="Arial" pitchFamily="34" charset="0"/>
                <a:cs typeface="Arial" pitchFamily="34" charset="0"/>
              </a:rPr>
              <a:t>6</a:t>
            </a:r>
          </a:p>
        </p:txBody>
      </p:sp>
      <p:sp>
        <p:nvSpPr>
          <p:cNvPr id="12981" name="Rectangle 693"/>
          <p:cNvSpPr>
            <a:spLocks noChangeArrowheads="1"/>
          </p:cNvSpPr>
          <p:nvPr/>
        </p:nvSpPr>
        <p:spPr bwMode="auto">
          <a:xfrm>
            <a:off x="1516567" y="6360166"/>
            <a:ext cx="346249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normalizeH="0" baseline="0" smtClean="0">
                <a:ln>
                  <a:noFill/>
                </a:ln>
                <a:solidFill>
                  <a:schemeClr val="accent1"/>
                </a:solidFill>
                <a:effectLst/>
                <a:latin typeface="Arial" pitchFamily="34" charset="0"/>
                <a:cs typeface="Arial" pitchFamily="34" charset="0"/>
              </a:rPr>
              <a:t>PM</a:t>
            </a:r>
          </a:p>
        </p:txBody>
      </p:sp>
      <p:sp>
        <p:nvSpPr>
          <p:cNvPr id="12982" name="Rectangle 694"/>
          <p:cNvSpPr>
            <a:spLocks noChangeArrowheads="1"/>
          </p:cNvSpPr>
          <p:nvPr/>
        </p:nvSpPr>
        <p:spPr bwMode="auto">
          <a:xfrm>
            <a:off x="1791089" y="6360166"/>
            <a:ext cx="7694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normalizeH="0" baseline="0" smtClean="0">
                <a:ln>
                  <a:noFill/>
                </a:ln>
                <a:solidFill>
                  <a:schemeClr val="accent1"/>
                </a:solidFill>
                <a:effectLst/>
                <a:latin typeface="Arial" pitchFamily="34" charset="0"/>
                <a:cs typeface="Arial" pitchFamily="34" charset="0"/>
              </a:rPr>
              <a:t>)</a:t>
            </a:r>
          </a:p>
        </p:txBody>
      </p:sp>
      <p:sp>
        <p:nvSpPr>
          <p:cNvPr id="12983" name="Freeform 695"/>
          <p:cNvSpPr>
            <a:spLocks/>
          </p:cNvSpPr>
          <p:nvPr/>
        </p:nvSpPr>
        <p:spPr bwMode="auto">
          <a:xfrm>
            <a:off x="2011994" y="4305541"/>
            <a:ext cx="519018" cy="214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42" y="1"/>
              </a:cxn>
            </a:cxnLst>
            <a:rect l="0" t="0" r="r" b="b"/>
            <a:pathLst>
              <a:path w="242" h="1">
                <a:moveTo>
                  <a:pt x="0" y="0"/>
                </a:moveTo>
                <a:cubicBezTo>
                  <a:pt x="58" y="0"/>
                  <a:pt x="164" y="0"/>
                  <a:pt x="242" y="1"/>
                </a:cubicBezTo>
              </a:path>
            </a:pathLst>
          </a:custGeom>
          <a:noFill/>
          <a:ln w="9525" cap="rnd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400" b="1">
              <a:solidFill>
                <a:schemeClr val="accent1"/>
              </a:solidFill>
            </a:endParaRPr>
          </a:p>
        </p:txBody>
      </p:sp>
      <p:sp>
        <p:nvSpPr>
          <p:cNvPr id="12984" name="Freeform 696"/>
          <p:cNvSpPr>
            <a:spLocks/>
          </p:cNvSpPr>
          <p:nvPr/>
        </p:nvSpPr>
        <p:spPr bwMode="auto">
          <a:xfrm>
            <a:off x="2494551" y="4236911"/>
            <a:ext cx="139406" cy="139406"/>
          </a:xfrm>
          <a:custGeom>
            <a:avLst/>
            <a:gdLst/>
            <a:ahLst/>
            <a:cxnLst>
              <a:cxn ang="0">
                <a:pos x="131" y="66"/>
              </a:cxn>
              <a:cxn ang="0">
                <a:pos x="3" y="130"/>
              </a:cxn>
              <a:cxn ang="0">
                <a:pos x="0" y="129"/>
              </a:cxn>
              <a:cxn ang="0">
                <a:pos x="0" y="0"/>
              </a:cxn>
              <a:cxn ang="0">
                <a:pos x="3" y="2"/>
              </a:cxn>
              <a:cxn ang="0">
                <a:pos x="131" y="66"/>
              </a:cxn>
            </a:cxnLst>
            <a:rect l="0" t="0" r="r" b="b"/>
            <a:pathLst>
              <a:path w="131" h="130">
                <a:moveTo>
                  <a:pt x="131" y="66"/>
                </a:moveTo>
                <a:lnTo>
                  <a:pt x="3" y="130"/>
                </a:lnTo>
                <a:lnTo>
                  <a:pt x="0" y="129"/>
                </a:lnTo>
                <a:cubicBezTo>
                  <a:pt x="20" y="89"/>
                  <a:pt x="20" y="41"/>
                  <a:pt x="0" y="0"/>
                </a:cubicBezTo>
                <a:lnTo>
                  <a:pt x="3" y="2"/>
                </a:lnTo>
                <a:lnTo>
                  <a:pt x="131" y="66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400" b="1">
              <a:solidFill>
                <a:schemeClr val="accent1"/>
              </a:solidFill>
            </a:endParaRPr>
          </a:p>
        </p:txBody>
      </p:sp>
      <p:sp>
        <p:nvSpPr>
          <p:cNvPr id="12985" name="Line 697"/>
          <p:cNvSpPr>
            <a:spLocks noChangeShapeType="1"/>
          </p:cNvSpPr>
          <p:nvPr/>
        </p:nvSpPr>
        <p:spPr bwMode="auto">
          <a:xfrm>
            <a:off x="2014138" y="4307686"/>
            <a:ext cx="947958" cy="759224"/>
          </a:xfrm>
          <a:prstGeom prst="line">
            <a:avLst/>
          </a:prstGeom>
          <a:noFill/>
          <a:ln w="9525" cap="rnd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400" b="1">
              <a:solidFill>
                <a:schemeClr val="accent1"/>
              </a:solidFill>
            </a:endParaRPr>
          </a:p>
        </p:txBody>
      </p:sp>
      <p:sp>
        <p:nvSpPr>
          <p:cNvPr id="12986" name="Freeform 698"/>
          <p:cNvSpPr>
            <a:spLocks/>
          </p:cNvSpPr>
          <p:nvPr/>
        </p:nvSpPr>
        <p:spPr bwMode="auto">
          <a:xfrm>
            <a:off x="2893466" y="4991846"/>
            <a:ext cx="154419" cy="143695"/>
          </a:xfrm>
          <a:custGeom>
            <a:avLst/>
            <a:gdLst/>
            <a:ahLst/>
            <a:cxnLst>
              <a:cxn ang="0">
                <a:pos x="144" y="132"/>
              </a:cxn>
              <a:cxn ang="0">
                <a:pos x="0" y="100"/>
              </a:cxn>
              <a:cxn ang="0">
                <a:pos x="1" y="101"/>
              </a:cxn>
              <a:cxn ang="0">
                <a:pos x="81" y="0"/>
              </a:cxn>
              <a:cxn ang="0">
                <a:pos x="80" y="4"/>
              </a:cxn>
              <a:cxn ang="0">
                <a:pos x="144" y="132"/>
              </a:cxn>
            </a:cxnLst>
            <a:rect l="0" t="0" r="r" b="b"/>
            <a:pathLst>
              <a:path w="144" h="132">
                <a:moveTo>
                  <a:pt x="144" y="132"/>
                </a:moveTo>
                <a:lnTo>
                  <a:pt x="0" y="100"/>
                </a:lnTo>
                <a:lnTo>
                  <a:pt x="1" y="101"/>
                </a:lnTo>
                <a:cubicBezTo>
                  <a:pt x="42" y="82"/>
                  <a:pt x="72" y="44"/>
                  <a:pt x="81" y="0"/>
                </a:cubicBezTo>
                <a:lnTo>
                  <a:pt x="80" y="4"/>
                </a:lnTo>
                <a:lnTo>
                  <a:pt x="144" y="132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400" b="1">
              <a:solidFill>
                <a:schemeClr val="accent1"/>
              </a:solidFill>
            </a:endParaRPr>
          </a:p>
        </p:txBody>
      </p:sp>
      <p:sp>
        <p:nvSpPr>
          <p:cNvPr id="12987" name="Line 699"/>
          <p:cNvSpPr>
            <a:spLocks noChangeShapeType="1"/>
          </p:cNvSpPr>
          <p:nvPr/>
        </p:nvSpPr>
        <p:spPr bwMode="auto">
          <a:xfrm>
            <a:off x="2014138" y="5341432"/>
            <a:ext cx="516873" cy="2145"/>
          </a:xfrm>
          <a:prstGeom prst="line">
            <a:avLst/>
          </a:prstGeom>
          <a:noFill/>
          <a:ln w="9525" cap="rnd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400" b="1">
              <a:solidFill>
                <a:schemeClr val="accent1"/>
              </a:solidFill>
            </a:endParaRPr>
          </a:p>
        </p:txBody>
      </p:sp>
      <p:sp>
        <p:nvSpPr>
          <p:cNvPr id="12988" name="Freeform 700"/>
          <p:cNvSpPr>
            <a:spLocks/>
          </p:cNvSpPr>
          <p:nvPr/>
        </p:nvSpPr>
        <p:spPr bwMode="auto">
          <a:xfrm>
            <a:off x="2492407" y="5272802"/>
            <a:ext cx="141550" cy="137261"/>
          </a:xfrm>
          <a:custGeom>
            <a:avLst/>
            <a:gdLst/>
            <a:ahLst/>
            <a:cxnLst>
              <a:cxn ang="0">
                <a:pos x="132" y="65"/>
              </a:cxn>
              <a:cxn ang="0">
                <a:pos x="4" y="129"/>
              </a:cxn>
              <a:cxn ang="0">
                <a:pos x="1" y="129"/>
              </a:cxn>
              <a:cxn ang="0">
                <a:pos x="0" y="0"/>
              </a:cxn>
              <a:cxn ang="0">
                <a:pos x="4" y="1"/>
              </a:cxn>
              <a:cxn ang="0">
                <a:pos x="132" y="65"/>
              </a:cxn>
            </a:cxnLst>
            <a:rect l="0" t="0" r="r" b="b"/>
            <a:pathLst>
              <a:path w="132" h="129">
                <a:moveTo>
                  <a:pt x="132" y="65"/>
                </a:moveTo>
                <a:lnTo>
                  <a:pt x="4" y="129"/>
                </a:lnTo>
                <a:lnTo>
                  <a:pt x="1" y="129"/>
                </a:lnTo>
                <a:cubicBezTo>
                  <a:pt x="21" y="89"/>
                  <a:pt x="21" y="41"/>
                  <a:pt x="0" y="0"/>
                </a:cubicBezTo>
                <a:lnTo>
                  <a:pt x="4" y="1"/>
                </a:lnTo>
                <a:lnTo>
                  <a:pt x="132" y="65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400" b="1">
              <a:solidFill>
                <a:schemeClr val="accent1"/>
              </a:solidFill>
            </a:endParaRPr>
          </a:p>
        </p:txBody>
      </p:sp>
      <p:sp>
        <p:nvSpPr>
          <p:cNvPr id="12989" name="Line 701"/>
          <p:cNvSpPr>
            <a:spLocks noChangeShapeType="1"/>
          </p:cNvSpPr>
          <p:nvPr/>
        </p:nvSpPr>
        <p:spPr bwMode="auto">
          <a:xfrm>
            <a:off x="2014138" y="6377323"/>
            <a:ext cx="516873" cy="2145"/>
          </a:xfrm>
          <a:prstGeom prst="line">
            <a:avLst/>
          </a:prstGeom>
          <a:noFill/>
          <a:ln w="9525" cap="rnd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400" b="1">
              <a:solidFill>
                <a:schemeClr val="accent1"/>
              </a:solidFill>
            </a:endParaRPr>
          </a:p>
        </p:txBody>
      </p:sp>
      <p:sp>
        <p:nvSpPr>
          <p:cNvPr id="12990" name="Freeform 702"/>
          <p:cNvSpPr>
            <a:spLocks/>
          </p:cNvSpPr>
          <p:nvPr/>
        </p:nvSpPr>
        <p:spPr bwMode="auto">
          <a:xfrm>
            <a:off x="2494551" y="6306548"/>
            <a:ext cx="139406" cy="139406"/>
          </a:xfrm>
          <a:custGeom>
            <a:avLst/>
            <a:gdLst/>
            <a:ahLst/>
            <a:cxnLst>
              <a:cxn ang="0">
                <a:pos x="131" y="66"/>
              </a:cxn>
              <a:cxn ang="0">
                <a:pos x="3" y="130"/>
              </a:cxn>
              <a:cxn ang="0">
                <a:pos x="0" y="129"/>
              </a:cxn>
              <a:cxn ang="0">
                <a:pos x="0" y="0"/>
              </a:cxn>
              <a:cxn ang="0">
                <a:pos x="3" y="2"/>
              </a:cxn>
              <a:cxn ang="0">
                <a:pos x="131" y="66"/>
              </a:cxn>
            </a:cxnLst>
            <a:rect l="0" t="0" r="r" b="b"/>
            <a:pathLst>
              <a:path w="131" h="130">
                <a:moveTo>
                  <a:pt x="131" y="66"/>
                </a:moveTo>
                <a:lnTo>
                  <a:pt x="3" y="130"/>
                </a:lnTo>
                <a:lnTo>
                  <a:pt x="0" y="129"/>
                </a:lnTo>
                <a:cubicBezTo>
                  <a:pt x="20" y="89"/>
                  <a:pt x="20" y="41"/>
                  <a:pt x="0" y="0"/>
                </a:cubicBezTo>
                <a:lnTo>
                  <a:pt x="3" y="2"/>
                </a:lnTo>
                <a:lnTo>
                  <a:pt x="131" y="66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400" b="1">
              <a:solidFill>
                <a:schemeClr val="accent1"/>
              </a:solidFill>
            </a:endParaRPr>
          </a:p>
        </p:txBody>
      </p:sp>
      <p:sp>
        <p:nvSpPr>
          <p:cNvPr id="12991" name="Line 703"/>
          <p:cNvSpPr>
            <a:spLocks noChangeShapeType="1"/>
          </p:cNvSpPr>
          <p:nvPr/>
        </p:nvSpPr>
        <p:spPr bwMode="auto">
          <a:xfrm flipV="1">
            <a:off x="2014138" y="5618099"/>
            <a:ext cx="947958" cy="759224"/>
          </a:xfrm>
          <a:prstGeom prst="line">
            <a:avLst/>
          </a:prstGeom>
          <a:noFill/>
          <a:ln w="9525" cap="rnd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400" b="1">
              <a:solidFill>
                <a:schemeClr val="accent1"/>
              </a:solidFill>
            </a:endParaRPr>
          </a:p>
        </p:txBody>
      </p:sp>
      <p:sp>
        <p:nvSpPr>
          <p:cNvPr id="12992" name="Freeform 704"/>
          <p:cNvSpPr>
            <a:spLocks/>
          </p:cNvSpPr>
          <p:nvPr/>
        </p:nvSpPr>
        <p:spPr bwMode="auto">
          <a:xfrm>
            <a:off x="2893466" y="5549468"/>
            <a:ext cx="154419" cy="139406"/>
          </a:xfrm>
          <a:custGeom>
            <a:avLst/>
            <a:gdLst/>
            <a:ahLst/>
            <a:cxnLst>
              <a:cxn ang="0">
                <a:pos x="144" y="0"/>
              </a:cxn>
              <a:cxn ang="0">
                <a:pos x="80" y="128"/>
              </a:cxn>
              <a:cxn ang="0">
                <a:pos x="81" y="130"/>
              </a:cxn>
              <a:cxn ang="0">
                <a:pos x="1" y="29"/>
              </a:cxn>
              <a:cxn ang="0">
                <a:pos x="0" y="32"/>
              </a:cxn>
              <a:cxn ang="0">
                <a:pos x="144" y="0"/>
              </a:cxn>
            </a:cxnLst>
            <a:rect l="0" t="0" r="r" b="b"/>
            <a:pathLst>
              <a:path w="144" h="130">
                <a:moveTo>
                  <a:pt x="144" y="0"/>
                </a:moveTo>
                <a:lnTo>
                  <a:pt x="80" y="128"/>
                </a:lnTo>
                <a:lnTo>
                  <a:pt x="81" y="130"/>
                </a:lnTo>
                <a:cubicBezTo>
                  <a:pt x="72" y="85"/>
                  <a:pt x="42" y="48"/>
                  <a:pt x="1" y="29"/>
                </a:cubicBezTo>
                <a:lnTo>
                  <a:pt x="0" y="32"/>
                </a:lnTo>
                <a:lnTo>
                  <a:pt x="144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400" b="1">
              <a:solidFill>
                <a:schemeClr val="accent1"/>
              </a:solidFill>
            </a:endParaRPr>
          </a:p>
        </p:txBody>
      </p:sp>
      <p:sp>
        <p:nvSpPr>
          <p:cNvPr id="12993" name="Rectangle 705"/>
          <p:cNvSpPr>
            <a:spLocks noChangeArrowheads="1"/>
          </p:cNvSpPr>
          <p:nvPr/>
        </p:nvSpPr>
        <p:spPr bwMode="auto">
          <a:xfrm>
            <a:off x="4079486" y="4099650"/>
            <a:ext cx="827855" cy="413927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400" b="1">
              <a:solidFill>
                <a:schemeClr val="accent1"/>
              </a:solidFill>
            </a:endParaRPr>
          </a:p>
        </p:txBody>
      </p:sp>
      <p:sp>
        <p:nvSpPr>
          <p:cNvPr id="12994" name="Rectangle 706"/>
          <p:cNvSpPr>
            <a:spLocks noChangeArrowheads="1"/>
          </p:cNvSpPr>
          <p:nvPr/>
        </p:nvSpPr>
        <p:spPr bwMode="auto">
          <a:xfrm>
            <a:off x="4079486" y="4099650"/>
            <a:ext cx="827855" cy="413927"/>
          </a:xfrm>
          <a:prstGeom prst="rect">
            <a:avLst/>
          </a:prstGeom>
          <a:noFill/>
          <a:ln w="9525" cap="rnd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400" b="1">
              <a:solidFill>
                <a:schemeClr val="accent1"/>
              </a:solidFill>
            </a:endParaRPr>
          </a:p>
        </p:txBody>
      </p:sp>
      <p:sp>
        <p:nvSpPr>
          <p:cNvPr id="12995" name="Rectangle 707"/>
          <p:cNvSpPr>
            <a:spLocks noChangeArrowheads="1"/>
          </p:cNvSpPr>
          <p:nvPr/>
        </p:nvSpPr>
        <p:spPr bwMode="auto">
          <a:xfrm>
            <a:off x="4184576" y="4084637"/>
            <a:ext cx="16671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normalizeH="0" baseline="0" smtClean="0">
                <a:ln>
                  <a:noFill/>
                </a:ln>
                <a:solidFill>
                  <a:schemeClr val="accent1"/>
                </a:solidFill>
                <a:effectLst/>
                <a:latin typeface="Arial" pitchFamily="34" charset="0"/>
                <a:cs typeface="Arial" pitchFamily="34" charset="0"/>
              </a:rPr>
              <a:t>A</a:t>
            </a:r>
          </a:p>
        </p:txBody>
      </p:sp>
      <p:sp>
        <p:nvSpPr>
          <p:cNvPr id="12996" name="Rectangle 708"/>
          <p:cNvSpPr>
            <a:spLocks noChangeArrowheads="1"/>
          </p:cNvSpPr>
          <p:nvPr/>
        </p:nvSpPr>
        <p:spPr bwMode="auto">
          <a:xfrm>
            <a:off x="4304680" y="4084637"/>
            <a:ext cx="12824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normalizeH="0" baseline="0" smtClean="0">
                <a:ln>
                  <a:noFill/>
                </a:ln>
                <a:solidFill>
                  <a:schemeClr val="accent1"/>
                </a:solidFill>
                <a:effectLst/>
                <a:latin typeface="Arial" pitchFamily="34" charset="0"/>
                <a:cs typeface="Arial" pitchFamily="34" charset="0"/>
              </a:rPr>
              <a:t>, </a:t>
            </a:r>
          </a:p>
        </p:txBody>
      </p:sp>
      <p:sp>
        <p:nvSpPr>
          <p:cNvPr id="12997" name="Rectangle 709"/>
          <p:cNvSpPr>
            <a:spLocks noChangeArrowheads="1"/>
          </p:cNvSpPr>
          <p:nvPr/>
        </p:nvSpPr>
        <p:spPr bwMode="auto">
          <a:xfrm>
            <a:off x="4407625" y="4084637"/>
            <a:ext cx="12824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normalizeH="0" baseline="0" smtClean="0">
                <a:ln>
                  <a:noFill/>
                </a:ln>
                <a:solidFill>
                  <a:schemeClr val="accent1"/>
                </a:solidFill>
                <a:effectLst/>
                <a:latin typeface="Arial" pitchFamily="34" charset="0"/>
                <a:cs typeface="Arial" pitchFamily="34" charset="0"/>
              </a:rPr>
              <a:t>8</a:t>
            </a:r>
          </a:p>
        </p:txBody>
      </p:sp>
      <p:sp>
        <p:nvSpPr>
          <p:cNvPr id="12998" name="Rectangle 710"/>
          <p:cNvSpPr>
            <a:spLocks noChangeArrowheads="1"/>
          </p:cNvSpPr>
          <p:nvPr/>
        </p:nvSpPr>
        <p:spPr bwMode="auto">
          <a:xfrm>
            <a:off x="4510571" y="4084637"/>
            <a:ext cx="346249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normalizeH="0" baseline="0" dirty="0" smtClean="0">
                <a:ln>
                  <a:noFill/>
                </a:ln>
                <a:solidFill>
                  <a:schemeClr val="accent1"/>
                </a:solidFill>
                <a:effectLst/>
                <a:latin typeface="Arial" pitchFamily="34" charset="0"/>
                <a:cs typeface="Arial" pitchFamily="34" charset="0"/>
              </a:rPr>
              <a:t>PM</a:t>
            </a:r>
          </a:p>
        </p:txBody>
      </p:sp>
      <p:sp>
        <p:nvSpPr>
          <p:cNvPr id="12999" name="Rectangle 711"/>
          <p:cNvSpPr>
            <a:spLocks noChangeArrowheads="1"/>
          </p:cNvSpPr>
          <p:nvPr/>
        </p:nvSpPr>
        <p:spPr bwMode="auto">
          <a:xfrm>
            <a:off x="4236049" y="4290528"/>
            <a:ext cx="7694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normalizeH="0" baseline="0" smtClean="0">
                <a:ln>
                  <a:noFill/>
                </a:ln>
                <a:solidFill>
                  <a:schemeClr val="accent1"/>
                </a:solidFill>
                <a:effectLst/>
                <a:latin typeface="Arial" pitchFamily="34" charset="0"/>
                <a:cs typeface="Arial" pitchFamily="34" charset="0"/>
              </a:rPr>
              <a:t>(</a:t>
            </a:r>
          </a:p>
        </p:txBody>
      </p:sp>
      <p:sp>
        <p:nvSpPr>
          <p:cNvPr id="13000" name="Rectangle 712"/>
          <p:cNvSpPr>
            <a:spLocks noChangeArrowheads="1"/>
          </p:cNvSpPr>
          <p:nvPr/>
        </p:nvSpPr>
        <p:spPr bwMode="auto">
          <a:xfrm>
            <a:off x="4304680" y="4290528"/>
            <a:ext cx="12824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normalizeH="0" baseline="0" smtClean="0">
                <a:ln>
                  <a:noFill/>
                </a:ln>
                <a:solidFill>
                  <a:schemeClr val="accent1"/>
                </a:solidFill>
                <a:effectLst/>
                <a:latin typeface="Arial" pitchFamily="34" charset="0"/>
                <a:cs typeface="Arial" pitchFamily="34" charset="0"/>
              </a:rPr>
              <a:t>6</a:t>
            </a:r>
          </a:p>
        </p:txBody>
      </p:sp>
      <p:sp>
        <p:nvSpPr>
          <p:cNvPr id="13001" name="Rectangle 713"/>
          <p:cNvSpPr>
            <a:spLocks noChangeArrowheads="1"/>
          </p:cNvSpPr>
          <p:nvPr/>
        </p:nvSpPr>
        <p:spPr bwMode="auto">
          <a:xfrm>
            <a:off x="4407625" y="4290528"/>
            <a:ext cx="346249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normalizeH="0" baseline="0" smtClean="0">
                <a:ln>
                  <a:noFill/>
                </a:ln>
                <a:solidFill>
                  <a:schemeClr val="accent1"/>
                </a:solidFill>
                <a:effectLst/>
                <a:latin typeface="Arial" pitchFamily="34" charset="0"/>
                <a:cs typeface="Arial" pitchFamily="34" charset="0"/>
              </a:rPr>
              <a:t>PM</a:t>
            </a:r>
          </a:p>
        </p:txBody>
      </p:sp>
      <p:sp>
        <p:nvSpPr>
          <p:cNvPr id="13002" name="Rectangle 714"/>
          <p:cNvSpPr>
            <a:spLocks noChangeArrowheads="1"/>
          </p:cNvSpPr>
          <p:nvPr/>
        </p:nvSpPr>
        <p:spPr bwMode="auto">
          <a:xfrm>
            <a:off x="4682147" y="4290528"/>
            <a:ext cx="7694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normalizeH="0" baseline="0" dirty="0" smtClean="0">
                <a:ln>
                  <a:noFill/>
                </a:ln>
                <a:solidFill>
                  <a:schemeClr val="accent1"/>
                </a:solidFill>
                <a:effectLst/>
                <a:latin typeface="Arial" pitchFamily="34" charset="0"/>
                <a:cs typeface="Arial" pitchFamily="34" charset="0"/>
              </a:rPr>
              <a:t>)</a:t>
            </a:r>
          </a:p>
        </p:txBody>
      </p:sp>
      <p:sp>
        <p:nvSpPr>
          <p:cNvPr id="13003" name="Rectangle 715"/>
          <p:cNvSpPr>
            <a:spLocks noChangeArrowheads="1"/>
          </p:cNvSpPr>
          <p:nvPr/>
        </p:nvSpPr>
        <p:spPr bwMode="auto">
          <a:xfrm>
            <a:off x="4079486" y="6169287"/>
            <a:ext cx="827855" cy="413927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400" b="1">
              <a:solidFill>
                <a:schemeClr val="accent1"/>
              </a:solidFill>
            </a:endParaRPr>
          </a:p>
        </p:txBody>
      </p:sp>
      <p:sp>
        <p:nvSpPr>
          <p:cNvPr id="13004" name="Rectangle 716"/>
          <p:cNvSpPr>
            <a:spLocks noChangeArrowheads="1"/>
          </p:cNvSpPr>
          <p:nvPr/>
        </p:nvSpPr>
        <p:spPr bwMode="auto">
          <a:xfrm>
            <a:off x="4079486" y="6169287"/>
            <a:ext cx="827855" cy="413927"/>
          </a:xfrm>
          <a:prstGeom prst="rect">
            <a:avLst/>
          </a:prstGeom>
          <a:noFill/>
          <a:ln w="9525" cap="rnd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400" b="1">
              <a:solidFill>
                <a:schemeClr val="accent1"/>
              </a:solidFill>
            </a:endParaRPr>
          </a:p>
        </p:txBody>
      </p:sp>
      <p:sp>
        <p:nvSpPr>
          <p:cNvPr id="13005" name="Rectangle 717"/>
          <p:cNvSpPr>
            <a:spLocks noChangeArrowheads="1"/>
          </p:cNvSpPr>
          <p:nvPr/>
        </p:nvSpPr>
        <p:spPr bwMode="auto">
          <a:xfrm>
            <a:off x="4184576" y="6154274"/>
            <a:ext cx="16671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normalizeH="0" baseline="0" smtClean="0">
                <a:ln>
                  <a:noFill/>
                </a:ln>
                <a:solidFill>
                  <a:schemeClr val="accent1"/>
                </a:solidFill>
                <a:effectLst/>
                <a:latin typeface="Arial" pitchFamily="34" charset="0"/>
                <a:cs typeface="Arial" pitchFamily="34" charset="0"/>
              </a:rPr>
              <a:t>C</a:t>
            </a:r>
          </a:p>
        </p:txBody>
      </p:sp>
      <p:sp>
        <p:nvSpPr>
          <p:cNvPr id="13006" name="Rectangle 718"/>
          <p:cNvSpPr>
            <a:spLocks noChangeArrowheads="1"/>
          </p:cNvSpPr>
          <p:nvPr/>
        </p:nvSpPr>
        <p:spPr bwMode="auto">
          <a:xfrm>
            <a:off x="4321837" y="6154274"/>
            <a:ext cx="12824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normalizeH="0" baseline="0" smtClean="0">
                <a:ln>
                  <a:noFill/>
                </a:ln>
                <a:solidFill>
                  <a:schemeClr val="accent1"/>
                </a:solidFill>
                <a:effectLst/>
                <a:latin typeface="Arial" pitchFamily="34" charset="0"/>
                <a:cs typeface="Arial" pitchFamily="34" charset="0"/>
              </a:rPr>
              <a:t>, </a:t>
            </a:r>
          </a:p>
        </p:txBody>
      </p:sp>
      <p:sp>
        <p:nvSpPr>
          <p:cNvPr id="13007" name="Rectangle 719"/>
          <p:cNvSpPr>
            <a:spLocks noChangeArrowheads="1"/>
          </p:cNvSpPr>
          <p:nvPr/>
        </p:nvSpPr>
        <p:spPr bwMode="auto">
          <a:xfrm>
            <a:off x="4424783" y="6154274"/>
            <a:ext cx="12824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normalizeH="0" baseline="0" smtClean="0">
                <a:ln>
                  <a:noFill/>
                </a:ln>
                <a:solidFill>
                  <a:schemeClr val="accent1"/>
                </a:solidFill>
                <a:effectLst/>
                <a:latin typeface="Arial" pitchFamily="34" charset="0"/>
                <a:cs typeface="Arial" pitchFamily="34" charset="0"/>
              </a:rPr>
              <a:t>8</a:t>
            </a:r>
          </a:p>
        </p:txBody>
      </p:sp>
      <p:sp>
        <p:nvSpPr>
          <p:cNvPr id="13008" name="Rectangle 720"/>
          <p:cNvSpPr>
            <a:spLocks noChangeArrowheads="1"/>
          </p:cNvSpPr>
          <p:nvPr/>
        </p:nvSpPr>
        <p:spPr bwMode="auto">
          <a:xfrm>
            <a:off x="4527729" y="6154274"/>
            <a:ext cx="346249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normalizeH="0" baseline="0" smtClean="0">
                <a:ln>
                  <a:noFill/>
                </a:ln>
                <a:solidFill>
                  <a:schemeClr val="accent1"/>
                </a:solidFill>
                <a:effectLst/>
                <a:latin typeface="Arial" pitchFamily="34" charset="0"/>
                <a:cs typeface="Arial" pitchFamily="34" charset="0"/>
              </a:rPr>
              <a:t>PM</a:t>
            </a:r>
          </a:p>
        </p:txBody>
      </p:sp>
      <p:sp>
        <p:nvSpPr>
          <p:cNvPr id="13009" name="Rectangle 721"/>
          <p:cNvSpPr>
            <a:spLocks noChangeArrowheads="1"/>
          </p:cNvSpPr>
          <p:nvPr/>
        </p:nvSpPr>
        <p:spPr bwMode="auto">
          <a:xfrm>
            <a:off x="4236049" y="6360166"/>
            <a:ext cx="7694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normalizeH="0" baseline="0" smtClean="0">
                <a:ln>
                  <a:noFill/>
                </a:ln>
                <a:solidFill>
                  <a:schemeClr val="accent1"/>
                </a:solidFill>
                <a:effectLst/>
                <a:latin typeface="Arial" pitchFamily="34" charset="0"/>
                <a:cs typeface="Arial" pitchFamily="34" charset="0"/>
              </a:rPr>
              <a:t>(</a:t>
            </a:r>
          </a:p>
        </p:txBody>
      </p:sp>
      <p:sp>
        <p:nvSpPr>
          <p:cNvPr id="13010" name="Rectangle 722"/>
          <p:cNvSpPr>
            <a:spLocks noChangeArrowheads="1"/>
          </p:cNvSpPr>
          <p:nvPr/>
        </p:nvSpPr>
        <p:spPr bwMode="auto">
          <a:xfrm>
            <a:off x="4304680" y="6360166"/>
            <a:ext cx="12824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normalizeH="0" baseline="0" smtClean="0">
                <a:ln>
                  <a:noFill/>
                </a:ln>
                <a:solidFill>
                  <a:schemeClr val="accent1"/>
                </a:solidFill>
                <a:effectLst/>
                <a:latin typeface="Arial" pitchFamily="34" charset="0"/>
                <a:cs typeface="Arial" pitchFamily="34" charset="0"/>
              </a:rPr>
              <a:t>6</a:t>
            </a:r>
          </a:p>
        </p:txBody>
      </p:sp>
      <p:sp>
        <p:nvSpPr>
          <p:cNvPr id="13011" name="Rectangle 723"/>
          <p:cNvSpPr>
            <a:spLocks noChangeArrowheads="1"/>
          </p:cNvSpPr>
          <p:nvPr/>
        </p:nvSpPr>
        <p:spPr bwMode="auto">
          <a:xfrm>
            <a:off x="4407625" y="6360166"/>
            <a:ext cx="346249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normalizeH="0" baseline="0" smtClean="0">
                <a:ln>
                  <a:noFill/>
                </a:ln>
                <a:solidFill>
                  <a:schemeClr val="accent1"/>
                </a:solidFill>
                <a:effectLst/>
                <a:latin typeface="Arial" pitchFamily="34" charset="0"/>
                <a:cs typeface="Arial" pitchFamily="34" charset="0"/>
              </a:rPr>
              <a:t>PM</a:t>
            </a:r>
          </a:p>
        </p:txBody>
      </p:sp>
      <p:sp>
        <p:nvSpPr>
          <p:cNvPr id="13012" name="Rectangle 724"/>
          <p:cNvSpPr>
            <a:spLocks noChangeArrowheads="1"/>
          </p:cNvSpPr>
          <p:nvPr/>
        </p:nvSpPr>
        <p:spPr bwMode="auto">
          <a:xfrm>
            <a:off x="4682147" y="6360166"/>
            <a:ext cx="7694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normalizeH="0" baseline="0" smtClean="0">
                <a:ln>
                  <a:noFill/>
                </a:ln>
                <a:solidFill>
                  <a:schemeClr val="accent1"/>
                </a:solidFill>
                <a:effectLst/>
                <a:latin typeface="Arial" pitchFamily="34" charset="0"/>
                <a:cs typeface="Arial" pitchFamily="34" charset="0"/>
              </a:rPr>
              <a:t>)</a:t>
            </a:r>
          </a:p>
        </p:txBody>
      </p:sp>
      <p:sp>
        <p:nvSpPr>
          <p:cNvPr id="13013" name="Line 725"/>
          <p:cNvSpPr>
            <a:spLocks noChangeShapeType="1"/>
          </p:cNvSpPr>
          <p:nvPr/>
        </p:nvSpPr>
        <p:spPr bwMode="auto">
          <a:xfrm>
            <a:off x="3459667" y="5341432"/>
            <a:ext cx="947958" cy="759224"/>
          </a:xfrm>
          <a:prstGeom prst="line">
            <a:avLst/>
          </a:prstGeom>
          <a:noFill/>
          <a:ln w="9525" cap="rnd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400" b="1">
              <a:solidFill>
                <a:schemeClr val="accent1"/>
              </a:solidFill>
            </a:endParaRPr>
          </a:p>
        </p:txBody>
      </p:sp>
      <p:sp>
        <p:nvSpPr>
          <p:cNvPr id="13014" name="Freeform 726"/>
          <p:cNvSpPr>
            <a:spLocks/>
          </p:cNvSpPr>
          <p:nvPr/>
        </p:nvSpPr>
        <p:spPr bwMode="auto">
          <a:xfrm>
            <a:off x="4338995" y="6027737"/>
            <a:ext cx="154419" cy="141550"/>
          </a:xfrm>
          <a:custGeom>
            <a:avLst/>
            <a:gdLst/>
            <a:ahLst/>
            <a:cxnLst>
              <a:cxn ang="0">
                <a:pos x="144" y="132"/>
              </a:cxn>
              <a:cxn ang="0">
                <a:pos x="0" y="100"/>
              </a:cxn>
              <a:cxn ang="0">
                <a:pos x="1" y="101"/>
              </a:cxn>
              <a:cxn ang="0">
                <a:pos x="81" y="0"/>
              </a:cxn>
              <a:cxn ang="0">
                <a:pos x="80" y="4"/>
              </a:cxn>
              <a:cxn ang="0">
                <a:pos x="144" y="132"/>
              </a:cxn>
            </a:cxnLst>
            <a:rect l="0" t="0" r="r" b="b"/>
            <a:pathLst>
              <a:path w="144" h="132">
                <a:moveTo>
                  <a:pt x="144" y="132"/>
                </a:moveTo>
                <a:lnTo>
                  <a:pt x="0" y="100"/>
                </a:lnTo>
                <a:lnTo>
                  <a:pt x="1" y="101"/>
                </a:lnTo>
                <a:cubicBezTo>
                  <a:pt x="42" y="82"/>
                  <a:pt x="72" y="44"/>
                  <a:pt x="81" y="0"/>
                </a:cubicBezTo>
                <a:lnTo>
                  <a:pt x="80" y="4"/>
                </a:lnTo>
                <a:lnTo>
                  <a:pt x="144" y="132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400" b="1">
              <a:solidFill>
                <a:schemeClr val="accent1"/>
              </a:solidFill>
            </a:endParaRPr>
          </a:p>
        </p:txBody>
      </p:sp>
      <p:sp>
        <p:nvSpPr>
          <p:cNvPr id="13015" name="Line 727"/>
          <p:cNvSpPr>
            <a:spLocks noChangeShapeType="1"/>
          </p:cNvSpPr>
          <p:nvPr/>
        </p:nvSpPr>
        <p:spPr bwMode="auto">
          <a:xfrm flipV="1">
            <a:off x="3459667" y="4582208"/>
            <a:ext cx="947958" cy="759224"/>
          </a:xfrm>
          <a:prstGeom prst="line">
            <a:avLst/>
          </a:prstGeom>
          <a:noFill/>
          <a:ln w="9525" cap="rnd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400" b="1">
              <a:solidFill>
                <a:schemeClr val="accent1"/>
              </a:solidFill>
            </a:endParaRPr>
          </a:p>
        </p:txBody>
      </p:sp>
      <p:sp>
        <p:nvSpPr>
          <p:cNvPr id="13016" name="Freeform 728"/>
          <p:cNvSpPr>
            <a:spLocks/>
          </p:cNvSpPr>
          <p:nvPr/>
        </p:nvSpPr>
        <p:spPr bwMode="auto">
          <a:xfrm>
            <a:off x="4338995" y="4513577"/>
            <a:ext cx="154419" cy="141550"/>
          </a:xfrm>
          <a:custGeom>
            <a:avLst/>
            <a:gdLst/>
            <a:ahLst/>
            <a:cxnLst>
              <a:cxn ang="0">
                <a:pos x="144" y="0"/>
              </a:cxn>
              <a:cxn ang="0">
                <a:pos x="80" y="128"/>
              </a:cxn>
              <a:cxn ang="0">
                <a:pos x="81" y="130"/>
              </a:cxn>
              <a:cxn ang="0">
                <a:pos x="1" y="29"/>
              </a:cxn>
              <a:cxn ang="0">
                <a:pos x="0" y="32"/>
              </a:cxn>
              <a:cxn ang="0">
                <a:pos x="144" y="0"/>
              </a:cxn>
            </a:cxnLst>
            <a:rect l="0" t="0" r="r" b="b"/>
            <a:pathLst>
              <a:path w="144" h="130">
                <a:moveTo>
                  <a:pt x="144" y="0"/>
                </a:moveTo>
                <a:lnTo>
                  <a:pt x="80" y="128"/>
                </a:lnTo>
                <a:lnTo>
                  <a:pt x="81" y="130"/>
                </a:lnTo>
                <a:cubicBezTo>
                  <a:pt x="72" y="85"/>
                  <a:pt x="42" y="48"/>
                  <a:pt x="1" y="29"/>
                </a:cubicBezTo>
                <a:lnTo>
                  <a:pt x="0" y="32"/>
                </a:lnTo>
                <a:lnTo>
                  <a:pt x="144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400" b="1">
              <a:solidFill>
                <a:schemeClr val="accent1"/>
              </a:solidFill>
            </a:endParaRPr>
          </a:p>
        </p:txBody>
      </p:sp>
      <p:sp>
        <p:nvSpPr>
          <p:cNvPr id="13017" name="Rectangle 729"/>
          <p:cNvSpPr>
            <a:spLocks noChangeArrowheads="1"/>
          </p:cNvSpPr>
          <p:nvPr/>
        </p:nvSpPr>
        <p:spPr bwMode="auto">
          <a:xfrm>
            <a:off x="5319124" y="4099650"/>
            <a:ext cx="825710" cy="413927"/>
          </a:xfrm>
          <a:prstGeom prst="rect">
            <a:avLst/>
          </a:prstGeom>
          <a:noFill/>
          <a:ln w="9525" cap="rnd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400" b="1">
              <a:solidFill>
                <a:schemeClr val="accent2"/>
              </a:solidFill>
            </a:endParaRPr>
          </a:p>
        </p:txBody>
      </p:sp>
      <p:sp>
        <p:nvSpPr>
          <p:cNvPr id="13018" name="Rectangle 730"/>
          <p:cNvSpPr>
            <a:spLocks noChangeArrowheads="1"/>
          </p:cNvSpPr>
          <p:nvPr/>
        </p:nvSpPr>
        <p:spPr bwMode="auto">
          <a:xfrm>
            <a:off x="5422069" y="4084637"/>
            <a:ext cx="16671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normalizeH="0" baseline="0" smtClean="0">
                <a:ln>
                  <a:noFill/>
                </a:ln>
                <a:solidFill>
                  <a:schemeClr val="accent2"/>
                </a:solidFill>
                <a:effectLst/>
                <a:latin typeface="Arial" pitchFamily="34" charset="0"/>
                <a:cs typeface="Arial" pitchFamily="34" charset="0"/>
              </a:rPr>
              <a:t>A</a:t>
            </a:r>
          </a:p>
        </p:txBody>
      </p:sp>
      <p:sp>
        <p:nvSpPr>
          <p:cNvPr id="13019" name="Rectangle 731"/>
          <p:cNvSpPr>
            <a:spLocks noChangeArrowheads="1"/>
          </p:cNvSpPr>
          <p:nvPr/>
        </p:nvSpPr>
        <p:spPr bwMode="auto">
          <a:xfrm>
            <a:off x="5544317" y="4084637"/>
            <a:ext cx="12824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normalizeH="0" baseline="0" smtClean="0">
                <a:ln>
                  <a:noFill/>
                </a:ln>
                <a:solidFill>
                  <a:schemeClr val="accent2"/>
                </a:solidFill>
                <a:effectLst/>
                <a:latin typeface="Arial" pitchFamily="34" charset="0"/>
                <a:cs typeface="Arial" pitchFamily="34" charset="0"/>
              </a:rPr>
              <a:t>, </a:t>
            </a:r>
          </a:p>
        </p:txBody>
      </p:sp>
      <p:sp>
        <p:nvSpPr>
          <p:cNvPr id="13020" name="Rectangle 732"/>
          <p:cNvSpPr>
            <a:spLocks noChangeArrowheads="1"/>
          </p:cNvSpPr>
          <p:nvPr/>
        </p:nvSpPr>
        <p:spPr bwMode="auto">
          <a:xfrm>
            <a:off x="5647263" y="4084637"/>
            <a:ext cx="12824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normalizeH="0" baseline="0" smtClean="0">
                <a:ln>
                  <a:noFill/>
                </a:ln>
                <a:solidFill>
                  <a:schemeClr val="accent2"/>
                </a:solidFill>
                <a:effectLst/>
                <a:latin typeface="Arial" pitchFamily="34" charset="0"/>
                <a:cs typeface="Arial" pitchFamily="34" charset="0"/>
              </a:rPr>
              <a:t>7</a:t>
            </a:r>
          </a:p>
        </p:txBody>
      </p:sp>
      <p:sp>
        <p:nvSpPr>
          <p:cNvPr id="13021" name="Rectangle 733"/>
          <p:cNvSpPr>
            <a:spLocks noChangeArrowheads="1"/>
          </p:cNvSpPr>
          <p:nvPr/>
        </p:nvSpPr>
        <p:spPr bwMode="auto">
          <a:xfrm>
            <a:off x="5750209" y="4084637"/>
            <a:ext cx="346249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normalizeH="0" baseline="0" smtClean="0">
                <a:ln>
                  <a:noFill/>
                </a:ln>
                <a:solidFill>
                  <a:schemeClr val="accent2"/>
                </a:solidFill>
                <a:effectLst/>
                <a:latin typeface="Arial" pitchFamily="34" charset="0"/>
                <a:cs typeface="Arial" pitchFamily="34" charset="0"/>
              </a:rPr>
              <a:t>PM</a:t>
            </a:r>
          </a:p>
        </p:txBody>
      </p:sp>
      <p:sp>
        <p:nvSpPr>
          <p:cNvPr id="13022" name="Rectangle 734"/>
          <p:cNvSpPr>
            <a:spLocks noChangeArrowheads="1"/>
          </p:cNvSpPr>
          <p:nvPr/>
        </p:nvSpPr>
        <p:spPr bwMode="auto">
          <a:xfrm>
            <a:off x="5473542" y="4290528"/>
            <a:ext cx="7694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normalizeH="0" baseline="0" smtClean="0">
                <a:ln>
                  <a:noFill/>
                </a:ln>
                <a:solidFill>
                  <a:schemeClr val="accent2"/>
                </a:solidFill>
                <a:effectLst/>
                <a:latin typeface="Arial" pitchFamily="34" charset="0"/>
                <a:cs typeface="Arial" pitchFamily="34" charset="0"/>
              </a:rPr>
              <a:t>(</a:t>
            </a:r>
          </a:p>
        </p:txBody>
      </p:sp>
      <p:sp>
        <p:nvSpPr>
          <p:cNvPr id="13023" name="Rectangle 735"/>
          <p:cNvSpPr>
            <a:spLocks noChangeArrowheads="1"/>
          </p:cNvSpPr>
          <p:nvPr/>
        </p:nvSpPr>
        <p:spPr bwMode="auto">
          <a:xfrm>
            <a:off x="5544317" y="4290528"/>
            <a:ext cx="12824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normalizeH="0" baseline="0" smtClean="0">
                <a:ln>
                  <a:noFill/>
                </a:ln>
                <a:solidFill>
                  <a:schemeClr val="accent2"/>
                </a:solidFill>
                <a:effectLst/>
                <a:latin typeface="Arial" pitchFamily="34" charset="0"/>
                <a:cs typeface="Arial" pitchFamily="34" charset="0"/>
              </a:rPr>
              <a:t>7</a:t>
            </a:r>
          </a:p>
        </p:txBody>
      </p:sp>
      <p:sp>
        <p:nvSpPr>
          <p:cNvPr id="13024" name="Rectangle 736"/>
          <p:cNvSpPr>
            <a:spLocks noChangeArrowheads="1"/>
          </p:cNvSpPr>
          <p:nvPr/>
        </p:nvSpPr>
        <p:spPr bwMode="auto">
          <a:xfrm>
            <a:off x="5647263" y="4290528"/>
            <a:ext cx="346249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normalizeH="0" baseline="0" smtClean="0">
                <a:ln>
                  <a:noFill/>
                </a:ln>
                <a:solidFill>
                  <a:schemeClr val="accent2"/>
                </a:solidFill>
                <a:effectLst/>
                <a:latin typeface="Arial" pitchFamily="34" charset="0"/>
                <a:cs typeface="Arial" pitchFamily="34" charset="0"/>
              </a:rPr>
              <a:t>PM</a:t>
            </a:r>
          </a:p>
        </p:txBody>
      </p:sp>
      <p:sp>
        <p:nvSpPr>
          <p:cNvPr id="13025" name="Rectangle 737"/>
          <p:cNvSpPr>
            <a:spLocks noChangeArrowheads="1"/>
          </p:cNvSpPr>
          <p:nvPr/>
        </p:nvSpPr>
        <p:spPr bwMode="auto">
          <a:xfrm>
            <a:off x="5921785" y="4290528"/>
            <a:ext cx="7694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normalizeH="0" baseline="0" smtClean="0">
                <a:ln>
                  <a:noFill/>
                </a:ln>
                <a:solidFill>
                  <a:schemeClr val="accent2"/>
                </a:solidFill>
                <a:effectLst/>
                <a:latin typeface="Arial" pitchFamily="34" charset="0"/>
                <a:cs typeface="Arial" pitchFamily="34" charset="0"/>
              </a:rPr>
              <a:t>)</a:t>
            </a:r>
          </a:p>
        </p:txBody>
      </p:sp>
      <p:sp>
        <p:nvSpPr>
          <p:cNvPr id="13026" name="Rectangle 738"/>
          <p:cNvSpPr>
            <a:spLocks noChangeArrowheads="1"/>
          </p:cNvSpPr>
          <p:nvPr/>
        </p:nvSpPr>
        <p:spPr bwMode="auto">
          <a:xfrm>
            <a:off x="5319124" y="5135541"/>
            <a:ext cx="825710" cy="413927"/>
          </a:xfrm>
          <a:prstGeom prst="rect">
            <a:avLst/>
          </a:prstGeom>
          <a:noFill/>
          <a:ln w="9525" cap="rnd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400" b="1">
              <a:solidFill>
                <a:schemeClr val="accent2"/>
              </a:solidFill>
            </a:endParaRPr>
          </a:p>
        </p:txBody>
      </p:sp>
      <p:sp>
        <p:nvSpPr>
          <p:cNvPr id="13027" name="Rectangle 739"/>
          <p:cNvSpPr>
            <a:spLocks noChangeArrowheads="1"/>
          </p:cNvSpPr>
          <p:nvPr/>
        </p:nvSpPr>
        <p:spPr bwMode="auto">
          <a:xfrm>
            <a:off x="5422069" y="5118383"/>
            <a:ext cx="16671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normalizeH="0" baseline="0" smtClean="0">
                <a:ln>
                  <a:noFill/>
                </a:ln>
                <a:solidFill>
                  <a:schemeClr val="accent2"/>
                </a:solidFill>
                <a:effectLst/>
                <a:latin typeface="Arial" pitchFamily="34" charset="0"/>
                <a:cs typeface="Arial" pitchFamily="34" charset="0"/>
              </a:rPr>
              <a:t>B</a:t>
            </a:r>
          </a:p>
        </p:txBody>
      </p:sp>
      <p:sp>
        <p:nvSpPr>
          <p:cNvPr id="13028" name="Rectangle 740"/>
          <p:cNvSpPr>
            <a:spLocks noChangeArrowheads="1"/>
          </p:cNvSpPr>
          <p:nvPr/>
        </p:nvSpPr>
        <p:spPr bwMode="auto">
          <a:xfrm>
            <a:off x="5544317" y="5118383"/>
            <a:ext cx="12824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normalizeH="0" baseline="0" smtClean="0">
                <a:ln>
                  <a:noFill/>
                </a:ln>
                <a:solidFill>
                  <a:schemeClr val="accent2"/>
                </a:solidFill>
                <a:effectLst/>
                <a:latin typeface="Arial" pitchFamily="34" charset="0"/>
                <a:cs typeface="Arial" pitchFamily="34" charset="0"/>
              </a:rPr>
              <a:t>, </a:t>
            </a:r>
          </a:p>
        </p:txBody>
      </p:sp>
      <p:sp>
        <p:nvSpPr>
          <p:cNvPr id="13029" name="Rectangle 741"/>
          <p:cNvSpPr>
            <a:spLocks noChangeArrowheads="1"/>
          </p:cNvSpPr>
          <p:nvPr/>
        </p:nvSpPr>
        <p:spPr bwMode="auto">
          <a:xfrm>
            <a:off x="5647263" y="5118383"/>
            <a:ext cx="12824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normalizeH="0" baseline="0" smtClean="0">
                <a:ln>
                  <a:noFill/>
                </a:ln>
                <a:solidFill>
                  <a:schemeClr val="accent2"/>
                </a:solidFill>
                <a:effectLst/>
                <a:latin typeface="Arial" pitchFamily="34" charset="0"/>
                <a:cs typeface="Arial" pitchFamily="34" charset="0"/>
              </a:rPr>
              <a:t>7</a:t>
            </a:r>
          </a:p>
        </p:txBody>
      </p:sp>
      <p:sp>
        <p:nvSpPr>
          <p:cNvPr id="13030" name="Rectangle 742"/>
          <p:cNvSpPr>
            <a:spLocks noChangeArrowheads="1"/>
          </p:cNvSpPr>
          <p:nvPr/>
        </p:nvSpPr>
        <p:spPr bwMode="auto">
          <a:xfrm>
            <a:off x="5750209" y="5118383"/>
            <a:ext cx="346249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normalizeH="0" baseline="0" smtClean="0">
                <a:ln>
                  <a:noFill/>
                </a:ln>
                <a:solidFill>
                  <a:schemeClr val="accent2"/>
                </a:solidFill>
                <a:effectLst/>
                <a:latin typeface="Arial" pitchFamily="34" charset="0"/>
                <a:cs typeface="Arial" pitchFamily="34" charset="0"/>
              </a:rPr>
              <a:t>PM</a:t>
            </a:r>
          </a:p>
        </p:txBody>
      </p:sp>
      <p:sp>
        <p:nvSpPr>
          <p:cNvPr id="13031" name="Rectangle 743"/>
          <p:cNvSpPr>
            <a:spLocks noChangeArrowheads="1"/>
          </p:cNvSpPr>
          <p:nvPr/>
        </p:nvSpPr>
        <p:spPr bwMode="auto">
          <a:xfrm>
            <a:off x="5473542" y="5326419"/>
            <a:ext cx="7694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normalizeH="0" baseline="0" smtClean="0">
                <a:ln>
                  <a:noFill/>
                </a:ln>
                <a:solidFill>
                  <a:schemeClr val="accent2"/>
                </a:solidFill>
                <a:effectLst/>
                <a:latin typeface="Arial" pitchFamily="34" charset="0"/>
                <a:cs typeface="Arial" pitchFamily="34" charset="0"/>
              </a:rPr>
              <a:t>(</a:t>
            </a:r>
          </a:p>
        </p:txBody>
      </p:sp>
      <p:sp>
        <p:nvSpPr>
          <p:cNvPr id="13032" name="Rectangle 744"/>
          <p:cNvSpPr>
            <a:spLocks noChangeArrowheads="1"/>
          </p:cNvSpPr>
          <p:nvPr/>
        </p:nvSpPr>
        <p:spPr bwMode="auto">
          <a:xfrm>
            <a:off x="5544317" y="5326419"/>
            <a:ext cx="12824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normalizeH="0" baseline="0" smtClean="0">
                <a:ln>
                  <a:noFill/>
                </a:ln>
                <a:solidFill>
                  <a:schemeClr val="accent2"/>
                </a:solidFill>
                <a:effectLst/>
                <a:latin typeface="Arial" pitchFamily="34" charset="0"/>
                <a:cs typeface="Arial" pitchFamily="34" charset="0"/>
              </a:rPr>
              <a:t>7</a:t>
            </a:r>
          </a:p>
        </p:txBody>
      </p:sp>
      <p:sp>
        <p:nvSpPr>
          <p:cNvPr id="13033" name="Rectangle 745"/>
          <p:cNvSpPr>
            <a:spLocks noChangeArrowheads="1"/>
          </p:cNvSpPr>
          <p:nvPr/>
        </p:nvSpPr>
        <p:spPr bwMode="auto">
          <a:xfrm>
            <a:off x="5647263" y="5326419"/>
            <a:ext cx="346249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normalizeH="0" baseline="0" smtClean="0">
                <a:ln>
                  <a:noFill/>
                </a:ln>
                <a:solidFill>
                  <a:schemeClr val="accent2"/>
                </a:solidFill>
                <a:effectLst/>
                <a:latin typeface="Arial" pitchFamily="34" charset="0"/>
                <a:cs typeface="Arial" pitchFamily="34" charset="0"/>
              </a:rPr>
              <a:t>PM</a:t>
            </a:r>
          </a:p>
        </p:txBody>
      </p:sp>
      <p:sp>
        <p:nvSpPr>
          <p:cNvPr id="13034" name="Rectangle 746"/>
          <p:cNvSpPr>
            <a:spLocks noChangeArrowheads="1"/>
          </p:cNvSpPr>
          <p:nvPr/>
        </p:nvSpPr>
        <p:spPr bwMode="auto">
          <a:xfrm>
            <a:off x="5921785" y="5326419"/>
            <a:ext cx="7694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normalizeH="0" baseline="0" smtClean="0">
                <a:ln>
                  <a:noFill/>
                </a:ln>
                <a:solidFill>
                  <a:schemeClr val="accent2"/>
                </a:solidFill>
                <a:effectLst/>
                <a:latin typeface="Arial" pitchFamily="34" charset="0"/>
                <a:cs typeface="Arial" pitchFamily="34" charset="0"/>
              </a:rPr>
              <a:t>)</a:t>
            </a:r>
          </a:p>
        </p:txBody>
      </p:sp>
      <p:sp>
        <p:nvSpPr>
          <p:cNvPr id="13035" name="Rectangle 747"/>
          <p:cNvSpPr>
            <a:spLocks noChangeArrowheads="1"/>
          </p:cNvSpPr>
          <p:nvPr/>
        </p:nvSpPr>
        <p:spPr bwMode="auto">
          <a:xfrm>
            <a:off x="5319124" y="6169287"/>
            <a:ext cx="825710" cy="413927"/>
          </a:xfrm>
          <a:prstGeom prst="rect">
            <a:avLst/>
          </a:prstGeom>
          <a:noFill/>
          <a:ln w="9525" cap="rnd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400" b="1">
              <a:solidFill>
                <a:schemeClr val="accent2"/>
              </a:solidFill>
            </a:endParaRPr>
          </a:p>
        </p:txBody>
      </p:sp>
      <p:sp>
        <p:nvSpPr>
          <p:cNvPr id="13036" name="Rectangle 748"/>
          <p:cNvSpPr>
            <a:spLocks noChangeArrowheads="1"/>
          </p:cNvSpPr>
          <p:nvPr/>
        </p:nvSpPr>
        <p:spPr bwMode="auto">
          <a:xfrm>
            <a:off x="5422069" y="6154274"/>
            <a:ext cx="16671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normalizeH="0" baseline="0" smtClean="0">
                <a:ln>
                  <a:noFill/>
                </a:ln>
                <a:solidFill>
                  <a:schemeClr val="accent2"/>
                </a:solidFill>
                <a:effectLst/>
                <a:latin typeface="Arial" pitchFamily="34" charset="0"/>
                <a:cs typeface="Arial" pitchFamily="34" charset="0"/>
              </a:rPr>
              <a:t>C</a:t>
            </a:r>
          </a:p>
        </p:txBody>
      </p:sp>
      <p:sp>
        <p:nvSpPr>
          <p:cNvPr id="13037" name="Rectangle 749"/>
          <p:cNvSpPr>
            <a:spLocks noChangeArrowheads="1"/>
          </p:cNvSpPr>
          <p:nvPr/>
        </p:nvSpPr>
        <p:spPr bwMode="auto">
          <a:xfrm>
            <a:off x="5561475" y="6154274"/>
            <a:ext cx="12824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normalizeH="0" baseline="0" smtClean="0">
                <a:ln>
                  <a:noFill/>
                </a:ln>
                <a:solidFill>
                  <a:schemeClr val="accent2"/>
                </a:solidFill>
                <a:effectLst/>
                <a:latin typeface="Arial" pitchFamily="34" charset="0"/>
                <a:cs typeface="Arial" pitchFamily="34" charset="0"/>
              </a:rPr>
              <a:t>, </a:t>
            </a:r>
          </a:p>
        </p:txBody>
      </p:sp>
      <p:sp>
        <p:nvSpPr>
          <p:cNvPr id="13038" name="Rectangle 750"/>
          <p:cNvSpPr>
            <a:spLocks noChangeArrowheads="1"/>
          </p:cNvSpPr>
          <p:nvPr/>
        </p:nvSpPr>
        <p:spPr bwMode="auto">
          <a:xfrm>
            <a:off x="5664421" y="6154274"/>
            <a:ext cx="12824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normalizeH="0" baseline="0" smtClean="0">
                <a:ln>
                  <a:noFill/>
                </a:ln>
                <a:solidFill>
                  <a:schemeClr val="accent2"/>
                </a:solidFill>
                <a:effectLst/>
                <a:latin typeface="Arial" pitchFamily="34" charset="0"/>
                <a:cs typeface="Arial" pitchFamily="34" charset="0"/>
              </a:rPr>
              <a:t>7</a:t>
            </a:r>
          </a:p>
        </p:txBody>
      </p:sp>
      <p:sp>
        <p:nvSpPr>
          <p:cNvPr id="13039" name="Rectangle 751"/>
          <p:cNvSpPr>
            <a:spLocks noChangeArrowheads="1"/>
          </p:cNvSpPr>
          <p:nvPr/>
        </p:nvSpPr>
        <p:spPr bwMode="auto">
          <a:xfrm>
            <a:off x="5767366" y="6154274"/>
            <a:ext cx="346249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normalizeH="0" baseline="0" smtClean="0">
                <a:ln>
                  <a:noFill/>
                </a:ln>
                <a:solidFill>
                  <a:schemeClr val="accent2"/>
                </a:solidFill>
                <a:effectLst/>
                <a:latin typeface="Arial" pitchFamily="34" charset="0"/>
                <a:cs typeface="Arial" pitchFamily="34" charset="0"/>
              </a:rPr>
              <a:t>PM</a:t>
            </a:r>
          </a:p>
        </p:txBody>
      </p:sp>
      <p:sp>
        <p:nvSpPr>
          <p:cNvPr id="13040" name="Rectangle 752"/>
          <p:cNvSpPr>
            <a:spLocks noChangeArrowheads="1"/>
          </p:cNvSpPr>
          <p:nvPr/>
        </p:nvSpPr>
        <p:spPr bwMode="auto">
          <a:xfrm>
            <a:off x="5473542" y="6360166"/>
            <a:ext cx="7694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normalizeH="0" baseline="0" smtClean="0">
                <a:ln>
                  <a:noFill/>
                </a:ln>
                <a:solidFill>
                  <a:schemeClr val="accent2"/>
                </a:solidFill>
                <a:effectLst/>
                <a:latin typeface="Arial" pitchFamily="34" charset="0"/>
                <a:cs typeface="Arial" pitchFamily="34" charset="0"/>
              </a:rPr>
              <a:t>(</a:t>
            </a:r>
          </a:p>
        </p:txBody>
      </p:sp>
      <p:sp>
        <p:nvSpPr>
          <p:cNvPr id="13041" name="Rectangle 753"/>
          <p:cNvSpPr>
            <a:spLocks noChangeArrowheads="1"/>
          </p:cNvSpPr>
          <p:nvPr/>
        </p:nvSpPr>
        <p:spPr bwMode="auto">
          <a:xfrm>
            <a:off x="5544317" y="6360166"/>
            <a:ext cx="12824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normalizeH="0" baseline="0" smtClean="0">
                <a:ln>
                  <a:noFill/>
                </a:ln>
                <a:solidFill>
                  <a:schemeClr val="accent2"/>
                </a:solidFill>
                <a:effectLst/>
                <a:latin typeface="Arial" pitchFamily="34" charset="0"/>
                <a:cs typeface="Arial" pitchFamily="34" charset="0"/>
              </a:rPr>
              <a:t>7</a:t>
            </a:r>
          </a:p>
        </p:txBody>
      </p:sp>
      <p:sp>
        <p:nvSpPr>
          <p:cNvPr id="13042" name="Rectangle 754"/>
          <p:cNvSpPr>
            <a:spLocks noChangeArrowheads="1"/>
          </p:cNvSpPr>
          <p:nvPr/>
        </p:nvSpPr>
        <p:spPr bwMode="auto">
          <a:xfrm>
            <a:off x="5647263" y="6360166"/>
            <a:ext cx="346249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normalizeH="0" baseline="0" smtClean="0">
                <a:ln>
                  <a:noFill/>
                </a:ln>
                <a:solidFill>
                  <a:schemeClr val="accent2"/>
                </a:solidFill>
                <a:effectLst/>
                <a:latin typeface="Arial" pitchFamily="34" charset="0"/>
                <a:cs typeface="Arial" pitchFamily="34" charset="0"/>
              </a:rPr>
              <a:t>PM</a:t>
            </a:r>
          </a:p>
        </p:txBody>
      </p:sp>
      <p:sp>
        <p:nvSpPr>
          <p:cNvPr id="13043" name="Rectangle 755"/>
          <p:cNvSpPr>
            <a:spLocks noChangeArrowheads="1"/>
          </p:cNvSpPr>
          <p:nvPr/>
        </p:nvSpPr>
        <p:spPr bwMode="auto">
          <a:xfrm>
            <a:off x="5921785" y="6360166"/>
            <a:ext cx="7694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normalizeH="0" baseline="0" smtClean="0">
                <a:ln>
                  <a:noFill/>
                </a:ln>
                <a:solidFill>
                  <a:schemeClr val="accent2"/>
                </a:solidFill>
                <a:effectLst/>
                <a:latin typeface="Arial" pitchFamily="34" charset="0"/>
                <a:cs typeface="Arial" pitchFamily="34" charset="0"/>
              </a:rPr>
              <a:t>)</a:t>
            </a:r>
          </a:p>
        </p:txBody>
      </p:sp>
      <p:sp>
        <p:nvSpPr>
          <p:cNvPr id="13044" name="Line 756"/>
          <p:cNvSpPr>
            <a:spLocks noChangeShapeType="1"/>
          </p:cNvSpPr>
          <p:nvPr/>
        </p:nvSpPr>
        <p:spPr bwMode="auto">
          <a:xfrm>
            <a:off x="6144834" y="4307686"/>
            <a:ext cx="947958" cy="759224"/>
          </a:xfrm>
          <a:prstGeom prst="line">
            <a:avLst/>
          </a:prstGeom>
          <a:noFill/>
          <a:ln w="9525" cap="rnd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400" b="1">
              <a:solidFill>
                <a:schemeClr val="accent2"/>
              </a:solidFill>
            </a:endParaRPr>
          </a:p>
        </p:txBody>
      </p:sp>
      <p:sp>
        <p:nvSpPr>
          <p:cNvPr id="13045" name="Freeform 757"/>
          <p:cNvSpPr>
            <a:spLocks/>
          </p:cNvSpPr>
          <p:nvPr/>
        </p:nvSpPr>
        <p:spPr bwMode="auto">
          <a:xfrm>
            <a:off x="7024162" y="4991846"/>
            <a:ext cx="154419" cy="143695"/>
          </a:xfrm>
          <a:custGeom>
            <a:avLst/>
            <a:gdLst/>
            <a:ahLst/>
            <a:cxnLst>
              <a:cxn ang="0">
                <a:pos x="144" y="132"/>
              </a:cxn>
              <a:cxn ang="0">
                <a:pos x="0" y="100"/>
              </a:cxn>
              <a:cxn ang="0">
                <a:pos x="1" y="101"/>
              </a:cxn>
              <a:cxn ang="0">
                <a:pos x="81" y="0"/>
              </a:cxn>
              <a:cxn ang="0">
                <a:pos x="80" y="4"/>
              </a:cxn>
              <a:cxn ang="0">
                <a:pos x="144" y="132"/>
              </a:cxn>
            </a:cxnLst>
            <a:rect l="0" t="0" r="r" b="b"/>
            <a:pathLst>
              <a:path w="144" h="132">
                <a:moveTo>
                  <a:pt x="144" y="132"/>
                </a:moveTo>
                <a:lnTo>
                  <a:pt x="0" y="100"/>
                </a:lnTo>
                <a:lnTo>
                  <a:pt x="1" y="101"/>
                </a:lnTo>
                <a:cubicBezTo>
                  <a:pt x="42" y="82"/>
                  <a:pt x="72" y="44"/>
                  <a:pt x="81" y="0"/>
                </a:cubicBezTo>
                <a:lnTo>
                  <a:pt x="80" y="4"/>
                </a:lnTo>
                <a:lnTo>
                  <a:pt x="144" y="132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400" b="1">
              <a:solidFill>
                <a:schemeClr val="accent2"/>
              </a:solidFill>
            </a:endParaRPr>
          </a:p>
        </p:txBody>
      </p:sp>
      <p:sp>
        <p:nvSpPr>
          <p:cNvPr id="13046" name="Line 758"/>
          <p:cNvSpPr>
            <a:spLocks noChangeShapeType="1"/>
          </p:cNvSpPr>
          <p:nvPr/>
        </p:nvSpPr>
        <p:spPr bwMode="auto">
          <a:xfrm>
            <a:off x="6144834" y="5341432"/>
            <a:ext cx="516873" cy="2145"/>
          </a:xfrm>
          <a:prstGeom prst="line">
            <a:avLst/>
          </a:prstGeom>
          <a:noFill/>
          <a:ln w="9525" cap="rnd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400" b="1">
              <a:solidFill>
                <a:schemeClr val="accent2"/>
              </a:solidFill>
            </a:endParaRPr>
          </a:p>
        </p:txBody>
      </p:sp>
      <p:sp>
        <p:nvSpPr>
          <p:cNvPr id="13047" name="Freeform 759"/>
          <p:cNvSpPr>
            <a:spLocks/>
          </p:cNvSpPr>
          <p:nvPr/>
        </p:nvSpPr>
        <p:spPr bwMode="auto">
          <a:xfrm>
            <a:off x="6625247" y="5270657"/>
            <a:ext cx="139406" cy="139406"/>
          </a:xfrm>
          <a:custGeom>
            <a:avLst/>
            <a:gdLst/>
            <a:ahLst/>
            <a:cxnLst>
              <a:cxn ang="0">
                <a:pos x="131" y="66"/>
              </a:cxn>
              <a:cxn ang="0">
                <a:pos x="3" y="130"/>
              </a:cxn>
              <a:cxn ang="0">
                <a:pos x="0" y="129"/>
              </a:cxn>
              <a:cxn ang="0">
                <a:pos x="0" y="0"/>
              </a:cxn>
              <a:cxn ang="0">
                <a:pos x="3" y="2"/>
              </a:cxn>
              <a:cxn ang="0">
                <a:pos x="131" y="66"/>
              </a:cxn>
            </a:cxnLst>
            <a:rect l="0" t="0" r="r" b="b"/>
            <a:pathLst>
              <a:path w="131" h="130">
                <a:moveTo>
                  <a:pt x="131" y="66"/>
                </a:moveTo>
                <a:lnTo>
                  <a:pt x="3" y="130"/>
                </a:lnTo>
                <a:lnTo>
                  <a:pt x="0" y="129"/>
                </a:lnTo>
                <a:cubicBezTo>
                  <a:pt x="20" y="89"/>
                  <a:pt x="20" y="41"/>
                  <a:pt x="0" y="0"/>
                </a:cubicBezTo>
                <a:lnTo>
                  <a:pt x="3" y="2"/>
                </a:lnTo>
                <a:lnTo>
                  <a:pt x="131" y="66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400" b="1">
              <a:solidFill>
                <a:schemeClr val="accent2"/>
              </a:solidFill>
            </a:endParaRPr>
          </a:p>
        </p:txBody>
      </p:sp>
      <p:sp>
        <p:nvSpPr>
          <p:cNvPr id="13048" name="Rectangle 760"/>
          <p:cNvSpPr>
            <a:spLocks noChangeArrowheads="1"/>
          </p:cNvSpPr>
          <p:nvPr/>
        </p:nvSpPr>
        <p:spPr bwMode="auto">
          <a:xfrm>
            <a:off x="8107236" y="6169287"/>
            <a:ext cx="827855" cy="413927"/>
          </a:xfrm>
          <a:prstGeom prst="rect">
            <a:avLst/>
          </a:prstGeom>
          <a:noFill/>
          <a:ln w="9525" cap="rnd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400" b="1">
              <a:solidFill>
                <a:schemeClr val="accent2"/>
              </a:solidFill>
            </a:endParaRPr>
          </a:p>
        </p:txBody>
      </p:sp>
      <p:sp>
        <p:nvSpPr>
          <p:cNvPr id="13049" name="Rectangle 761"/>
          <p:cNvSpPr>
            <a:spLocks noChangeArrowheads="1"/>
          </p:cNvSpPr>
          <p:nvPr/>
        </p:nvSpPr>
        <p:spPr bwMode="auto">
          <a:xfrm>
            <a:off x="8212326" y="6154274"/>
            <a:ext cx="16671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normalizeH="0" baseline="0" smtClean="0">
                <a:ln>
                  <a:noFill/>
                </a:ln>
                <a:solidFill>
                  <a:schemeClr val="accent2"/>
                </a:solidFill>
                <a:effectLst/>
                <a:latin typeface="Arial" pitchFamily="34" charset="0"/>
                <a:cs typeface="Arial" pitchFamily="34" charset="0"/>
              </a:rPr>
              <a:t>C</a:t>
            </a:r>
          </a:p>
        </p:txBody>
      </p:sp>
      <p:sp>
        <p:nvSpPr>
          <p:cNvPr id="13050" name="Rectangle 762"/>
          <p:cNvSpPr>
            <a:spLocks noChangeArrowheads="1"/>
          </p:cNvSpPr>
          <p:nvPr/>
        </p:nvSpPr>
        <p:spPr bwMode="auto">
          <a:xfrm>
            <a:off x="8349587" y="6154274"/>
            <a:ext cx="12824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normalizeH="0" baseline="0" smtClean="0">
                <a:ln>
                  <a:noFill/>
                </a:ln>
                <a:solidFill>
                  <a:schemeClr val="accent2"/>
                </a:solidFill>
                <a:effectLst/>
                <a:latin typeface="Arial" pitchFamily="34" charset="0"/>
                <a:cs typeface="Arial" pitchFamily="34" charset="0"/>
              </a:rPr>
              <a:t>, </a:t>
            </a:r>
          </a:p>
        </p:txBody>
      </p:sp>
      <p:sp>
        <p:nvSpPr>
          <p:cNvPr id="13051" name="Rectangle 763"/>
          <p:cNvSpPr>
            <a:spLocks noChangeArrowheads="1"/>
          </p:cNvSpPr>
          <p:nvPr/>
        </p:nvSpPr>
        <p:spPr bwMode="auto">
          <a:xfrm>
            <a:off x="8452533" y="6154274"/>
            <a:ext cx="12824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normalizeH="0" baseline="0" smtClean="0">
                <a:ln>
                  <a:noFill/>
                </a:ln>
                <a:solidFill>
                  <a:schemeClr val="accent2"/>
                </a:solidFill>
                <a:effectLst/>
                <a:latin typeface="Arial" pitchFamily="34" charset="0"/>
                <a:cs typeface="Arial" pitchFamily="34" charset="0"/>
              </a:rPr>
              <a:t>9</a:t>
            </a:r>
          </a:p>
        </p:txBody>
      </p:sp>
      <p:sp>
        <p:nvSpPr>
          <p:cNvPr id="13052" name="Rectangle 764"/>
          <p:cNvSpPr>
            <a:spLocks noChangeArrowheads="1"/>
          </p:cNvSpPr>
          <p:nvPr/>
        </p:nvSpPr>
        <p:spPr bwMode="auto">
          <a:xfrm>
            <a:off x="8555479" y="6154274"/>
            <a:ext cx="346249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normalizeH="0" baseline="0" smtClean="0">
                <a:ln>
                  <a:noFill/>
                </a:ln>
                <a:solidFill>
                  <a:schemeClr val="accent2"/>
                </a:solidFill>
                <a:effectLst/>
                <a:latin typeface="Arial" pitchFamily="34" charset="0"/>
                <a:cs typeface="Arial" pitchFamily="34" charset="0"/>
              </a:rPr>
              <a:t>PM</a:t>
            </a:r>
          </a:p>
        </p:txBody>
      </p:sp>
      <p:sp>
        <p:nvSpPr>
          <p:cNvPr id="13053" name="Rectangle 765"/>
          <p:cNvSpPr>
            <a:spLocks noChangeArrowheads="1"/>
          </p:cNvSpPr>
          <p:nvPr/>
        </p:nvSpPr>
        <p:spPr bwMode="auto">
          <a:xfrm>
            <a:off x="8263799" y="6360166"/>
            <a:ext cx="7694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normalizeH="0" baseline="0" smtClean="0">
                <a:ln>
                  <a:noFill/>
                </a:ln>
                <a:solidFill>
                  <a:schemeClr val="accent2"/>
                </a:solidFill>
                <a:effectLst/>
                <a:latin typeface="Arial" pitchFamily="34" charset="0"/>
                <a:cs typeface="Arial" pitchFamily="34" charset="0"/>
              </a:rPr>
              <a:t>(</a:t>
            </a:r>
          </a:p>
        </p:txBody>
      </p:sp>
      <p:sp>
        <p:nvSpPr>
          <p:cNvPr id="13054" name="Rectangle 766"/>
          <p:cNvSpPr>
            <a:spLocks noChangeArrowheads="1"/>
          </p:cNvSpPr>
          <p:nvPr/>
        </p:nvSpPr>
        <p:spPr bwMode="auto">
          <a:xfrm>
            <a:off x="8332430" y="6360166"/>
            <a:ext cx="12824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normalizeH="0" baseline="0" smtClean="0">
                <a:ln>
                  <a:noFill/>
                </a:ln>
                <a:solidFill>
                  <a:schemeClr val="accent2"/>
                </a:solidFill>
                <a:effectLst/>
                <a:latin typeface="Arial" pitchFamily="34" charset="0"/>
                <a:cs typeface="Arial" pitchFamily="34" charset="0"/>
              </a:rPr>
              <a:t>7</a:t>
            </a:r>
          </a:p>
        </p:txBody>
      </p:sp>
      <p:sp>
        <p:nvSpPr>
          <p:cNvPr id="13055" name="Rectangle 767"/>
          <p:cNvSpPr>
            <a:spLocks noChangeArrowheads="1"/>
          </p:cNvSpPr>
          <p:nvPr/>
        </p:nvSpPr>
        <p:spPr bwMode="auto">
          <a:xfrm>
            <a:off x="8435375" y="6360166"/>
            <a:ext cx="346249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normalizeH="0" baseline="0" smtClean="0">
                <a:ln>
                  <a:noFill/>
                </a:ln>
                <a:solidFill>
                  <a:schemeClr val="accent2"/>
                </a:solidFill>
                <a:effectLst/>
                <a:latin typeface="Arial" pitchFamily="34" charset="0"/>
                <a:cs typeface="Arial" pitchFamily="34" charset="0"/>
              </a:rPr>
              <a:t>PM</a:t>
            </a:r>
          </a:p>
        </p:txBody>
      </p:sp>
      <p:sp>
        <p:nvSpPr>
          <p:cNvPr id="13056" name="Rectangle 768"/>
          <p:cNvSpPr>
            <a:spLocks noChangeArrowheads="1"/>
          </p:cNvSpPr>
          <p:nvPr/>
        </p:nvSpPr>
        <p:spPr bwMode="auto">
          <a:xfrm>
            <a:off x="8709897" y="6360166"/>
            <a:ext cx="7694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normalizeH="0" baseline="0" smtClean="0">
                <a:ln>
                  <a:noFill/>
                </a:ln>
                <a:solidFill>
                  <a:schemeClr val="accent2"/>
                </a:solidFill>
                <a:effectLst/>
                <a:latin typeface="Arial" pitchFamily="34" charset="0"/>
                <a:cs typeface="Arial" pitchFamily="34" charset="0"/>
              </a:rPr>
              <a:t>)</a:t>
            </a:r>
          </a:p>
        </p:txBody>
      </p:sp>
      <p:sp>
        <p:nvSpPr>
          <p:cNvPr id="13057" name="Rectangle 769"/>
          <p:cNvSpPr>
            <a:spLocks noChangeArrowheads="1"/>
          </p:cNvSpPr>
          <p:nvPr/>
        </p:nvSpPr>
        <p:spPr bwMode="auto">
          <a:xfrm>
            <a:off x="8107236" y="5135541"/>
            <a:ext cx="827855" cy="413927"/>
          </a:xfrm>
          <a:prstGeom prst="rect">
            <a:avLst/>
          </a:prstGeom>
          <a:noFill/>
          <a:ln w="9525" cap="rnd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400" b="1">
              <a:solidFill>
                <a:schemeClr val="accent2"/>
              </a:solidFill>
            </a:endParaRPr>
          </a:p>
        </p:txBody>
      </p:sp>
      <p:sp>
        <p:nvSpPr>
          <p:cNvPr id="13058" name="Rectangle 770"/>
          <p:cNvSpPr>
            <a:spLocks noChangeArrowheads="1"/>
          </p:cNvSpPr>
          <p:nvPr/>
        </p:nvSpPr>
        <p:spPr bwMode="auto">
          <a:xfrm>
            <a:off x="8212326" y="5118383"/>
            <a:ext cx="16671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normalizeH="0" baseline="0" smtClean="0">
                <a:ln>
                  <a:noFill/>
                </a:ln>
                <a:solidFill>
                  <a:schemeClr val="accent2"/>
                </a:solidFill>
                <a:effectLst/>
                <a:latin typeface="Arial" pitchFamily="34" charset="0"/>
                <a:cs typeface="Arial" pitchFamily="34" charset="0"/>
              </a:rPr>
              <a:t>B</a:t>
            </a:r>
          </a:p>
        </p:txBody>
      </p:sp>
      <p:sp>
        <p:nvSpPr>
          <p:cNvPr id="13059" name="Rectangle 771"/>
          <p:cNvSpPr>
            <a:spLocks noChangeArrowheads="1"/>
          </p:cNvSpPr>
          <p:nvPr/>
        </p:nvSpPr>
        <p:spPr bwMode="auto">
          <a:xfrm>
            <a:off x="8332430" y="5118383"/>
            <a:ext cx="12824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normalizeH="0" baseline="0" smtClean="0">
                <a:ln>
                  <a:noFill/>
                </a:ln>
                <a:solidFill>
                  <a:schemeClr val="accent2"/>
                </a:solidFill>
                <a:effectLst/>
                <a:latin typeface="Arial" pitchFamily="34" charset="0"/>
                <a:cs typeface="Arial" pitchFamily="34" charset="0"/>
              </a:rPr>
              <a:t>, </a:t>
            </a:r>
          </a:p>
        </p:txBody>
      </p:sp>
      <p:sp>
        <p:nvSpPr>
          <p:cNvPr id="13060" name="Rectangle 772"/>
          <p:cNvSpPr>
            <a:spLocks noChangeArrowheads="1"/>
          </p:cNvSpPr>
          <p:nvPr/>
        </p:nvSpPr>
        <p:spPr bwMode="auto">
          <a:xfrm>
            <a:off x="8435375" y="5118383"/>
            <a:ext cx="12824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normalizeH="0" baseline="0" smtClean="0">
                <a:ln>
                  <a:noFill/>
                </a:ln>
                <a:solidFill>
                  <a:schemeClr val="accent2"/>
                </a:solidFill>
                <a:effectLst/>
                <a:latin typeface="Arial" pitchFamily="34" charset="0"/>
                <a:cs typeface="Arial" pitchFamily="34" charset="0"/>
              </a:rPr>
              <a:t>9</a:t>
            </a:r>
          </a:p>
        </p:txBody>
      </p:sp>
      <p:sp>
        <p:nvSpPr>
          <p:cNvPr id="13061" name="Rectangle 773"/>
          <p:cNvSpPr>
            <a:spLocks noChangeArrowheads="1"/>
          </p:cNvSpPr>
          <p:nvPr/>
        </p:nvSpPr>
        <p:spPr bwMode="auto">
          <a:xfrm>
            <a:off x="8538321" y="5118383"/>
            <a:ext cx="346249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normalizeH="0" baseline="0" smtClean="0">
                <a:ln>
                  <a:noFill/>
                </a:ln>
                <a:solidFill>
                  <a:schemeClr val="accent2"/>
                </a:solidFill>
                <a:effectLst/>
                <a:latin typeface="Arial" pitchFamily="34" charset="0"/>
                <a:cs typeface="Arial" pitchFamily="34" charset="0"/>
              </a:rPr>
              <a:t>PM</a:t>
            </a:r>
          </a:p>
        </p:txBody>
      </p:sp>
      <p:sp>
        <p:nvSpPr>
          <p:cNvPr id="13062" name="Rectangle 774"/>
          <p:cNvSpPr>
            <a:spLocks noChangeArrowheads="1"/>
          </p:cNvSpPr>
          <p:nvPr/>
        </p:nvSpPr>
        <p:spPr bwMode="auto">
          <a:xfrm>
            <a:off x="8263799" y="5326419"/>
            <a:ext cx="7694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normalizeH="0" baseline="0" smtClean="0">
                <a:ln>
                  <a:noFill/>
                </a:ln>
                <a:solidFill>
                  <a:schemeClr val="accent2"/>
                </a:solidFill>
                <a:effectLst/>
                <a:latin typeface="Arial" pitchFamily="34" charset="0"/>
                <a:cs typeface="Arial" pitchFamily="34" charset="0"/>
              </a:rPr>
              <a:t>(</a:t>
            </a:r>
          </a:p>
        </p:txBody>
      </p:sp>
      <p:sp>
        <p:nvSpPr>
          <p:cNvPr id="13063" name="Rectangle 775"/>
          <p:cNvSpPr>
            <a:spLocks noChangeArrowheads="1"/>
          </p:cNvSpPr>
          <p:nvPr/>
        </p:nvSpPr>
        <p:spPr bwMode="auto">
          <a:xfrm>
            <a:off x="8332430" y="5326419"/>
            <a:ext cx="12824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normalizeH="0" baseline="0" smtClean="0">
                <a:ln>
                  <a:noFill/>
                </a:ln>
                <a:solidFill>
                  <a:schemeClr val="accent2"/>
                </a:solidFill>
                <a:effectLst/>
                <a:latin typeface="Arial" pitchFamily="34" charset="0"/>
                <a:cs typeface="Arial" pitchFamily="34" charset="0"/>
              </a:rPr>
              <a:t>7</a:t>
            </a:r>
          </a:p>
        </p:txBody>
      </p:sp>
      <p:sp>
        <p:nvSpPr>
          <p:cNvPr id="13064" name="Rectangle 776"/>
          <p:cNvSpPr>
            <a:spLocks noChangeArrowheads="1"/>
          </p:cNvSpPr>
          <p:nvPr/>
        </p:nvSpPr>
        <p:spPr bwMode="auto">
          <a:xfrm>
            <a:off x="8435375" y="5326419"/>
            <a:ext cx="346249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normalizeH="0" baseline="0" smtClean="0">
                <a:ln>
                  <a:noFill/>
                </a:ln>
                <a:solidFill>
                  <a:schemeClr val="accent2"/>
                </a:solidFill>
                <a:effectLst/>
                <a:latin typeface="Arial" pitchFamily="34" charset="0"/>
                <a:cs typeface="Arial" pitchFamily="34" charset="0"/>
              </a:rPr>
              <a:t>PM</a:t>
            </a:r>
          </a:p>
        </p:txBody>
      </p:sp>
      <p:sp>
        <p:nvSpPr>
          <p:cNvPr id="13065" name="Rectangle 777"/>
          <p:cNvSpPr>
            <a:spLocks noChangeArrowheads="1"/>
          </p:cNvSpPr>
          <p:nvPr/>
        </p:nvSpPr>
        <p:spPr bwMode="auto">
          <a:xfrm>
            <a:off x="8709897" y="5326419"/>
            <a:ext cx="7694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normalizeH="0" baseline="0" smtClean="0">
                <a:ln>
                  <a:noFill/>
                </a:ln>
                <a:solidFill>
                  <a:schemeClr val="accent2"/>
                </a:solidFill>
                <a:effectLst/>
                <a:latin typeface="Arial" pitchFamily="34" charset="0"/>
                <a:cs typeface="Arial" pitchFamily="34" charset="0"/>
              </a:rPr>
              <a:t>)</a:t>
            </a:r>
          </a:p>
        </p:txBody>
      </p:sp>
      <p:sp>
        <p:nvSpPr>
          <p:cNvPr id="13066" name="Rectangle 778"/>
          <p:cNvSpPr>
            <a:spLocks noChangeArrowheads="1"/>
          </p:cNvSpPr>
          <p:nvPr/>
        </p:nvSpPr>
        <p:spPr bwMode="auto">
          <a:xfrm>
            <a:off x="8107236" y="4099650"/>
            <a:ext cx="827855" cy="413927"/>
          </a:xfrm>
          <a:prstGeom prst="rect">
            <a:avLst/>
          </a:prstGeom>
          <a:noFill/>
          <a:ln w="9525" cap="rnd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400" b="1">
              <a:solidFill>
                <a:schemeClr val="accent2"/>
              </a:solidFill>
            </a:endParaRPr>
          </a:p>
        </p:txBody>
      </p:sp>
      <p:sp>
        <p:nvSpPr>
          <p:cNvPr id="13067" name="Rectangle 779"/>
          <p:cNvSpPr>
            <a:spLocks noChangeArrowheads="1"/>
          </p:cNvSpPr>
          <p:nvPr/>
        </p:nvSpPr>
        <p:spPr bwMode="auto">
          <a:xfrm>
            <a:off x="8212326" y="4084637"/>
            <a:ext cx="16671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normalizeH="0" baseline="0" smtClean="0">
                <a:ln>
                  <a:noFill/>
                </a:ln>
                <a:solidFill>
                  <a:schemeClr val="accent2"/>
                </a:solidFill>
                <a:effectLst/>
                <a:latin typeface="Arial" pitchFamily="34" charset="0"/>
                <a:cs typeface="Arial" pitchFamily="34" charset="0"/>
              </a:rPr>
              <a:t>A</a:t>
            </a:r>
          </a:p>
        </p:txBody>
      </p:sp>
      <p:sp>
        <p:nvSpPr>
          <p:cNvPr id="13068" name="Rectangle 780"/>
          <p:cNvSpPr>
            <a:spLocks noChangeArrowheads="1"/>
          </p:cNvSpPr>
          <p:nvPr/>
        </p:nvSpPr>
        <p:spPr bwMode="auto">
          <a:xfrm>
            <a:off x="8332430" y="4084637"/>
            <a:ext cx="12824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normalizeH="0" baseline="0" smtClean="0">
                <a:ln>
                  <a:noFill/>
                </a:ln>
                <a:solidFill>
                  <a:schemeClr val="accent2"/>
                </a:solidFill>
                <a:effectLst/>
                <a:latin typeface="Arial" pitchFamily="34" charset="0"/>
                <a:cs typeface="Arial" pitchFamily="34" charset="0"/>
              </a:rPr>
              <a:t>, </a:t>
            </a:r>
          </a:p>
        </p:txBody>
      </p:sp>
      <p:sp>
        <p:nvSpPr>
          <p:cNvPr id="13069" name="Rectangle 781"/>
          <p:cNvSpPr>
            <a:spLocks noChangeArrowheads="1"/>
          </p:cNvSpPr>
          <p:nvPr/>
        </p:nvSpPr>
        <p:spPr bwMode="auto">
          <a:xfrm>
            <a:off x="8435375" y="4084637"/>
            <a:ext cx="12824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normalizeH="0" baseline="0" smtClean="0">
                <a:ln>
                  <a:noFill/>
                </a:ln>
                <a:solidFill>
                  <a:schemeClr val="accent2"/>
                </a:solidFill>
                <a:effectLst/>
                <a:latin typeface="Arial" pitchFamily="34" charset="0"/>
                <a:cs typeface="Arial" pitchFamily="34" charset="0"/>
              </a:rPr>
              <a:t>9</a:t>
            </a:r>
          </a:p>
        </p:txBody>
      </p:sp>
      <p:sp>
        <p:nvSpPr>
          <p:cNvPr id="13070" name="Rectangle 782"/>
          <p:cNvSpPr>
            <a:spLocks noChangeArrowheads="1"/>
          </p:cNvSpPr>
          <p:nvPr/>
        </p:nvSpPr>
        <p:spPr bwMode="auto">
          <a:xfrm>
            <a:off x="8538321" y="4084637"/>
            <a:ext cx="346249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normalizeH="0" baseline="0" smtClean="0">
                <a:ln>
                  <a:noFill/>
                </a:ln>
                <a:solidFill>
                  <a:schemeClr val="accent2"/>
                </a:solidFill>
                <a:effectLst/>
                <a:latin typeface="Arial" pitchFamily="34" charset="0"/>
                <a:cs typeface="Arial" pitchFamily="34" charset="0"/>
              </a:rPr>
              <a:t>PM</a:t>
            </a:r>
          </a:p>
        </p:txBody>
      </p:sp>
      <p:sp>
        <p:nvSpPr>
          <p:cNvPr id="13071" name="Rectangle 783"/>
          <p:cNvSpPr>
            <a:spLocks noChangeArrowheads="1"/>
          </p:cNvSpPr>
          <p:nvPr/>
        </p:nvSpPr>
        <p:spPr bwMode="auto">
          <a:xfrm>
            <a:off x="8263799" y="4290528"/>
            <a:ext cx="7694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normalizeH="0" baseline="0" smtClean="0">
                <a:ln>
                  <a:noFill/>
                </a:ln>
                <a:solidFill>
                  <a:schemeClr val="accent2"/>
                </a:solidFill>
                <a:effectLst/>
                <a:latin typeface="Arial" pitchFamily="34" charset="0"/>
                <a:cs typeface="Arial" pitchFamily="34" charset="0"/>
              </a:rPr>
              <a:t>(</a:t>
            </a:r>
          </a:p>
        </p:txBody>
      </p:sp>
      <p:sp>
        <p:nvSpPr>
          <p:cNvPr id="13072" name="Rectangle 784"/>
          <p:cNvSpPr>
            <a:spLocks noChangeArrowheads="1"/>
          </p:cNvSpPr>
          <p:nvPr/>
        </p:nvSpPr>
        <p:spPr bwMode="auto">
          <a:xfrm>
            <a:off x="8332430" y="4290528"/>
            <a:ext cx="12824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normalizeH="0" baseline="0" smtClean="0">
                <a:ln>
                  <a:noFill/>
                </a:ln>
                <a:solidFill>
                  <a:schemeClr val="accent2"/>
                </a:solidFill>
                <a:effectLst/>
                <a:latin typeface="Arial" pitchFamily="34" charset="0"/>
                <a:cs typeface="Arial" pitchFamily="34" charset="0"/>
              </a:rPr>
              <a:t>7</a:t>
            </a:r>
          </a:p>
        </p:txBody>
      </p:sp>
      <p:sp>
        <p:nvSpPr>
          <p:cNvPr id="13073" name="Rectangle 785"/>
          <p:cNvSpPr>
            <a:spLocks noChangeArrowheads="1"/>
          </p:cNvSpPr>
          <p:nvPr/>
        </p:nvSpPr>
        <p:spPr bwMode="auto">
          <a:xfrm>
            <a:off x="8435375" y="4290528"/>
            <a:ext cx="346249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normalizeH="0" baseline="0" smtClean="0">
                <a:ln>
                  <a:noFill/>
                </a:ln>
                <a:solidFill>
                  <a:schemeClr val="accent2"/>
                </a:solidFill>
                <a:effectLst/>
                <a:latin typeface="Arial" pitchFamily="34" charset="0"/>
                <a:cs typeface="Arial" pitchFamily="34" charset="0"/>
              </a:rPr>
              <a:t>PM</a:t>
            </a:r>
          </a:p>
        </p:txBody>
      </p:sp>
      <p:sp>
        <p:nvSpPr>
          <p:cNvPr id="13074" name="Rectangle 786"/>
          <p:cNvSpPr>
            <a:spLocks noChangeArrowheads="1"/>
          </p:cNvSpPr>
          <p:nvPr/>
        </p:nvSpPr>
        <p:spPr bwMode="auto">
          <a:xfrm>
            <a:off x="8709897" y="4290528"/>
            <a:ext cx="7694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normalizeH="0" baseline="0" smtClean="0">
                <a:ln>
                  <a:noFill/>
                </a:ln>
                <a:solidFill>
                  <a:schemeClr val="accent2"/>
                </a:solidFill>
                <a:effectLst/>
                <a:latin typeface="Arial" pitchFamily="34" charset="0"/>
                <a:cs typeface="Arial" pitchFamily="34" charset="0"/>
              </a:rPr>
              <a:t>)</a:t>
            </a:r>
          </a:p>
        </p:txBody>
      </p:sp>
      <p:sp>
        <p:nvSpPr>
          <p:cNvPr id="13075" name="Freeform 787"/>
          <p:cNvSpPr>
            <a:spLocks/>
          </p:cNvSpPr>
          <p:nvPr/>
        </p:nvSpPr>
        <p:spPr bwMode="auto">
          <a:xfrm>
            <a:off x="6142689" y="4305541"/>
            <a:ext cx="519018" cy="214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42" y="1"/>
              </a:cxn>
            </a:cxnLst>
            <a:rect l="0" t="0" r="r" b="b"/>
            <a:pathLst>
              <a:path w="242" h="1">
                <a:moveTo>
                  <a:pt x="0" y="0"/>
                </a:moveTo>
                <a:cubicBezTo>
                  <a:pt x="59" y="0"/>
                  <a:pt x="164" y="0"/>
                  <a:pt x="242" y="1"/>
                </a:cubicBezTo>
              </a:path>
            </a:pathLst>
          </a:custGeom>
          <a:noFill/>
          <a:ln w="9525" cap="rnd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400" b="1">
              <a:solidFill>
                <a:schemeClr val="accent2"/>
              </a:solidFill>
            </a:endParaRPr>
          </a:p>
        </p:txBody>
      </p:sp>
      <p:sp>
        <p:nvSpPr>
          <p:cNvPr id="13076" name="Freeform 788"/>
          <p:cNvSpPr>
            <a:spLocks/>
          </p:cNvSpPr>
          <p:nvPr/>
        </p:nvSpPr>
        <p:spPr bwMode="auto">
          <a:xfrm>
            <a:off x="6625247" y="4236911"/>
            <a:ext cx="139406" cy="139406"/>
          </a:xfrm>
          <a:custGeom>
            <a:avLst/>
            <a:gdLst/>
            <a:ahLst/>
            <a:cxnLst>
              <a:cxn ang="0">
                <a:pos x="131" y="66"/>
              </a:cxn>
              <a:cxn ang="0">
                <a:pos x="3" y="130"/>
              </a:cxn>
              <a:cxn ang="0">
                <a:pos x="0" y="129"/>
              </a:cxn>
              <a:cxn ang="0">
                <a:pos x="0" y="0"/>
              </a:cxn>
              <a:cxn ang="0">
                <a:pos x="3" y="2"/>
              </a:cxn>
              <a:cxn ang="0">
                <a:pos x="131" y="66"/>
              </a:cxn>
            </a:cxnLst>
            <a:rect l="0" t="0" r="r" b="b"/>
            <a:pathLst>
              <a:path w="131" h="130">
                <a:moveTo>
                  <a:pt x="131" y="66"/>
                </a:moveTo>
                <a:lnTo>
                  <a:pt x="3" y="130"/>
                </a:lnTo>
                <a:lnTo>
                  <a:pt x="0" y="129"/>
                </a:lnTo>
                <a:cubicBezTo>
                  <a:pt x="20" y="89"/>
                  <a:pt x="20" y="41"/>
                  <a:pt x="0" y="0"/>
                </a:cubicBezTo>
                <a:lnTo>
                  <a:pt x="3" y="2"/>
                </a:lnTo>
                <a:lnTo>
                  <a:pt x="131" y="66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400" b="1">
              <a:solidFill>
                <a:schemeClr val="accent2"/>
              </a:solidFill>
            </a:endParaRPr>
          </a:p>
        </p:txBody>
      </p:sp>
      <p:sp>
        <p:nvSpPr>
          <p:cNvPr id="13077" name="Line 789"/>
          <p:cNvSpPr>
            <a:spLocks noChangeShapeType="1"/>
          </p:cNvSpPr>
          <p:nvPr/>
        </p:nvSpPr>
        <p:spPr bwMode="auto">
          <a:xfrm>
            <a:off x="6144834" y="6377323"/>
            <a:ext cx="516873" cy="2145"/>
          </a:xfrm>
          <a:prstGeom prst="line">
            <a:avLst/>
          </a:prstGeom>
          <a:noFill/>
          <a:ln w="9525" cap="rnd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400" b="1">
              <a:solidFill>
                <a:schemeClr val="accent2"/>
              </a:solidFill>
            </a:endParaRPr>
          </a:p>
        </p:txBody>
      </p:sp>
      <p:sp>
        <p:nvSpPr>
          <p:cNvPr id="13078" name="Freeform 790"/>
          <p:cNvSpPr>
            <a:spLocks/>
          </p:cNvSpPr>
          <p:nvPr/>
        </p:nvSpPr>
        <p:spPr bwMode="auto">
          <a:xfrm>
            <a:off x="6625247" y="6306548"/>
            <a:ext cx="139406" cy="139406"/>
          </a:xfrm>
          <a:custGeom>
            <a:avLst/>
            <a:gdLst/>
            <a:ahLst/>
            <a:cxnLst>
              <a:cxn ang="0">
                <a:pos x="131" y="66"/>
              </a:cxn>
              <a:cxn ang="0">
                <a:pos x="3" y="130"/>
              </a:cxn>
              <a:cxn ang="0">
                <a:pos x="0" y="129"/>
              </a:cxn>
              <a:cxn ang="0">
                <a:pos x="0" y="0"/>
              </a:cxn>
              <a:cxn ang="0">
                <a:pos x="3" y="2"/>
              </a:cxn>
              <a:cxn ang="0">
                <a:pos x="131" y="66"/>
              </a:cxn>
            </a:cxnLst>
            <a:rect l="0" t="0" r="r" b="b"/>
            <a:pathLst>
              <a:path w="131" h="130">
                <a:moveTo>
                  <a:pt x="131" y="66"/>
                </a:moveTo>
                <a:lnTo>
                  <a:pt x="3" y="130"/>
                </a:lnTo>
                <a:lnTo>
                  <a:pt x="0" y="129"/>
                </a:lnTo>
                <a:cubicBezTo>
                  <a:pt x="20" y="89"/>
                  <a:pt x="20" y="41"/>
                  <a:pt x="0" y="0"/>
                </a:cubicBezTo>
                <a:lnTo>
                  <a:pt x="3" y="2"/>
                </a:lnTo>
                <a:lnTo>
                  <a:pt x="131" y="66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400" b="1">
              <a:solidFill>
                <a:schemeClr val="accent2"/>
              </a:solidFill>
            </a:endParaRPr>
          </a:p>
        </p:txBody>
      </p:sp>
      <p:sp>
        <p:nvSpPr>
          <p:cNvPr id="13079" name="Line 791"/>
          <p:cNvSpPr>
            <a:spLocks noChangeShapeType="1"/>
          </p:cNvSpPr>
          <p:nvPr/>
        </p:nvSpPr>
        <p:spPr bwMode="auto">
          <a:xfrm>
            <a:off x="7592508" y="5341432"/>
            <a:ext cx="411783" cy="2145"/>
          </a:xfrm>
          <a:prstGeom prst="line">
            <a:avLst/>
          </a:prstGeom>
          <a:noFill/>
          <a:ln w="9525" cap="rnd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400" b="1">
              <a:solidFill>
                <a:schemeClr val="accent2"/>
              </a:solidFill>
            </a:endParaRPr>
          </a:p>
        </p:txBody>
      </p:sp>
      <p:sp>
        <p:nvSpPr>
          <p:cNvPr id="13080" name="Freeform 792"/>
          <p:cNvSpPr>
            <a:spLocks/>
          </p:cNvSpPr>
          <p:nvPr/>
        </p:nvSpPr>
        <p:spPr bwMode="auto">
          <a:xfrm>
            <a:off x="7967830" y="5270657"/>
            <a:ext cx="139406" cy="139406"/>
          </a:xfrm>
          <a:custGeom>
            <a:avLst/>
            <a:gdLst/>
            <a:ahLst/>
            <a:cxnLst>
              <a:cxn ang="0">
                <a:pos x="131" y="66"/>
              </a:cxn>
              <a:cxn ang="0">
                <a:pos x="3" y="130"/>
              </a:cxn>
              <a:cxn ang="0">
                <a:pos x="0" y="129"/>
              </a:cxn>
              <a:cxn ang="0">
                <a:pos x="0" y="0"/>
              </a:cxn>
              <a:cxn ang="0">
                <a:pos x="3" y="2"/>
              </a:cxn>
              <a:cxn ang="0">
                <a:pos x="131" y="66"/>
              </a:cxn>
            </a:cxnLst>
            <a:rect l="0" t="0" r="r" b="b"/>
            <a:pathLst>
              <a:path w="131" h="130">
                <a:moveTo>
                  <a:pt x="131" y="66"/>
                </a:moveTo>
                <a:lnTo>
                  <a:pt x="3" y="130"/>
                </a:lnTo>
                <a:lnTo>
                  <a:pt x="0" y="129"/>
                </a:lnTo>
                <a:cubicBezTo>
                  <a:pt x="20" y="89"/>
                  <a:pt x="20" y="41"/>
                  <a:pt x="0" y="0"/>
                </a:cubicBezTo>
                <a:lnTo>
                  <a:pt x="3" y="2"/>
                </a:lnTo>
                <a:lnTo>
                  <a:pt x="131" y="66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400" b="1">
              <a:solidFill>
                <a:schemeClr val="accent2"/>
              </a:solidFill>
            </a:endParaRPr>
          </a:p>
        </p:txBody>
      </p:sp>
      <p:sp>
        <p:nvSpPr>
          <p:cNvPr id="13081" name="Rectangle 793"/>
          <p:cNvSpPr>
            <a:spLocks noChangeArrowheads="1"/>
          </p:cNvSpPr>
          <p:nvPr/>
        </p:nvSpPr>
        <p:spPr bwMode="auto">
          <a:xfrm>
            <a:off x="6764653" y="5135541"/>
            <a:ext cx="827855" cy="413927"/>
          </a:xfrm>
          <a:prstGeom prst="rect">
            <a:avLst/>
          </a:prstGeom>
          <a:noFill/>
          <a:ln w="9525" cap="rnd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400" b="1">
              <a:solidFill>
                <a:schemeClr val="accent2"/>
              </a:solidFill>
            </a:endParaRPr>
          </a:p>
        </p:txBody>
      </p:sp>
      <p:sp>
        <p:nvSpPr>
          <p:cNvPr id="13082" name="Rectangle 794"/>
          <p:cNvSpPr>
            <a:spLocks noChangeArrowheads="1"/>
          </p:cNvSpPr>
          <p:nvPr/>
        </p:nvSpPr>
        <p:spPr bwMode="auto">
          <a:xfrm>
            <a:off x="6869743" y="5118383"/>
            <a:ext cx="16671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normalizeH="0" baseline="0" smtClean="0">
                <a:ln>
                  <a:noFill/>
                </a:ln>
                <a:solidFill>
                  <a:schemeClr val="accent2"/>
                </a:solidFill>
                <a:effectLst/>
                <a:latin typeface="Arial" pitchFamily="34" charset="0"/>
                <a:cs typeface="Arial" pitchFamily="34" charset="0"/>
              </a:rPr>
              <a:t>B</a:t>
            </a:r>
          </a:p>
        </p:txBody>
      </p:sp>
      <p:sp>
        <p:nvSpPr>
          <p:cNvPr id="13083" name="Rectangle 795"/>
          <p:cNvSpPr>
            <a:spLocks noChangeArrowheads="1"/>
          </p:cNvSpPr>
          <p:nvPr/>
        </p:nvSpPr>
        <p:spPr bwMode="auto">
          <a:xfrm>
            <a:off x="6989846" y="5118383"/>
            <a:ext cx="12824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normalizeH="0" baseline="0" smtClean="0">
                <a:ln>
                  <a:noFill/>
                </a:ln>
                <a:solidFill>
                  <a:schemeClr val="accent2"/>
                </a:solidFill>
                <a:effectLst/>
                <a:latin typeface="Arial" pitchFamily="34" charset="0"/>
                <a:cs typeface="Arial" pitchFamily="34" charset="0"/>
              </a:rPr>
              <a:t>, </a:t>
            </a:r>
          </a:p>
        </p:txBody>
      </p:sp>
      <p:sp>
        <p:nvSpPr>
          <p:cNvPr id="13084" name="Rectangle 796"/>
          <p:cNvSpPr>
            <a:spLocks noChangeArrowheads="1"/>
          </p:cNvSpPr>
          <p:nvPr/>
        </p:nvSpPr>
        <p:spPr bwMode="auto">
          <a:xfrm>
            <a:off x="7092792" y="5118383"/>
            <a:ext cx="12824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normalizeH="0" baseline="0" smtClean="0">
                <a:ln>
                  <a:noFill/>
                </a:ln>
                <a:solidFill>
                  <a:schemeClr val="accent2"/>
                </a:solidFill>
                <a:effectLst/>
                <a:latin typeface="Arial" pitchFamily="34" charset="0"/>
                <a:cs typeface="Arial" pitchFamily="34" charset="0"/>
              </a:rPr>
              <a:t>8</a:t>
            </a:r>
          </a:p>
        </p:txBody>
      </p:sp>
      <p:sp>
        <p:nvSpPr>
          <p:cNvPr id="13085" name="Rectangle 797"/>
          <p:cNvSpPr>
            <a:spLocks noChangeArrowheads="1"/>
          </p:cNvSpPr>
          <p:nvPr/>
        </p:nvSpPr>
        <p:spPr bwMode="auto">
          <a:xfrm>
            <a:off x="7195738" y="5118383"/>
            <a:ext cx="346249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normalizeH="0" baseline="0" smtClean="0">
                <a:ln>
                  <a:noFill/>
                </a:ln>
                <a:solidFill>
                  <a:schemeClr val="accent2"/>
                </a:solidFill>
                <a:effectLst/>
                <a:latin typeface="Arial" pitchFamily="34" charset="0"/>
                <a:cs typeface="Arial" pitchFamily="34" charset="0"/>
              </a:rPr>
              <a:t>PM</a:t>
            </a:r>
          </a:p>
        </p:txBody>
      </p:sp>
      <p:sp>
        <p:nvSpPr>
          <p:cNvPr id="13086" name="Rectangle 798"/>
          <p:cNvSpPr>
            <a:spLocks noChangeArrowheads="1"/>
          </p:cNvSpPr>
          <p:nvPr/>
        </p:nvSpPr>
        <p:spPr bwMode="auto">
          <a:xfrm>
            <a:off x="6921216" y="5326419"/>
            <a:ext cx="7694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normalizeH="0" baseline="0" smtClean="0">
                <a:ln>
                  <a:noFill/>
                </a:ln>
                <a:solidFill>
                  <a:schemeClr val="accent2"/>
                </a:solidFill>
                <a:effectLst/>
                <a:latin typeface="Arial" pitchFamily="34" charset="0"/>
                <a:cs typeface="Arial" pitchFamily="34" charset="0"/>
              </a:rPr>
              <a:t>(</a:t>
            </a:r>
          </a:p>
        </p:txBody>
      </p:sp>
      <p:sp>
        <p:nvSpPr>
          <p:cNvPr id="13087" name="Rectangle 799"/>
          <p:cNvSpPr>
            <a:spLocks noChangeArrowheads="1"/>
          </p:cNvSpPr>
          <p:nvPr/>
        </p:nvSpPr>
        <p:spPr bwMode="auto">
          <a:xfrm>
            <a:off x="6989846" y="5326419"/>
            <a:ext cx="12824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normalizeH="0" baseline="0" smtClean="0">
                <a:ln>
                  <a:noFill/>
                </a:ln>
                <a:solidFill>
                  <a:schemeClr val="accent2"/>
                </a:solidFill>
                <a:effectLst/>
                <a:latin typeface="Arial" pitchFamily="34" charset="0"/>
                <a:cs typeface="Arial" pitchFamily="34" charset="0"/>
              </a:rPr>
              <a:t>7</a:t>
            </a:r>
          </a:p>
        </p:txBody>
      </p:sp>
      <p:sp>
        <p:nvSpPr>
          <p:cNvPr id="13088" name="Rectangle 800"/>
          <p:cNvSpPr>
            <a:spLocks noChangeArrowheads="1"/>
          </p:cNvSpPr>
          <p:nvPr/>
        </p:nvSpPr>
        <p:spPr bwMode="auto">
          <a:xfrm>
            <a:off x="7092792" y="5326419"/>
            <a:ext cx="346249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normalizeH="0" baseline="0" smtClean="0">
                <a:ln>
                  <a:noFill/>
                </a:ln>
                <a:solidFill>
                  <a:schemeClr val="accent2"/>
                </a:solidFill>
                <a:effectLst/>
                <a:latin typeface="Arial" pitchFamily="34" charset="0"/>
                <a:cs typeface="Arial" pitchFamily="34" charset="0"/>
              </a:rPr>
              <a:t>PM</a:t>
            </a:r>
          </a:p>
        </p:txBody>
      </p:sp>
      <p:sp>
        <p:nvSpPr>
          <p:cNvPr id="13089" name="Rectangle 801"/>
          <p:cNvSpPr>
            <a:spLocks noChangeArrowheads="1"/>
          </p:cNvSpPr>
          <p:nvPr/>
        </p:nvSpPr>
        <p:spPr bwMode="auto">
          <a:xfrm>
            <a:off x="7367314" y="5326419"/>
            <a:ext cx="7694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normalizeH="0" baseline="0" smtClean="0">
                <a:ln>
                  <a:noFill/>
                </a:ln>
                <a:solidFill>
                  <a:schemeClr val="accent2"/>
                </a:solidFill>
                <a:effectLst/>
                <a:latin typeface="Arial" pitchFamily="34" charset="0"/>
                <a:cs typeface="Arial" pitchFamily="34" charset="0"/>
              </a:rPr>
              <a:t>)</a:t>
            </a:r>
          </a:p>
        </p:txBody>
      </p:sp>
      <p:sp>
        <p:nvSpPr>
          <p:cNvPr id="13090" name="Line 802"/>
          <p:cNvSpPr>
            <a:spLocks noChangeShapeType="1"/>
          </p:cNvSpPr>
          <p:nvPr/>
        </p:nvSpPr>
        <p:spPr bwMode="auto">
          <a:xfrm flipV="1">
            <a:off x="6144834" y="5618099"/>
            <a:ext cx="947958" cy="759224"/>
          </a:xfrm>
          <a:prstGeom prst="line">
            <a:avLst/>
          </a:prstGeom>
          <a:noFill/>
          <a:ln w="9525" cap="rnd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400" b="1">
              <a:solidFill>
                <a:schemeClr val="accent2"/>
              </a:solidFill>
            </a:endParaRPr>
          </a:p>
        </p:txBody>
      </p:sp>
      <p:sp>
        <p:nvSpPr>
          <p:cNvPr id="13091" name="Freeform 803"/>
          <p:cNvSpPr>
            <a:spLocks/>
          </p:cNvSpPr>
          <p:nvPr/>
        </p:nvSpPr>
        <p:spPr bwMode="auto">
          <a:xfrm>
            <a:off x="7024162" y="5549468"/>
            <a:ext cx="154419" cy="139406"/>
          </a:xfrm>
          <a:custGeom>
            <a:avLst/>
            <a:gdLst/>
            <a:ahLst/>
            <a:cxnLst>
              <a:cxn ang="0">
                <a:pos x="144" y="0"/>
              </a:cxn>
              <a:cxn ang="0">
                <a:pos x="80" y="128"/>
              </a:cxn>
              <a:cxn ang="0">
                <a:pos x="81" y="130"/>
              </a:cxn>
              <a:cxn ang="0">
                <a:pos x="1" y="29"/>
              </a:cxn>
              <a:cxn ang="0">
                <a:pos x="0" y="32"/>
              </a:cxn>
              <a:cxn ang="0">
                <a:pos x="144" y="0"/>
              </a:cxn>
            </a:cxnLst>
            <a:rect l="0" t="0" r="r" b="b"/>
            <a:pathLst>
              <a:path w="144" h="130">
                <a:moveTo>
                  <a:pt x="144" y="0"/>
                </a:moveTo>
                <a:lnTo>
                  <a:pt x="80" y="128"/>
                </a:lnTo>
                <a:lnTo>
                  <a:pt x="81" y="130"/>
                </a:lnTo>
                <a:cubicBezTo>
                  <a:pt x="72" y="85"/>
                  <a:pt x="42" y="48"/>
                  <a:pt x="1" y="29"/>
                </a:cubicBezTo>
                <a:lnTo>
                  <a:pt x="0" y="32"/>
                </a:lnTo>
                <a:lnTo>
                  <a:pt x="144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400" b="1">
              <a:solidFill>
                <a:schemeClr val="accent2"/>
              </a:solidFill>
            </a:endParaRPr>
          </a:p>
        </p:txBody>
      </p:sp>
      <p:sp>
        <p:nvSpPr>
          <p:cNvPr id="13092" name="Line 804"/>
          <p:cNvSpPr>
            <a:spLocks noChangeShapeType="1"/>
          </p:cNvSpPr>
          <p:nvPr/>
        </p:nvSpPr>
        <p:spPr bwMode="auto">
          <a:xfrm flipV="1">
            <a:off x="7592508" y="4582208"/>
            <a:ext cx="842868" cy="759224"/>
          </a:xfrm>
          <a:prstGeom prst="line">
            <a:avLst/>
          </a:prstGeom>
          <a:noFill/>
          <a:ln w="9525" cap="rnd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400" b="1">
              <a:solidFill>
                <a:schemeClr val="accent2"/>
              </a:solidFill>
            </a:endParaRPr>
          </a:p>
        </p:txBody>
      </p:sp>
      <p:sp>
        <p:nvSpPr>
          <p:cNvPr id="13093" name="Freeform 805"/>
          <p:cNvSpPr>
            <a:spLocks/>
          </p:cNvSpPr>
          <p:nvPr/>
        </p:nvSpPr>
        <p:spPr bwMode="auto">
          <a:xfrm>
            <a:off x="8366745" y="4513577"/>
            <a:ext cx="154419" cy="143695"/>
          </a:xfrm>
          <a:custGeom>
            <a:avLst/>
            <a:gdLst/>
            <a:ahLst/>
            <a:cxnLst>
              <a:cxn ang="0">
                <a:pos x="144" y="0"/>
              </a:cxn>
              <a:cxn ang="0">
                <a:pos x="80" y="128"/>
              </a:cxn>
              <a:cxn ang="0">
                <a:pos x="88" y="133"/>
              </a:cxn>
              <a:cxn ang="0">
                <a:pos x="3" y="36"/>
              </a:cxn>
              <a:cxn ang="0">
                <a:pos x="0" y="32"/>
              </a:cxn>
              <a:cxn ang="0">
                <a:pos x="144" y="0"/>
              </a:cxn>
            </a:cxnLst>
            <a:rect l="0" t="0" r="r" b="b"/>
            <a:pathLst>
              <a:path w="144" h="133">
                <a:moveTo>
                  <a:pt x="144" y="0"/>
                </a:moveTo>
                <a:lnTo>
                  <a:pt x="80" y="128"/>
                </a:lnTo>
                <a:lnTo>
                  <a:pt x="88" y="133"/>
                </a:lnTo>
                <a:cubicBezTo>
                  <a:pt x="77" y="89"/>
                  <a:pt x="45" y="53"/>
                  <a:pt x="3" y="36"/>
                </a:cubicBezTo>
                <a:lnTo>
                  <a:pt x="0" y="32"/>
                </a:lnTo>
                <a:lnTo>
                  <a:pt x="144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400" b="1">
              <a:solidFill>
                <a:schemeClr val="accent2"/>
              </a:solidFill>
            </a:endParaRPr>
          </a:p>
        </p:txBody>
      </p:sp>
      <p:sp>
        <p:nvSpPr>
          <p:cNvPr id="13094" name="Line 806"/>
          <p:cNvSpPr>
            <a:spLocks noChangeShapeType="1"/>
          </p:cNvSpPr>
          <p:nvPr/>
        </p:nvSpPr>
        <p:spPr bwMode="auto">
          <a:xfrm>
            <a:off x="7592508" y="5341432"/>
            <a:ext cx="842868" cy="759224"/>
          </a:xfrm>
          <a:prstGeom prst="line">
            <a:avLst/>
          </a:prstGeom>
          <a:noFill/>
          <a:ln w="9525" cap="rnd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400" b="1">
              <a:solidFill>
                <a:schemeClr val="accent2"/>
              </a:solidFill>
            </a:endParaRPr>
          </a:p>
        </p:txBody>
      </p:sp>
      <p:sp>
        <p:nvSpPr>
          <p:cNvPr id="13095" name="Freeform 807"/>
          <p:cNvSpPr>
            <a:spLocks/>
          </p:cNvSpPr>
          <p:nvPr/>
        </p:nvSpPr>
        <p:spPr bwMode="auto">
          <a:xfrm>
            <a:off x="8366745" y="6023448"/>
            <a:ext cx="154419" cy="145840"/>
          </a:xfrm>
          <a:custGeom>
            <a:avLst/>
            <a:gdLst/>
            <a:ahLst/>
            <a:cxnLst>
              <a:cxn ang="0">
                <a:pos x="144" y="135"/>
              </a:cxn>
              <a:cxn ang="0">
                <a:pos x="0" y="103"/>
              </a:cxn>
              <a:cxn ang="0">
                <a:pos x="3" y="96"/>
              </a:cxn>
              <a:cxn ang="0">
                <a:pos x="88" y="0"/>
              </a:cxn>
              <a:cxn ang="0">
                <a:pos x="80" y="7"/>
              </a:cxn>
              <a:cxn ang="0">
                <a:pos x="144" y="135"/>
              </a:cxn>
            </a:cxnLst>
            <a:rect l="0" t="0" r="r" b="b"/>
            <a:pathLst>
              <a:path w="144" h="135">
                <a:moveTo>
                  <a:pt x="144" y="135"/>
                </a:moveTo>
                <a:lnTo>
                  <a:pt x="0" y="103"/>
                </a:lnTo>
                <a:lnTo>
                  <a:pt x="3" y="96"/>
                </a:lnTo>
                <a:cubicBezTo>
                  <a:pt x="45" y="80"/>
                  <a:pt x="77" y="44"/>
                  <a:pt x="88" y="0"/>
                </a:cubicBezTo>
                <a:lnTo>
                  <a:pt x="80" y="7"/>
                </a:lnTo>
                <a:lnTo>
                  <a:pt x="144" y="135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400" b="1">
              <a:solidFill>
                <a:schemeClr val="accent2"/>
              </a:solidFill>
            </a:endParaRPr>
          </a:p>
        </p:txBody>
      </p:sp>
      <p:sp>
        <p:nvSpPr>
          <p:cNvPr id="13096" name="Rectangle 808"/>
          <p:cNvSpPr>
            <a:spLocks noChangeArrowheads="1"/>
          </p:cNvSpPr>
          <p:nvPr/>
        </p:nvSpPr>
        <p:spPr bwMode="auto">
          <a:xfrm>
            <a:off x="6764653" y="4099650"/>
            <a:ext cx="827855" cy="413927"/>
          </a:xfrm>
          <a:prstGeom prst="rect">
            <a:avLst/>
          </a:prstGeom>
          <a:noFill/>
          <a:ln w="9525" cap="rnd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400" b="1">
              <a:solidFill>
                <a:schemeClr val="accent2"/>
              </a:solidFill>
            </a:endParaRPr>
          </a:p>
        </p:txBody>
      </p:sp>
      <p:sp>
        <p:nvSpPr>
          <p:cNvPr id="13097" name="Rectangle 809"/>
          <p:cNvSpPr>
            <a:spLocks noChangeArrowheads="1"/>
          </p:cNvSpPr>
          <p:nvPr/>
        </p:nvSpPr>
        <p:spPr bwMode="auto">
          <a:xfrm>
            <a:off x="6869743" y="4084637"/>
            <a:ext cx="16671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normalizeH="0" baseline="0" smtClean="0">
                <a:ln>
                  <a:noFill/>
                </a:ln>
                <a:solidFill>
                  <a:schemeClr val="accent2"/>
                </a:solidFill>
                <a:effectLst/>
                <a:latin typeface="Arial" pitchFamily="34" charset="0"/>
                <a:cs typeface="Arial" pitchFamily="34" charset="0"/>
              </a:rPr>
              <a:t>A</a:t>
            </a:r>
          </a:p>
        </p:txBody>
      </p:sp>
      <p:sp>
        <p:nvSpPr>
          <p:cNvPr id="13098" name="Rectangle 810"/>
          <p:cNvSpPr>
            <a:spLocks noChangeArrowheads="1"/>
          </p:cNvSpPr>
          <p:nvPr/>
        </p:nvSpPr>
        <p:spPr bwMode="auto">
          <a:xfrm>
            <a:off x="6989846" y="4084637"/>
            <a:ext cx="12824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normalizeH="0" baseline="0" smtClean="0">
                <a:ln>
                  <a:noFill/>
                </a:ln>
                <a:solidFill>
                  <a:schemeClr val="accent2"/>
                </a:solidFill>
                <a:effectLst/>
                <a:latin typeface="Arial" pitchFamily="34" charset="0"/>
                <a:cs typeface="Arial" pitchFamily="34" charset="0"/>
              </a:rPr>
              <a:t>, </a:t>
            </a:r>
          </a:p>
        </p:txBody>
      </p:sp>
      <p:sp>
        <p:nvSpPr>
          <p:cNvPr id="13099" name="Rectangle 811"/>
          <p:cNvSpPr>
            <a:spLocks noChangeArrowheads="1"/>
          </p:cNvSpPr>
          <p:nvPr/>
        </p:nvSpPr>
        <p:spPr bwMode="auto">
          <a:xfrm>
            <a:off x="7092792" y="4084637"/>
            <a:ext cx="12824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normalizeH="0" baseline="0" smtClean="0">
                <a:ln>
                  <a:noFill/>
                </a:ln>
                <a:solidFill>
                  <a:schemeClr val="accent2"/>
                </a:solidFill>
                <a:effectLst/>
                <a:latin typeface="Arial" pitchFamily="34" charset="0"/>
                <a:cs typeface="Arial" pitchFamily="34" charset="0"/>
              </a:rPr>
              <a:t>8</a:t>
            </a:r>
          </a:p>
        </p:txBody>
      </p:sp>
      <p:sp>
        <p:nvSpPr>
          <p:cNvPr id="13100" name="Rectangle 812"/>
          <p:cNvSpPr>
            <a:spLocks noChangeArrowheads="1"/>
          </p:cNvSpPr>
          <p:nvPr/>
        </p:nvSpPr>
        <p:spPr bwMode="auto">
          <a:xfrm>
            <a:off x="7195738" y="4084637"/>
            <a:ext cx="346249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normalizeH="0" baseline="0" smtClean="0">
                <a:ln>
                  <a:noFill/>
                </a:ln>
                <a:solidFill>
                  <a:schemeClr val="accent2"/>
                </a:solidFill>
                <a:effectLst/>
                <a:latin typeface="Arial" pitchFamily="34" charset="0"/>
                <a:cs typeface="Arial" pitchFamily="34" charset="0"/>
              </a:rPr>
              <a:t>PM</a:t>
            </a:r>
          </a:p>
        </p:txBody>
      </p:sp>
      <p:sp>
        <p:nvSpPr>
          <p:cNvPr id="13101" name="Rectangle 813"/>
          <p:cNvSpPr>
            <a:spLocks noChangeArrowheads="1"/>
          </p:cNvSpPr>
          <p:nvPr/>
        </p:nvSpPr>
        <p:spPr bwMode="auto">
          <a:xfrm>
            <a:off x="6921216" y="4290528"/>
            <a:ext cx="7694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normalizeH="0" baseline="0" smtClean="0">
                <a:ln>
                  <a:noFill/>
                </a:ln>
                <a:solidFill>
                  <a:schemeClr val="accent2"/>
                </a:solidFill>
                <a:effectLst/>
                <a:latin typeface="Arial" pitchFamily="34" charset="0"/>
                <a:cs typeface="Arial" pitchFamily="34" charset="0"/>
              </a:rPr>
              <a:t>(</a:t>
            </a:r>
          </a:p>
        </p:txBody>
      </p:sp>
      <p:sp>
        <p:nvSpPr>
          <p:cNvPr id="13102" name="Rectangle 814"/>
          <p:cNvSpPr>
            <a:spLocks noChangeArrowheads="1"/>
          </p:cNvSpPr>
          <p:nvPr/>
        </p:nvSpPr>
        <p:spPr bwMode="auto">
          <a:xfrm>
            <a:off x="6989846" y="4290528"/>
            <a:ext cx="12824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normalizeH="0" baseline="0" smtClean="0">
                <a:ln>
                  <a:noFill/>
                </a:ln>
                <a:solidFill>
                  <a:schemeClr val="accent2"/>
                </a:solidFill>
                <a:effectLst/>
                <a:latin typeface="Arial" pitchFamily="34" charset="0"/>
                <a:cs typeface="Arial" pitchFamily="34" charset="0"/>
              </a:rPr>
              <a:t>7</a:t>
            </a:r>
          </a:p>
        </p:txBody>
      </p:sp>
      <p:sp>
        <p:nvSpPr>
          <p:cNvPr id="13103" name="Rectangle 815"/>
          <p:cNvSpPr>
            <a:spLocks noChangeArrowheads="1"/>
          </p:cNvSpPr>
          <p:nvPr/>
        </p:nvSpPr>
        <p:spPr bwMode="auto">
          <a:xfrm>
            <a:off x="7092792" y="4290528"/>
            <a:ext cx="346249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normalizeH="0" baseline="0" smtClean="0">
                <a:ln>
                  <a:noFill/>
                </a:ln>
                <a:solidFill>
                  <a:schemeClr val="accent2"/>
                </a:solidFill>
                <a:effectLst/>
                <a:latin typeface="Arial" pitchFamily="34" charset="0"/>
                <a:cs typeface="Arial" pitchFamily="34" charset="0"/>
              </a:rPr>
              <a:t>PM</a:t>
            </a:r>
          </a:p>
        </p:txBody>
      </p:sp>
      <p:sp>
        <p:nvSpPr>
          <p:cNvPr id="13104" name="Rectangle 816"/>
          <p:cNvSpPr>
            <a:spLocks noChangeArrowheads="1"/>
          </p:cNvSpPr>
          <p:nvPr/>
        </p:nvSpPr>
        <p:spPr bwMode="auto">
          <a:xfrm>
            <a:off x="7367314" y="4290528"/>
            <a:ext cx="7694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normalizeH="0" baseline="0" smtClean="0">
                <a:ln>
                  <a:noFill/>
                </a:ln>
                <a:solidFill>
                  <a:schemeClr val="accent2"/>
                </a:solidFill>
                <a:effectLst/>
                <a:latin typeface="Arial" pitchFamily="34" charset="0"/>
                <a:cs typeface="Arial" pitchFamily="34" charset="0"/>
              </a:rPr>
              <a:t>)</a:t>
            </a:r>
          </a:p>
        </p:txBody>
      </p:sp>
      <p:sp>
        <p:nvSpPr>
          <p:cNvPr id="13105" name="Rectangle 817"/>
          <p:cNvSpPr>
            <a:spLocks noChangeArrowheads="1"/>
          </p:cNvSpPr>
          <p:nvPr/>
        </p:nvSpPr>
        <p:spPr bwMode="auto">
          <a:xfrm>
            <a:off x="6764653" y="6169287"/>
            <a:ext cx="827855" cy="413927"/>
          </a:xfrm>
          <a:prstGeom prst="rect">
            <a:avLst/>
          </a:prstGeom>
          <a:noFill/>
          <a:ln w="9525" cap="rnd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400" b="1">
              <a:solidFill>
                <a:schemeClr val="accent2"/>
              </a:solidFill>
            </a:endParaRPr>
          </a:p>
        </p:txBody>
      </p:sp>
      <p:sp>
        <p:nvSpPr>
          <p:cNvPr id="13107" name="Rectangle 819"/>
          <p:cNvSpPr>
            <a:spLocks noChangeArrowheads="1"/>
          </p:cNvSpPr>
          <p:nvPr/>
        </p:nvSpPr>
        <p:spPr bwMode="auto">
          <a:xfrm>
            <a:off x="6869743" y="6154274"/>
            <a:ext cx="16671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normalizeH="0" baseline="0" smtClean="0">
                <a:ln>
                  <a:noFill/>
                </a:ln>
                <a:solidFill>
                  <a:schemeClr val="accent2"/>
                </a:solidFill>
                <a:effectLst/>
                <a:latin typeface="Arial" pitchFamily="34" charset="0"/>
                <a:cs typeface="Arial" pitchFamily="34" charset="0"/>
              </a:rPr>
              <a:t>C</a:t>
            </a:r>
          </a:p>
        </p:txBody>
      </p:sp>
      <p:sp>
        <p:nvSpPr>
          <p:cNvPr id="13108" name="Rectangle 820"/>
          <p:cNvSpPr>
            <a:spLocks noChangeArrowheads="1"/>
          </p:cNvSpPr>
          <p:nvPr/>
        </p:nvSpPr>
        <p:spPr bwMode="auto">
          <a:xfrm>
            <a:off x="7007004" y="6154274"/>
            <a:ext cx="12824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normalizeH="0" baseline="0" smtClean="0">
                <a:ln>
                  <a:noFill/>
                </a:ln>
                <a:solidFill>
                  <a:schemeClr val="accent2"/>
                </a:solidFill>
                <a:effectLst/>
                <a:latin typeface="Arial" pitchFamily="34" charset="0"/>
                <a:cs typeface="Arial" pitchFamily="34" charset="0"/>
              </a:rPr>
              <a:t>, </a:t>
            </a:r>
          </a:p>
        </p:txBody>
      </p:sp>
      <p:sp>
        <p:nvSpPr>
          <p:cNvPr id="13109" name="Rectangle 821"/>
          <p:cNvSpPr>
            <a:spLocks noChangeArrowheads="1"/>
          </p:cNvSpPr>
          <p:nvPr/>
        </p:nvSpPr>
        <p:spPr bwMode="auto">
          <a:xfrm>
            <a:off x="7109950" y="6154274"/>
            <a:ext cx="12824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normalizeH="0" baseline="0" smtClean="0">
                <a:ln>
                  <a:noFill/>
                </a:ln>
                <a:solidFill>
                  <a:schemeClr val="accent2"/>
                </a:solidFill>
                <a:effectLst/>
                <a:latin typeface="Arial" pitchFamily="34" charset="0"/>
                <a:cs typeface="Arial" pitchFamily="34" charset="0"/>
              </a:rPr>
              <a:t>8</a:t>
            </a:r>
          </a:p>
        </p:txBody>
      </p:sp>
      <p:sp>
        <p:nvSpPr>
          <p:cNvPr id="13110" name="Rectangle 822"/>
          <p:cNvSpPr>
            <a:spLocks noChangeArrowheads="1"/>
          </p:cNvSpPr>
          <p:nvPr/>
        </p:nvSpPr>
        <p:spPr bwMode="auto">
          <a:xfrm>
            <a:off x="7212895" y="6154274"/>
            <a:ext cx="346249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normalizeH="0" baseline="0" smtClean="0">
                <a:ln>
                  <a:noFill/>
                </a:ln>
                <a:solidFill>
                  <a:schemeClr val="accent2"/>
                </a:solidFill>
                <a:effectLst/>
                <a:latin typeface="Arial" pitchFamily="34" charset="0"/>
                <a:cs typeface="Arial" pitchFamily="34" charset="0"/>
              </a:rPr>
              <a:t>PM</a:t>
            </a:r>
          </a:p>
        </p:txBody>
      </p:sp>
      <p:sp>
        <p:nvSpPr>
          <p:cNvPr id="13111" name="Rectangle 823"/>
          <p:cNvSpPr>
            <a:spLocks noChangeArrowheads="1"/>
          </p:cNvSpPr>
          <p:nvPr/>
        </p:nvSpPr>
        <p:spPr bwMode="auto">
          <a:xfrm>
            <a:off x="6921216" y="6360165"/>
            <a:ext cx="7694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normalizeH="0" baseline="0" smtClean="0">
                <a:ln>
                  <a:noFill/>
                </a:ln>
                <a:solidFill>
                  <a:schemeClr val="accent2"/>
                </a:solidFill>
                <a:effectLst/>
                <a:latin typeface="Arial" pitchFamily="34" charset="0"/>
                <a:cs typeface="Arial" pitchFamily="34" charset="0"/>
              </a:rPr>
              <a:t>(</a:t>
            </a:r>
          </a:p>
        </p:txBody>
      </p:sp>
      <p:sp>
        <p:nvSpPr>
          <p:cNvPr id="13112" name="Rectangle 824"/>
          <p:cNvSpPr>
            <a:spLocks noChangeArrowheads="1"/>
          </p:cNvSpPr>
          <p:nvPr/>
        </p:nvSpPr>
        <p:spPr bwMode="auto">
          <a:xfrm>
            <a:off x="6989846" y="6360165"/>
            <a:ext cx="12824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normalizeH="0" baseline="0" smtClean="0">
                <a:ln>
                  <a:noFill/>
                </a:ln>
                <a:solidFill>
                  <a:schemeClr val="accent2"/>
                </a:solidFill>
                <a:effectLst/>
                <a:latin typeface="Arial" pitchFamily="34" charset="0"/>
                <a:cs typeface="Arial" pitchFamily="34" charset="0"/>
              </a:rPr>
              <a:t>7</a:t>
            </a:r>
          </a:p>
        </p:txBody>
      </p:sp>
      <p:sp>
        <p:nvSpPr>
          <p:cNvPr id="13113" name="Rectangle 825"/>
          <p:cNvSpPr>
            <a:spLocks noChangeArrowheads="1"/>
          </p:cNvSpPr>
          <p:nvPr/>
        </p:nvSpPr>
        <p:spPr bwMode="auto">
          <a:xfrm>
            <a:off x="7092792" y="6360165"/>
            <a:ext cx="346249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normalizeH="0" baseline="0" smtClean="0">
                <a:ln>
                  <a:noFill/>
                </a:ln>
                <a:solidFill>
                  <a:schemeClr val="accent2"/>
                </a:solidFill>
                <a:effectLst/>
                <a:latin typeface="Arial" pitchFamily="34" charset="0"/>
                <a:cs typeface="Arial" pitchFamily="34" charset="0"/>
              </a:rPr>
              <a:t>PM</a:t>
            </a:r>
          </a:p>
        </p:txBody>
      </p:sp>
      <p:sp>
        <p:nvSpPr>
          <p:cNvPr id="13114" name="Rectangle 826"/>
          <p:cNvSpPr>
            <a:spLocks noChangeArrowheads="1"/>
          </p:cNvSpPr>
          <p:nvPr/>
        </p:nvSpPr>
        <p:spPr bwMode="auto">
          <a:xfrm>
            <a:off x="7367314" y="6360165"/>
            <a:ext cx="7694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normalizeH="0" baseline="0" smtClean="0">
                <a:ln>
                  <a:noFill/>
                </a:ln>
                <a:solidFill>
                  <a:schemeClr val="accent2"/>
                </a:solidFill>
                <a:effectLst/>
                <a:latin typeface="Arial" pitchFamily="34" charset="0"/>
                <a:cs typeface="Arial" pitchFamily="34" charset="0"/>
              </a:rPr>
              <a:t>)</a:t>
            </a:r>
          </a:p>
        </p:txBody>
      </p:sp>
      <p:sp>
        <p:nvSpPr>
          <p:cNvPr id="13115" name="Line 827"/>
          <p:cNvSpPr>
            <a:spLocks noChangeShapeType="1"/>
          </p:cNvSpPr>
          <p:nvPr/>
        </p:nvSpPr>
        <p:spPr bwMode="auto">
          <a:xfrm>
            <a:off x="7592508" y="6377323"/>
            <a:ext cx="411783" cy="2145"/>
          </a:xfrm>
          <a:prstGeom prst="line">
            <a:avLst/>
          </a:prstGeom>
          <a:noFill/>
          <a:ln w="9525" cap="rnd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400" b="1">
              <a:solidFill>
                <a:schemeClr val="accent2"/>
              </a:solidFill>
            </a:endParaRPr>
          </a:p>
        </p:txBody>
      </p:sp>
      <p:sp>
        <p:nvSpPr>
          <p:cNvPr id="13116" name="Freeform 828"/>
          <p:cNvSpPr>
            <a:spLocks/>
          </p:cNvSpPr>
          <p:nvPr/>
        </p:nvSpPr>
        <p:spPr bwMode="auto">
          <a:xfrm>
            <a:off x="7967830" y="6306548"/>
            <a:ext cx="139406" cy="139406"/>
          </a:xfrm>
          <a:custGeom>
            <a:avLst/>
            <a:gdLst/>
            <a:ahLst/>
            <a:cxnLst>
              <a:cxn ang="0">
                <a:pos x="131" y="66"/>
              </a:cxn>
              <a:cxn ang="0">
                <a:pos x="3" y="130"/>
              </a:cxn>
              <a:cxn ang="0">
                <a:pos x="0" y="129"/>
              </a:cxn>
              <a:cxn ang="0">
                <a:pos x="0" y="0"/>
              </a:cxn>
              <a:cxn ang="0">
                <a:pos x="3" y="2"/>
              </a:cxn>
              <a:cxn ang="0">
                <a:pos x="131" y="66"/>
              </a:cxn>
            </a:cxnLst>
            <a:rect l="0" t="0" r="r" b="b"/>
            <a:pathLst>
              <a:path w="131" h="130">
                <a:moveTo>
                  <a:pt x="131" y="66"/>
                </a:moveTo>
                <a:lnTo>
                  <a:pt x="3" y="130"/>
                </a:lnTo>
                <a:lnTo>
                  <a:pt x="0" y="129"/>
                </a:lnTo>
                <a:cubicBezTo>
                  <a:pt x="20" y="89"/>
                  <a:pt x="20" y="41"/>
                  <a:pt x="0" y="0"/>
                </a:cubicBezTo>
                <a:lnTo>
                  <a:pt x="3" y="2"/>
                </a:lnTo>
                <a:lnTo>
                  <a:pt x="131" y="66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400" b="1">
              <a:solidFill>
                <a:schemeClr val="accent2"/>
              </a:solidFill>
            </a:endParaRPr>
          </a:p>
        </p:txBody>
      </p:sp>
      <p:sp>
        <p:nvSpPr>
          <p:cNvPr id="13117" name="Freeform 829"/>
          <p:cNvSpPr>
            <a:spLocks/>
          </p:cNvSpPr>
          <p:nvPr/>
        </p:nvSpPr>
        <p:spPr bwMode="auto">
          <a:xfrm>
            <a:off x="7590363" y="4305541"/>
            <a:ext cx="413927" cy="214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93" y="1"/>
              </a:cxn>
            </a:cxnLst>
            <a:rect l="0" t="0" r="r" b="b"/>
            <a:pathLst>
              <a:path w="193" h="1">
                <a:moveTo>
                  <a:pt x="0" y="0"/>
                </a:moveTo>
                <a:cubicBezTo>
                  <a:pt x="46" y="0"/>
                  <a:pt x="129" y="0"/>
                  <a:pt x="193" y="1"/>
                </a:cubicBezTo>
              </a:path>
            </a:pathLst>
          </a:custGeom>
          <a:noFill/>
          <a:ln w="9525" cap="rnd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400" b="1">
              <a:solidFill>
                <a:schemeClr val="accent2"/>
              </a:solidFill>
            </a:endParaRPr>
          </a:p>
        </p:txBody>
      </p:sp>
      <p:sp>
        <p:nvSpPr>
          <p:cNvPr id="13118" name="Freeform 830"/>
          <p:cNvSpPr>
            <a:spLocks/>
          </p:cNvSpPr>
          <p:nvPr/>
        </p:nvSpPr>
        <p:spPr bwMode="auto">
          <a:xfrm>
            <a:off x="7967830" y="4236910"/>
            <a:ext cx="139406" cy="139406"/>
          </a:xfrm>
          <a:custGeom>
            <a:avLst/>
            <a:gdLst/>
            <a:ahLst/>
            <a:cxnLst>
              <a:cxn ang="0">
                <a:pos x="131" y="66"/>
              </a:cxn>
              <a:cxn ang="0">
                <a:pos x="3" y="130"/>
              </a:cxn>
              <a:cxn ang="0">
                <a:pos x="0" y="129"/>
              </a:cxn>
              <a:cxn ang="0">
                <a:pos x="0" y="0"/>
              </a:cxn>
              <a:cxn ang="0">
                <a:pos x="3" y="2"/>
              </a:cxn>
              <a:cxn ang="0">
                <a:pos x="131" y="66"/>
              </a:cxn>
            </a:cxnLst>
            <a:rect l="0" t="0" r="r" b="b"/>
            <a:pathLst>
              <a:path w="131" h="130">
                <a:moveTo>
                  <a:pt x="131" y="66"/>
                </a:moveTo>
                <a:lnTo>
                  <a:pt x="3" y="130"/>
                </a:lnTo>
                <a:lnTo>
                  <a:pt x="0" y="129"/>
                </a:lnTo>
                <a:cubicBezTo>
                  <a:pt x="20" y="89"/>
                  <a:pt x="20" y="41"/>
                  <a:pt x="0" y="0"/>
                </a:cubicBezTo>
                <a:lnTo>
                  <a:pt x="3" y="2"/>
                </a:lnTo>
                <a:lnTo>
                  <a:pt x="131" y="66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400" b="1">
              <a:solidFill>
                <a:schemeClr val="accent2"/>
              </a:solidFill>
            </a:endParaRPr>
          </a:p>
        </p:txBody>
      </p:sp>
      <p:sp>
        <p:nvSpPr>
          <p:cNvPr id="13119" name="Line 831"/>
          <p:cNvSpPr>
            <a:spLocks noChangeShapeType="1"/>
          </p:cNvSpPr>
          <p:nvPr/>
        </p:nvSpPr>
        <p:spPr bwMode="auto">
          <a:xfrm>
            <a:off x="6144834" y="5341432"/>
            <a:ext cx="947958" cy="759225"/>
          </a:xfrm>
          <a:prstGeom prst="line">
            <a:avLst/>
          </a:prstGeom>
          <a:noFill/>
          <a:ln w="9525" cap="rnd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400" b="1">
              <a:solidFill>
                <a:schemeClr val="accent2"/>
              </a:solidFill>
            </a:endParaRPr>
          </a:p>
        </p:txBody>
      </p:sp>
      <p:sp>
        <p:nvSpPr>
          <p:cNvPr id="13120" name="Freeform 832"/>
          <p:cNvSpPr>
            <a:spLocks/>
          </p:cNvSpPr>
          <p:nvPr/>
        </p:nvSpPr>
        <p:spPr bwMode="auto">
          <a:xfrm>
            <a:off x="7024162" y="6027737"/>
            <a:ext cx="154419" cy="141550"/>
          </a:xfrm>
          <a:custGeom>
            <a:avLst/>
            <a:gdLst/>
            <a:ahLst/>
            <a:cxnLst>
              <a:cxn ang="0">
                <a:pos x="144" y="132"/>
              </a:cxn>
              <a:cxn ang="0">
                <a:pos x="0" y="100"/>
              </a:cxn>
              <a:cxn ang="0">
                <a:pos x="1" y="101"/>
              </a:cxn>
              <a:cxn ang="0">
                <a:pos x="81" y="0"/>
              </a:cxn>
              <a:cxn ang="0">
                <a:pos x="80" y="4"/>
              </a:cxn>
              <a:cxn ang="0">
                <a:pos x="144" y="132"/>
              </a:cxn>
            </a:cxnLst>
            <a:rect l="0" t="0" r="r" b="b"/>
            <a:pathLst>
              <a:path w="144" h="132">
                <a:moveTo>
                  <a:pt x="144" y="132"/>
                </a:moveTo>
                <a:lnTo>
                  <a:pt x="0" y="100"/>
                </a:lnTo>
                <a:lnTo>
                  <a:pt x="1" y="101"/>
                </a:lnTo>
                <a:cubicBezTo>
                  <a:pt x="42" y="82"/>
                  <a:pt x="72" y="44"/>
                  <a:pt x="81" y="0"/>
                </a:cubicBezTo>
                <a:lnTo>
                  <a:pt x="80" y="4"/>
                </a:lnTo>
                <a:lnTo>
                  <a:pt x="144" y="132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400" b="1">
              <a:solidFill>
                <a:schemeClr val="accent2"/>
              </a:solidFill>
            </a:endParaRPr>
          </a:p>
        </p:txBody>
      </p:sp>
      <p:sp>
        <p:nvSpPr>
          <p:cNvPr id="13121" name="Line 833"/>
          <p:cNvSpPr>
            <a:spLocks noChangeShapeType="1"/>
          </p:cNvSpPr>
          <p:nvPr/>
        </p:nvSpPr>
        <p:spPr bwMode="auto">
          <a:xfrm flipV="1">
            <a:off x="6144834" y="4582207"/>
            <a:ext cx="947958" cy="759225"/>
          </a:xfrm>
          <a:prstGeom prst="line">
            <a:avLst/>
          </a:prstGeom>
          <a:noFill/>
          <a:ln w="9525" cap="rnd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400" b="1">
              <a:solidFill>
                <a:schemeClr val="accent2"/>
              </a:solidFill>
            </a:endParaRPr>
          </a:p>
        </p:txBody>
      </p:sp>
      <p:sp>
        <p:nvSpPr>
          <p:cNvPr id="13122" name="Freeform 834"/>
          <p:cNvSpPr>
            <a:spLocks/>
          </p:cNvSpPr>
          <p:nvPr/>
        </p:nvSpPr>
        <p:spPr bwMode="auto">
          <a:xfrm>
            <a:off x="7024162" y="4513577"/>
            <a:ext cx="154419" cy="141550"/>
          </a:xfrm>
          <a:custGeom>
            <a:avLst/>
            <a:gdLst/>
            <a:ahLst/>
            <a:cxnLst>
              <a:cxn ang="0">
                <a:pos x="144" y="0"/>
              </a:cxn>
              <a:cxn ang="0">
                <a:pos x="80" y="128"/>
              </a:cxn>
              <a:cxn ang="0">
                <a:pos x="81" y="130"/>
              </a:cxn>
              <a:cxn ang="0">
                <a:pos x="1" y="29"/>
              </a:cxn>
              <a:cxn ang="0">
                <a:pos x="0" y="32"/>
              </a:cxn>
              <a:cxn ang="0">
                <a:pos x="144" y="0"/>
              </a:cxn>
            </a:cxnLst>
            <a:rect l="0" t="0" r="r" b="b"/>
            <a:pathLst>
              <a:path w="144" h="130">
                <a:moveTo>
                  <a:pt x="144" y="0"/>
                </a:moveTo>
                <a:lnTo>
                  <a:pt x="80" y="128"/>
                </a:lnTo>
                <a:lnTo>
                  <a:pt x="81" y="130"/>
                </a:lnTo>
                <a:cubicBezTo>
                  <a:pt x="72" y="85"/>
                  <a:pt x="42" y="48"/>
                  <a:pt x="1" y="29"/>
                </a:cubicBezTo>
                <a:lnTo>
                  <a:pt x="0" y="32"/>
                </a:lnTo>
                <a:lnTo>
                  <a:pt x="144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400" b="1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1309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5913" y="1417637"/>
            <a:ext cx="9525000" cy="58674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Motivating real-world applications</a:t>
            </a:r>
          </a:p>
          <a:p>
            <a:r>
              <a:rPr lang="en-US" sz="3200" dirty="0" smtClean="0"/>
              <a:t>Background and basic security games</a:t>
            </a:r>
          </a:p>
          <a:p>
            <a:r>
              <a:rPr lang="en-US" sz="3200" dirty="0" smtClean="0"/>
              <a:t>Scaling to complex action spaces</a:t>
            </a:r>
          </a:p>
          <a:p>
            <a:r>
              <a:rPr lang="en-US" sz="3200" b="1" i="1" dirty="0" smtClean="0">
                <a:solidFill>
                  <a:srgbClr val="2D2DB9"/>
                </a:solidFill>
              </a:rPr>
              <a:t>Modeling payoff uncertainty: Bayesian Security Games</a:t>
            </a:r>
          </a:p>
          <a:p>
            <a:r>
              <a:rPr lang="en-US" sz="3200" dirty="0" smtClean="0">
                <a:solidFill>
                  <a:schemeClr val="tx1"/>
                </a:solidFill>
              </a:rPr>
              <a:t>Human behavior and observation uncertainty</a:t>
            </a:r>
          </a:p>
          <a:p>
            <a:r>
              <a:rPr lang="en-US" sz="3200" dirty="0" smtClean="0"/>
              <a:t>Evaluation and discussion</a:t>
            </a:r>
          </a:p>
        </p:txBody>
      </p:sp>
    </p:spTree>
    <p:extLst>
      <p:ext uri="{BB962C8B-B14F-4D97-AF65-F5344CB8AC3E}">
        <p14:creationId xmlns:p14="http://schemas.microsoft.com/office/powerpoint/2010/main" val="2789250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" name="Group 1"/>
          <p:cNvGraphicFramePr>
            <a:graphicFrameLocks noGrp="1"/>
          </p:cNvGraphicFramePr>
          <p:nvPr/>
        </p:nvGraphicFramePr>
        <p:xfrm>
          <a:off x="672042" y="1259946"/>
          <a:ext cx="8820545" cy="3648263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1764109"/>
                <a:gridCol w="1764109"/>
                <a:gridCol w="1764109"/>
                <a:gridCol w="1764109"/>
                <a:gridCol w="1764109"/>
              </a:tblGrid>
              <a:tr h="76187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914400" algn="l"/>
                        </a:tabLst>
                      </a:pP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ill Sans"/>
                        <a:ea typeface="ヒラギノ角ゴ ProN W3" charset="-128"/>
                        <a:cs typeface="Gill Sans"/>
                        <a:sym typeface="Gill Sans" charset="0"/>
                      </a:endParaRPr>
                    </a:p>
                  </a:txBody>
                  <a:tcPr marL="56003" marR="56003" marT="55998" marB="55998" anchor="ctr"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Target 1</a:t>
                      </a:r>
                      <a:endParaRPr lang="en-US" sz="2000" dirty="0">
                        <a:latin typeface="Gill Sans"/>
                        <a:cs typeface="Gill Sans"/>
                      </a:endParaRPr>
                    </a:p>
                  </a:txBody>
                  <a:tcPr marL="56003" marR="56003" marT="55998" marB="55998" anchor="ctr"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Target</a:t>
                      </a:r>
                      <a:r>
                        <a:rPr lang="en-US" sz="2000" baseline="0" dirty="0" smtClean="0"/>
                        <a:t> 2</a:t>
                      </a:r>
                      <a:endParaRPr lang="en-US" sz="2000" dirty="0">
                        <a:latin typeface="Gill Sans"/>
                        <a:cs typeface="Gill Sans"/>
                      </a:endParaRPr>
                    </a:p>
                  </a:txBody>
                  <a:tcPr marL="56003" marR="56003" marT="55998" marB="55998" anchor="ctr"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Target 3</a:t>
                      </a:r>
                      <a:endParaRPr lang="en-US" sz="2000" dirty="0">
                        <a:latin typeface="Gill Sans"/>
                        <a:cs typeface="Gill Sans"/>
                      </a:endParaRPr>
                    </a:p>
                  </a:txBody>
                  <a:tcPr marL="56003" marR="56003" marT="55998" marB="55998" anchor="ctr"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Target 4</a:t>
                      </a:r>
                      <a:endParaRPr lang="en-US" sz="2000" dirty="0">
                        <a:latin typeface="Gill Sans"/>
                        <a:cs typeface="Gill Sans"/>
                      </a:endParaRPr>
                    </a:p>
                  </a:txBody>
                  <a:tcPr marL="56003" marR="56003" marT="55998" marB="55998" anchor="ctr" horzOverflow="overflow"/>
                </a:tc>
              </a:tr>
              <a:tr h="71676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effectLst/>
                          <a:sym typeface="Gill Sans" charset="0"/>
                        </a:rPr>
                        <a:t>Defender Reward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ill Sans" charset="0"/>
                        <a:ea typeface="ヒラギノ角ゴ ProN W3" charset="-128"/>
                        <a:cs typeface="ヒラギノ角ゴ ProN W3" charset="-128"/>
                        <a:sym typeface="Gill Sans" charset="0"/>
                      </a:endParaRPr>
                    </a:p>
                  </a:txBody>
                  <a:tcPr marL="56003" marR="56003" marT="55998" marB="55998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effectLst/>
                          <a:sym typeface="Gill Sans" charset="0"/>
                        </a:rPr>
                        <a:t>1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ill Sans" charset="0"/>
                        <a:ea typeface="ヒラギノ角ゴ ProN W3" charset="-128"/>
                        <a:cs typeface="ヒラギノ角ゴ ProN W3" charset="-128"/>
                        <a:sym typeface="Gill Sans" charset="0"/>
                      </a:endParaRPr>
                    </a:p>
                  </a:txBody>
                  <a:tcPr marL="56003" marR="56003" marT="55998" marB="55998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Gill Sans" charset="0"/>
                        </a:rPr>
                        <a:t>0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ill Sans" charset="0"/>
                        <a:ea typeface="ヒラギノ角ゴ ProN W3" charset="-128"/>
                        <a:cs typeface="ヒラギノ角ゴ ProN W3" charset="-128"/>
                        <a:sym typeface="Gill Sans" charset="0"/>
                      </a:endParaRPr>
                    </a:p>
                  </a:txBody>
                  <a:tcPr marL="56003" marR="56003" marT="55998" marB="55998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Gill Sans" charset="0"/>
                        </a:rPr>
                        <a:t>-1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ill Sans" charset="0"/>
                        <a:ea typeface="ヒラギノ角ゴ ProN W3" charset="-128"/>
                        <a:cs typeface="ヒラギノ角ゴ ProN W3" charset="-128"/>
                        <a:sym typeface="Gill Sans" charset="0"/>
                      </a:endParaRPr>
                    </a:p>
                  </a:txBody>
                  <a:tcPr marL="56003" marR="56003" marT="55998" marB="55998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Gill Sans" charset="0"/>
                        </a:rPr>
                        <a:t>3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ill Sans" charset="0"/>
                        <a:ea typeface="ヒラギノ角ゴ ProN W3" charset="-128"/>
                        <a:cs typeface="ヒラギノ角ゴ ProN W3" charset="-128"/>
                        <a:sym typeface="Gill Sans" charset="0"/>
                      </a:endParaRPr>
                    </a:p>
                  </a:txBody>
                  <a:tcPr marL="56003" marR="56003" marT="55998" marB="55998" anchor="ctr" horzOverflow="overflow"/>
                </a:tc>
              </a:tr>
              <a:tr h="71676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effectLst/>
                          <a:sym typeface="Gill Sans" charset="0"/>
                        </a:rPr>
                        <a:t>Defender Penalty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ill Sans" charset="0"/>
                        <a:ea typeface="ヒラギノ角ゴ ProN W3" charset="-128"/>
                        <a:cs typeface="ヒラギノ角ゴ ProN W3" charset="-128"/>
                        <a:sym typeface="Gill Sans" charset="0"/>
                      </a:endParaRPr>
                    </a:p>
                  </a:txBody>
                  <a:tcPr marL="56003" marR="56003" marT="55998" marB="55998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effectLst/>
                          <a:sym typeface="Gill Sans" charset="0"/>
                        </a:rPr>
                        <a:t>-</a:t>
                      </a:r>
                      <a:r>
                        <a:rPr kumimoji="0" lang="en-US" sz="2000" u="none" strike="noStrike" cap="none" normalizeH="0" baseline="0" dirty="0">
                          <a:ln>
                            <a:noFill/>
                          </a:ln>
                          <a:effectLst/>
                          <a:sym typeface="Gill Sans" charset="0"/>
                        </a:rPr>
                        <a:t>1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ill Sans" charset="0"/>
                        <a:ea typeface="ヒラギノ角ゴ ProN W3" charset="-128"/>
                        <a:cs typeface="ヒラギノ角ゴ ProN W3" charset="-128"/>
                        <a:sym typeface="Gill Sans" charset="0"/>
                      </a:endParaRPr>
                    </a:p>
                  </a:txBody>
                  <a:tcPr marL="56003" marR="56003" marT="55998" marB="55998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effectLst/>
                          <a:sym typeface="Gill Sans" charset="0"/>
                        </a:rPr>
                        <a:t>-4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ill Sans" charset="0"/>
                        <a:ea typeface="ヒラギノ角ゴ ProN W3" charset="-128"/>
                        <a:cs typeface="ヒラギノ角ゴ ProN W3" charset="-128"/>
                        <a:sym typeface="Gill Sans" charset="0"/>
                      </a:endParaRPr>
                    </a:p>
                  </a:txBody>
                  <a:tcPr marL="56003" marR="56003" marT="55998" marB="55998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effectLst/>
                          <a:sym typeface="Gill Sans" charset="0"/>
                        </a:rPr>
                        <a:t>-6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ill Sans" charset="0"/>
                        <a:ea typeface="ヒラギノ角ゴ ProN W3" charset="-128"/>
                        <a:cs typeface="ヒラギノ角ゴ ProN W3" charset="-128"/>
                        <a:sym typeface="Gill Sans" charset="0"/>
                      </a:endParaRPr>
                    </a:p>
                  </a:txBody>
                  <a:tcPr marL="56003" marR="56003" marT="55998" marB="55998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effectLst/>
                          <a:sym typeface="Gill Sans" charset="0"/>
                        </a:rPr>
                        <a:t>-10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ill Sans" charset="0"/>
                        <a:ea typeface="ヒラギノ角ゴ ProN W3" charset="-128"/>
                        <a:cs typeface="ヒラギノ角ゴ ProN W3" charset="-128"/>
                        <a:sym typeface="Gill Sans" charset="0"/>
                      </a:endParaRPr>
                    </a:p>
                  </a:txBody>
                  <a:tcPr marL="56003" marR="56003" marT="55998" marB="55998" anchor="ctr" horzOverflow="overflow"/>
                </a:tc>
              </a:tr>
              <a:tr h="71676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effectLst/>
                          <a:sym typeface="Gill Sans" charset="0"/>
                        </a:rPr>
                        <a:t>Attacker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effectLst/>
                          <a:sym typeface="Gill Sans" charset="0"/>
                        </a:rPr>
                        <a:t>Penalty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ill Sans" charset="0"/>
                        <a:ea typeface="ヒラギノ角ゴ ProN W3" charset="-128"/>
                        <a:cs typeface="ヒラギノ角ゴ ProN W3" charset="-128"/>
                        <a:sym typeface="Gill Sans" charset="0"/>
                      </a:endParaRPr>
                    </a:p>
                  </a:txBody>
                  <a:tcPr marL="56003" marR="56003" marT="55998" marB="55998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effectLst/>
                          <a:sym typeface="Gill Sans" charset="0"/>
                        </a:rPr>
                        <a:t>-2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ill Sans" charset="0"/>
                        <a:ea typeface="ヒラギノ角ゴ ProN W3" charset="-128"/>
                        <a:cs typeface="ヒラギノ角ゴ ProN W3" charset="-128"/>
                        <a:sym typeface="Gill Sans" charset="0"/>
                      </a:endParaRPr>
                    </a:p>
                  </a:txBody>
                  <a:tcPr marL="56003" marR="56003" marT="55998" marB="55998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effectLst/>
                          <a:sym typeface="Gill Sans" charset="0"/>
                        </a:rPr>
                        <a:t>-</a:t>
                      </a:r>
                      <a:r>
                        <a:rPr kumimoji="0" lang="en-US" sz="2000" u="none" strike="noStrike" cap="none" normalizeH="0" baseline="0" dirty="0">
                          <a:ln>
                            <a:noFill/>
                          </a:ln>
                          <a:effectLst/>
                          <a:sym typeface="Gill Sans" charset="0"/>
                        </a:rPr>
                        <a:t>3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ill Sans" charset="0"/>
                        <a:ea typeface="ヒラギノ角ゴ ProN W3" charset="-128"/>
                        <a:cs typeface="ヒラギノ角ゴ ProN W3" charset="-128"/>
                        <a:sym typeface="Gill Sans" charset="0"/>
                      </a:endParaRPr>
                    </a:p>
                  </a:txBody>
                  <a:tcPr marL="56003" marR="56003" marT="55998" marB="55998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effectLst/>
                          <a:sym typeface="Gill Sans" charset="0"/>
                        </a:rPr>
                        <a:t>-</a:t>
                      </a:r>
                      <a:r>
                        <a:rPr kumimoji="0" lang="en-US" sz="2000" u="none" strike="noStrike" cap="none" normalizeH="0" baseline="0" dirty="0">
                          <a:ln>
                            <a:noFill/>
                          </a:ln>
                          <a:effectLst/>
                          <a:sym typeface="Gill Sans" charset="0"/>
                        </a:rPr>
                        <a:t>3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ill Sans" charset="0"/>
                        <a:ea typeface="ヒラギノ角ゴ ProN W3" charset="-128"/>
                        <a:cs typeface="ヒラギノ角ゴ ProN W3" charset="-128"/>
                        <a:sym typeface="Gill Sans" charset="0"/>
                      </a:endParaRPr>
                    </a:p>
                  </a:txBody>
                  <a:tcPr marL="56003" marR="56003" marT="55998" marB="55998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effectLst/>
                          <a:sym typeface="Gill Sans" charset="0"/>
                        </a:rPr>
                        <a:t>-5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ill Sans" charset="0"/>
                        <a:ea typeface="ヒラギノ角ゴ ProN W3" charset="-128"/>
                        <a:cs typeface="ヒラギノ角ゴ ProN W3" charset="-128"/>
                        <a:sym typeface="Gill Sans" charset="0"/>
                      </a:endParaRPr>
                    </a:p>
                  </a:txBody>
                  <a:tcPr marL="56003" marR="56003" marT="55998" marB="55998" anchor="ctr" horzOverflow="overflow"/>
                </a:tc>
              </a:tr>
              <a:tr h="71676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effectLst/>
                          <a:sym typeface="Gill Sans" charset="0"/>
                        </a:rPr>
                        <a:t>Attacker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effectLst/>
                          <a:sym typeface="Gill Sans" charset="0"/>
                        </a:rPr>
                        <a:t>Reward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ill Sans" charset="0"/>
                        <a:ea typeface="ヒラギノ角ゴ ProN W3" charset="-128"/>
                        <a:cs typeface="ヒラギノ角ゴ ProN W3" charset="-128"/>
                        <a:sym typeface="Gill Sans" charset="0"/>
                      </a:endParaRPr>
                    </a:p>
                  </a:txBody>
                  <a:tcPr marL="56003" marR="56003" marT="55998" marB="55998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effectLst/>
                          <a:sym typeface="Gill Sans" charset="0"/>
                        </a:rPr>
                        <a:t>1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ill Sans" charset="0"/>
                        <a:ea typeface="ヒラギノ角ゴ ProN W3" charset="-128"/>
                        <a:cs typeface="ヒラギノ角ゴ ProN W3" charset="-128"/>
                        <a:sym typeface="Gill Sans" charset="0"/>
                      </a:endParaRPr>
                    </a:p>
                  </a:txBody>
                  <a:tcPr marL="56003" marR="56003" marT="55998" marB="55998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Gill Sans" charset="0"/>
                        </a:rPr>
                        <a:t>3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ill Sans" charset="0"/>
                        <a:ea typeface="ヒラギノ角ゴ ProN W3" charset="-128"/>
                        <a:cs typeface="ヒラギノ角ゴ ProN W3" charset="-128"/>
                        <a:sym typeface="Gill Sans" charset="0"/>
                      </a:endParaRPr>
                    </a:p>
                  </a:txBody>
                  <a:tcPr marL="56003" marR="56003" marT="55998" marB="55998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Gill Sans" charset="0"/>
                        </a:rPr>
                        <a:t>5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ill Sans" charset="0"/>
                        <a:ea typeface="ヒラギノ角ゴ ProN W3" charset="-128"/>
                        <a:cs typeface="ヒラギノ角ゴ ProN W3" charset="-128"/>
                        <a:sym typeface="Gill Sans" charset="0"/>
                      </a:endParaRPr>
                    </a:p>
                  </a:txBody>
                  <a:tcPr marL="56003" marR="56003" marT="55998" marB="55998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Gill Sans" charset="0"/>
                        </a:rPr>
                        <a:t>9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ill Sans" charset="0"/>
                        <a:ea typeface="ヒラギノ角ゴ ProN W3" charset="-128"/>
                        <a:cs typeface="ヒラギノ角ゴ ProN W3" charset="-128"/>
                        <a:sym typeface="Gill Sans" charset="0"/>
                      </a:endParaRPr>
                    </a:p>
                  </a:txBody>
                  <a:tcPr marL="56003" marR="56003" marT="55998" marB="55998" anchor="ctr" horzOverflow="overflow"/>
                </a:tc>
              </a:tr>
            </a:tbl>
          </a:graphicData>
        </a:graphic>
      </p:graphicFrame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Robustness</a:t>
            </a:r>
            <a:endParaRPr lang="en-US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696912" y="5151437"/>
            <a:ext cx="8640000" cy="1752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How do we know the model is correct?</a:t>
            </a:r>
          </a:p>
          <a:p>
            <a:pPr marL="342900" marR="0" lvl="0" indent="-34290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800" b="1" i="1" u="none" strike="noStrike" kern="1200" cap="none" spc="0" normalizeH="0" baseline="0" noProof="0" dirty="0" smtClean="0">
              <a:ln>
                <a:noFill/>
              </a:ln>
              <a:solidFill>
                <a:srgbClr val="8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If it is not exactly correct, how robust is the solution?</a:t>
            </a:r>
          </a:p>
        </p:txBody>
      </p:sp>
    </p:spTree>
    <p:extLst>
      <p:ext uri="{BB962C8B-B14F-4D97-AF65-F5344CB8AC3E}">
        <p14:creationId xmlns:p14="http://schemas.microsoft.com/office/powerpoint/2010/main" val="2899458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n-US" sz="3200" dirty="0" smtClean="0"/>
              <a:t>What is the </a:t>
            </a:r>
            <a:r>
              <a:rPr lang="en-US" sz="3200" b="1" dirty="0" smtClean="0">
                <a:solidFill>
                  <a:srgbClr val="FF0000"/>
                </a:solidFill>
              </a:rPr>
              <a:t>attacker’s value </a:t>
            </a:r>
            <a:r>
              <a:rPr lang="en-US" sz="3200" dirty="0" smtClean="0"/>
              <a:t>for a successful attack on a particular target?</a:t>
            </a:r>
          </a:p>
          <a:p>
            <a:pPr lvl="1"/>
            <a:r>
              <a:rPr lang="en-US" sz="4000" dirty="0" smtClean="0"/>
              <a:t>What is the likely number of casualties?</a:t>
            </a:r>
          </a:p>
          <a:p>
            <a:pPr lvl="1"/>
            <a:r>
              <a:rPr lang="en-US" sz="4000" dirty="0" smtClean="0"/>
              <a:t>What is the economic cost?</a:t>
            </a:r>
          </a:p>
          <a:p>
            <a:pPr lvl="1"/>
            <a:r>
              <a:rPr lang="en-US" sz="4000" dirty="0" smtClean="0"/>
              <a:t>What is the value of the media exposure?</a:t>
            </a:r>
          </a:p>
          <a:p>
            <a:pPr lvl="1"/>
            <a:r>
              <a:rPr lang="en-US" sz="4000" dirty="0" smtClean="0"/>
              <a:t>What is the symbolic value of the attack?</a:t>
            </a:r>
          </a:p>
          <a:p>
            <a:pPr lvl="1"/>
            <a:r>
              <a:rPr lang="en-US" sz="4000" dirty="0" smtClean="0"/>
              <a:t>How should these factors be weighted?</a:t>
            </a:r>
          </a:p>
          <a:p>
            <a:pPr algn="ctr">
              <a:buNone/>
            </a:pPr>
            <a:endParaRPr lang="en-US" dirty="0" smtClean="0"/>
          </a:p>
          <a:p>
            <a:pPr algn="ctr">
              <a:buNone/>
            </a:pPr>
            <a:r>
              <a:rPr lang="en-US" sz="4400" dirty="0" smtClean="0"/>
              <a:t>Answers can only be </a:t>
            </a:r>
            <a:r>
              <a:rPr lang="en-US" sz="4400" i="1" dirty="0" smtClean="0"/>
              <a:t>estimated</a:t>
            </a:r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Estimating Target Values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8699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36021" y="1175950"/>
            <a:ext cx="4620286" cy="5879747"/>
          </a:xfrm>
        </p:spPr>
        <p:txBody>
          <a:bodyPr>
            <a:normAutofit fontScale="77500" lnSpcReduction="20000"/>
          </a:bodyPr>
          <a:lstStyle/>
          <a:p>
            <a:pPr>
              <a:buNone/>
            </a:pPr>
            <a:r>
              <a:rPr lang="en-US" dirty="0" smtClean="0"/>
              <a:t>Players</a:t>
            </a:r>
          </a:p>
          <a:p>
            <a:r>
              <a:rPr lang="en-US" dirty="0" smtClean="0"/>
              <a:t>How many?</a:t>
            </a:r>
          </a:p>
          <a:p>
            <a:r>
              <a:rPr lang="en-US" dirty="0" smtClean="0"/>
              <a:t>Model organizations as individuals?</a:t>
            </a:r>
          </a:p>
          <a:p>
            <a:r>
              <a:rPr lang="en-US" dirty="0" smtClean="0"/>
              <a:t>Specific people or generic types of people?</a:t>
            </a:r>
          </a:p>
          <a:p>
            <a:r>
              <a:rPr lang="en-US" dirty="0" smtClean="0"/>
              <a:t>Are players rational?</a:t>
            </a:r>
          </a:p>
          <a:p>
            <a:r>
              <a:rPr lang="en-US" dirty="0" smtClean="0"/>
              <a:t>If not, how do they behave?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Actions</a:t>
            </a:r>
          </a:p>
          <a:p>
            <a:r>
              <a:rPr lang="en-US" dirty="0" smtClean="0"/>
              <a:t>What is the set of feasible actions?</a:t>
            </a:r>
          </a:p>
          <a:p>
            <a:r>
              <a:rPr lang="en-US" dirty="0" smtClean="0"/>
              <a:t>Do players know all of the actions?</a:t>
            </a:r>
          </a:p>
          <a:p>
            <a:r>
              <a:rPr lang="en-US" dirty="0" smtClean="0"/>
              <a:t>If the set is infinite, how do we represent it?</a:t>
            </a:r>
          </a:p>
          <a:p>
            <a:r>
              <a:rPr lang="en-US" dirty="0" smtClean="0"/>
              <a:t>Are some actions similar to others?</a:t>
            </a:r>
          </a:p>
          <a:p>
            <a:r>
              <a:rPr lang="en-US" dirty="0" smtClean="0"/>
              <a:t>Are actions sequential?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49783" y="1161097"/>
            <a:ext cx="4667329" cy="6047740"/>
          </a:xfrm>
        </p:spPr>
        <p:txBody>
          <a:bodyPr>
            <a:normAutofit fontScale="77500" lnSpcReduction="20000"/>
          </a:bodyPr>
          <a:lstStyle/>
          <a:p>
            <a:pPr>
              <a:buNone/>
            </a:pPr>
            <a:r>
              <a:rPr lang="en-US" dirty="0" smtClean="0"/>
              <a:t>Payoffs</a:t>
            </a:r>
          </a:p>
          <a:p>
            <a:r>
              <a:rPr lang="en-US" dirty="0" smtClean="0"/>
              <a:t>How do we determine payoffs?</a:t>
            </a:r>
          </a:p>
          <a:p>
            <a:r>
              <a:rPr lang="en-US" dirty="0" smtClean="0"/>
              <a:t>Are payoffs known to all players?</a:t>
            </a:r>
          </a:p>
          <a:p>
            <a:r>
              <a:rPr lang="en-US" dirty="0" smtClean="0"/>
              <a:t>What is the uncertainty about the payoffs?</a:t>
            </a:r>
          </a:p>
          <a:p>
            <a:r>
              <a:rPr lang="en-US" dirty="0" smtClean="0"/>
              <a:t>Are payoffs deterministic or stochastic?</a:t>
            </a:r>
          </a:p>
          <a:p>
            <a:r>
              <a:rPr lang="en-US" dirty="0" smtClean="0"/>
              <a:t>Do players care about risk?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Solution concepts</a:t>
            </a:r>
          </a:p>
          <a:p>
            <a:r>
              <a:rPr lang="en-US" dirty="0" smtClean="0"/>
              <a:t>What to do if there are multiple </a:t>
            </a:r>
            <a:r>
              <a:rPr lang="en-US" dirty="0" err="1" smtClean="0"/>
              <a:t>equilibria</a:t>
            </a:r>
            <a:r>
              <a:rPr lang="en-US" dirty="0" smtClean="0"/>
              <a:t>?</a:t>
            </a:r>
          </a:p>
          <a:p>
            <a:r>
              <a:rPr lang="en-US" dirty="0" smtClean="0"/>
              <a:t>Do we care about the worst case?</a:t>
            </a:r>
          </a:p>
          <a:p>
            <a:r>
              <a:rPr lang="en-US" dirty="0" smtClean="0"/>
              <a:t>Bounded rationality</a:t>
            </a:r>
          </a:p>
          <a:p>
            <a:r>
              <a:rPr lang="en-US" dirty="0" smtClean="0"/>
              <a:t>Limited </a:t>
            </a:r>
            <a:r>
              <a:rPr lang="en-US" dirty="0" err="1" smtClean="0"/>
              <a:t>observability</a:t>
            </a:r>
            <a:endParaRPr lang="en-US" dirty="0" smtClean="0"/>
          </a:p>
          <a:p>
            <a:r>
              <a:rPr lang="en-US" dirty="0" smtClean="0"/>
              <a:t>Can the solution be computed?</a:t>
            </a:r>
          </a:p>
        </p:txBody>
      </p:sp>
      <p:sp>
        <p:nvSpPr>
          <p:cNvPr id="6" name="Title 4"/>
          <p:cNvSpPr>
            <a:spLocks noGrp="1"/>
          </p:cNvSpPr>
          <p:nvPr>
            <p:ph type="title"/>
          </p:nvPr>
        </p:nvSpPr>
        <p:spPr>
          <a:xfrm>
            <a:off x="1839913" y="0"/>
            <a:ext cx="7086600" cy="838200"/>
          </a:xfrm>
        </p:spPr>
        <p:txBody>
          <a:bodyPr/>
          <a:lstStyle/>
          <a:p>
            <a:r>
              <a:rPr lang="en-US" dirty="0" smtClean="0"/>
              <a:t>Modeling Choices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3073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031" y="1175949"/>
            <a:ext cx="9072563" cy="5627758"/>
          </a:xfrm>
        </p:spPr>
        <p:txBody>
          <a:bodyPr>
            <a:normAutofit/>
          </a:bodyPr>
          <a:lstStyle/>
          <a:p>
            <a:r>
              <a:rPr lang="en-US" sz="3100" dirty="0" smtClean="0"/>
              <a:t>Game theorist’s perspective</a:t>
            </a:r>
          </a:p>
          <a:p>
            <a:pPr lvl="1"/>
            <a:r>
              <a:rPr lang="en-US" sz="2600" dirty="0" smtClean="0"/>
              <a:t>The model is given, and known to everyone</a:t>
            </a:r>
          </a:p>
          <a:p>
            <a:pPr lvl="1"/>
            <a:r>
              <a:rPr lang="en-US" sz="2600" dirty="0" smtClean="0"/>
              <a:t>We can model uncertainty explicitly by making the model more complex</a:t>
            </a:r>
          </a:p>
          <a:p>
            <a:r>
              <a:rPr lang="en-US" sz="3100" dirty="0" smtClean="0"/>
              <a:t>Engineer’s perspective:</a:t>
            </a:r>
          </a:p>
          <a:p>
            <a:pPr lvl="1"/>
            <a:r>
              <a:rPr lang="en-US" sz="2600" dirty="0" smtClean="0"/>
              <a:t>Do the math</a:t>
            </a:r>
          </a:p>
          <a:p>
            <a:pPr lvl="1"/>
            <a:r>
              <a:rPr lang="en-US" sz="2600" dirty="0" smtClean="0"/>
              <a:t>Add a “fudge factor” to for safety</a:t>
            </a:r>
          </a:p>
          <a:p>
            <a:pPr lvl="1"/>
            <a:r>
              <a:rPr lang="en-US" sz="2600" dirty="0" smtClean="0"/>
              <a:t>The cost is worth the risk reduction</a:t>
            </a:r>
          </a:p>
          <a:p>
            <a:pPr lvl="1"/>
            <a:r>
              <a:rPr lang="en-US" sz="2600" dirty="0" smtClean="0"/>
              <a:t>“Unknown unknowns”</a:t>
            </a:r>
          </a:p>
          <a:p>
            <a:pPr lvl="1"/>
            <a:r>
              <a:rPr lang="en-US" sz="2600" dirty="0" smtClean="0"/>
              <a:t>Confidence is critical</a:t>
            </a:r>
            <a:endParaRPr lang="en-US" sz="2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88144" y="2939873"/>
            <a:ext cx="3392482" cy="3030299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840052" y="6131736"/>
            <a:ext cx="9072563" cy="1259946"/>
          </a:xfrm>
          <a:prstGeom prst="rect">
            <a:avLst/>
          </a:prstGeom>
        </p:spPr>
        <p:txBody>
          <a:bodyPr vert="horz" lIns="100794" tIns="50397" rIns="100794" bIns="50397" rtlCol="0" anchor="ctr">
            <a:normAutofit fontScale="97500"/>
          </a:bodyPr>
          <a:lstStyle/>
          <a:p>
            <a:pPr algn="ctr" defTabSz="503972" eaLnBrk="1" fontAlgn="auto" hangingPunct="1">
              <a:spcAft>
                <a:spcPts val="0"/>
              </a:spcAft>
              <a:defRPr/>
            </a:pPr>
            <a:r>
              <a:rPr lang="en-US" sz="3500" i="1" dirty="0" smtClean="0">
                <a:solidFill>
                  <a:srgbClr val="000090"/>
                </a:solidFill>
                <a:latin typeface="+mj-lt"/>
                <a:ea typeface="+mj-ea"/>
                <a:cs typeface="+mj-cs"/>
              </a:rPr>
              <a:t>Real problems force us to deal with robustness</a:t>
            </a:r>
            <a:endParaRPr lang="en-US" sz="3500" i="1" dirty="0">
              <a:solidFill>
                <a:srgbClr val="00009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Robustness Perspectives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8200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504031" y="1243030"/>
            <a:ext cx="9072563" cy="5661007"/>
          </a:xfrm>
        </p:spPr>
        <p:txBody>
          <a:bodyPr>
            <a:normAutofit lnSpcReduction="10000"/>
          </a:bodyPr>
          <a:lstStyle/>
          <a:p>
            <a:r>
              <a:rPr lang="en-US" sz="3200" dirty="0" smtClean="0"/>
              <a:t>Payoff uncertainty</a:t>
            </a:r>
          </a:p>
          <a:p>
            <a:pPr lvl="1"/>
            <a:r>
              <a:rPr lang="en-US" sz="2800" dirty="0" err="1" smtClean="0"/>
              <a:t>Conitzer</a:t>
            </a:r>
            <a:r>
              <a:rPr lang="en-US" sz="2800" dirty="0" smtClean="0"/>
              <a:t> et al 2006, </a:t>
            </a:r>
            <a:r>
              <a:rPr lang="en-US" sz="2800" dirty="0" err="1" smtClean="0"/>
              <a:t>Paruchuri</a:t>
            </a:r>
            <a:r>
              <a:rPr lang="en-US" sz="2800" dirty="0" smtClean="0"/>
              <a:t> et al 2008, Kiekintveld et al 2011, Jain et al 2011, Yin et al 2012, Kiekintveld at al 2012, Brown et al 2012, …</a:t>
            </a:r>
          </a:p>
          <a:p>
            <a:pPr lvl="1"/>
            <a:endParaRPr lang="en-US" sz="2600" dirty="0" smtClean="0"/>
          </a:p>
          <a:p>
            <a:r>
              <a:rPr lang="en-US" sz="3200" dirty="0" smtClean="0"/>
              <a:t>Human behavior</a:t>
            </a:r>
          </a:p>
          <a:p>
            <a:pPr lvl="1"/>
            <a:r>
              <a:rPr lang="en-US" sz="2800" i="1" dirty="0" smtClean="0"/>
              <a:t>Jain et al 2008, Pita et al 2009, Pita et al 2010, Yang et al 2011, Pita et al 2012, Yang et al 2012, …</a:t>
            </a:r>
          </a:p>
          <a:p>
            <a:pPr>
              <a:buNone/>
            </a:pPr>
            <a:endParaRPr lang="en-US" sz="3200" dirty="0" smtClean="0"/>
          </a:p>
          <a:p>
            <a:r>
              <a:rPr lang="en-US" sz="3200" dirty="0" smtClean="0"/>
              <a:t>Observation/Execution uncertainty</a:t>
            </a:r>
          </a:p>
          <a:p>
            <a:pPr lvl="1"/>
            <a:r>
              <a:rPr lang="en-US" sz="2800" i="1" dirty="0" smtClean="0"/>
              <a:t>Yin et al 2010, Pita et al 2011, Yin et al 2011, An et al 2012, …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endParaRPr lang="en-US" dirty="0" smtClean="0"/>
          </a:p>
          <a:p>
            <a:endParaRPr lang="en-US" sz="2600" i="1" dirty="0" smtClean="0"/>
          </a:p>
          <a:p>
            <a:endParaRPr lang="en-US" dirty="0" smtClean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Research on Robustness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5185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940183" y="1259946"/>
            <a:ext cx="4200260" cy="209991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0794" tIns="50397" rIns="100794" bIns="50397" rtlCol="0" anchor="ctr"/>
          <a:lstStyle/>
          <a:p>
            <a:pPr algn="ctr"/>
            <a:r>
              <a:rPr lang="en-US" sz="3100" b="1" dirty="0" smtClean="0">
                <a:solidFill>
                  <a:schemeClr val="tx1"/>
                </a:solidFill>
              </a:rPr>
              <a:t>Bayesian</a:t>
            </a:r>
          </a:p>
          <a:p>
            <a:pPr algn="ctr"/>
            <a:r>
              <a:rPr lang="en-US" sz="3100" b="1" dirty="0" smtClean="0">
                <a:solidFill>
                  <a:schemeClr val="tx1"/>
                </a:solidFill>
              </a:rPr>
              <a:t>Models</a:t>
            </a:r>
          </a:p>
          <a:p>
            <a:pPr algn="ctr"/>
            <a:endParaRPr lang="en-US" dirty="0" smtClean="0"/>
          </a:p>
          <a:p>
            <a:pPr algn="ctr"/>
            <a:r>
              <a:rPr lang="en-US" b="1" dirty="0" smtClean="0"/>
              <a:t>Finite Models</a:t>
            </a:r>
          </a:p>
          <a:p>
            <a:pPr algn="ctr"/>
            <a:r>
              <a:rPr lang="en-US" b="1" dirty="0" smtClean="0"/>
              <a:t>Infinite Models</a:t>
            </a:r>
            <a:endParaRPr lang="en-US" b="1" dirty="0"/>
          </a:p>
        </p:txBody>
      </p:sp>
      <p:sp>
        <p:nvSpPr>
          <p:cNvPr id="7" name="Rectangle 6"/>
          <p:cNvSpPr/>
          <p:nvPr/>
        </p:nvSpPr>
        <p:spPr>
          <a:xfrm>
            <a:off x="504031" y="4031827"/>
            <a:ext cx="4200260" cy="209991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0794" tIns="50397" rIns="100794" bIns="50397" rtlCol="0" anchor="ctr"/>
          <a:lstStyle/>
          <a:p>
            <a:pPr algn="ctr"/>
            <a:r>
              <a:rPr lang="en-US" sz="3100" b="1" dirty="0" smtClean="0">
                <a:solidFill>
                  <a:srgbClr val="000000"/>
                </a:solidFill>
              </a:rPr>
              <a:t>Interval </a:t>
            </a:r>
          </a:p>
          <a:p>
            <a:pPr algn="ctr"/>
            <a:r>
              <a:rPr lang="en-US" sz="3100" b="1" dirty="0" smtClean="0">
                <a:solidFill>
                  <a:srgbClr val="000000"/>
                </a:solidFill>
              </a:rPr>
              <a:t>Models</a:t>
            </a:r>
            <a:endParaRPr lang="en-US" sz="3100" b="1" dirty="0">
              <a:solidFill>
                <a:srgbClr val="00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376334" y="4031827"/>
            <a:ext cx="4200260" cy="209991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0794" tIns="50397" rIns="100794" bIns="50397" rtlCol="0" anchor="ctr"/>
          <a:lstStyle/>
          <a:p>
            <a:pPr algn="ctr"/>
            <a:r>
              <a:rPr lang="en-US" sz="3100" b="1" dirty="0" smtClean="0">
                <a:solidFill>
                  <a:srgbClr val="000000"/>
                </a:solidFill>
              </a:rPr>
              <a:t>Modified Strategy </a:t>
            </a:r>
          </a:p>
          <a:p>
            <a:pPr algn="ctr"/>
            <a:r>
              <a:rPr lang="en-US" sz="3100" b="1" dirty="0" smtClean="0">
                <a:solidFill>
                  <a:srgbClr val="000000"/>
                </a:solidFill>
              </a:rPr>
              <a:t>Models</a:t>
            </a:r>
            <a:endParaRPr lang="en-US" sz="3100" b="1" dirty="0">
              <a:solidFill>
                <a:srgbClr val="000000"/>
              </a:solidFill>
            </a:endParaRP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Diverse Techniques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0066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>
                <a:solidFill>
                  <a:srgbClr val="800000"/>
                </a:solidFill>
                <a:ea typeface="+mj-ea"/>
                <a:cs typeface="+mj-cs"/>
              </a:rPr>
              <a:t>Federal Air Marshals Service (FAMS)</a:t>
            </a:r>
            <a:endParaRPr lang="en-US" dirty="0">
              <a:solidFill>
                <a:srgbClr val="800000"/>
              </a:solidFill>
              <a:ea typeface="+mj-ea"/>
              <a:cs typeface="+mj-cs"/>
            </a:endParaRPr>
          </a:p>
        </p:txBody>
      </p:sp>
      <p:pic>
        <p:nvPicPr>
          <p:cNvPr id="345091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69928" y="2702717"/>
            <a:ext cx="3851606" cy="310064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345092" name="Rectangle 3"/>
          <p:cNvSpPr>
            <a:spLocks/>
          </p:cNvSpPr>
          <p:nvPr/>
        </p:nvSpPr>
        <p:spPr bwMode="auto">
          <a:xfrm>
            <a:off x="574674" y="3165327"/>
            <a:ext cx="3914032" cy="12926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r>
              <a:rPr lang="en-US" sz="2800" u="sng" dirty="0">
                <a:ea typeface="Gill Sans" charset="0"/>
                <a:cs typeface="Gill Sans" charset="0"/>
              </a:rPr>
              <a:t>Flights (each day)</a:t>
            </a:r>
          </a:p>
          <a:p>
            <a:r>
              <a:rPr lang="en-US" sz="2800" dirty="0">
                <a:ea typeface="Gill Sans" charset="0"/>
                <a:cs typeface="Gill Sans" charset="0"/>
              </a:rPr>
              <a:t>~27,000 domestic flights</a:t>
            </a:r>
          </a:p>
          <a:p>
            <a:r>
              <a:rPr lang="en-US" sz="2800" dirty="0">
                <a:ea typeface="Gill Sans" charset="0"/>
                <a:cs typeface="Gill Sans" charset="0"/>
              </a:rPr>
              <a:t>~2,000 international flights</a:t>
            </a:r>
          </a:p>
        </p:txBody>
      </p:sp>
      <p:sp>
        <p:nvSpPr>
          <p:cNvPr id="6" name="Rectangle 4"/>
          <p:cNvSpPr>
            <a:spLocks/>
          </p:cNvSpPr>
          <p:nvPr/>
        </p:nvSpPr>
        <p:spPr bwMode="auto">
          <a:xfrm>
            <a:off x="5874527" y="1890700"/>
            <a:ext cx="3332019" cy="74638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sz="2400" i="1" dirty="0">
                <a:solidFill>
                  <a:srgbClr val="C00000"/>
                </a:solidFill>
                <a:ea typeface="Gill Sans" charset="0"/>
                <a:cs typeface="Gill Sans" charset="0"/>
              </a:rPr>
              <a:t>International Flights from </a:t>
            </a:r>
          </a:p>
          <a:p>
            <a:pPr>
              <a:defRPr/>
            </a:pPr>
            <a:r>
              <a:rPr lang="en-US" sz="2400" i="1" dirty="0">
                <a:solidFill>
                  <a:srgbClr val="C00000"/>
                </a:solidFill>
                <a:ea typeface="Gill Sans" charset="0"/>
                <a:cs typeface="Gill Sans" charset="0"/>
              </a:rPr>
              <a:t>Chicago O’Hare</a:t>
            </a:r>
          </a:p>
        </p:txBody>
      </p:sp>
      <p:sp>
        <p:nvSpPr>
          <p:cNvPr id="345094" name="Rectangle 5"/>
          <p:cNvSpPr>
            <a:spLocks/>
          </p:cNvSpPr>
          <p:nvPr/>
        </p:nvSpPr>
        <p:spPr bwMode="auto">
          <a:xfrm>
            <a:off x="574674" y="4941591"/>
            <a:ext cx="4770438" cy="86177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0" tIns="0" rIns="0" bIns="0" anchor="ctr">
            <a:prstTxWarp prst="textNoShape">
              <a:avLst/>
            </a:prstTxWarp>
            <a:spAutoFit/>
          </a:bodyPr>
          <a:lstStyle/>
          <a:p>
            <a:r>
              <a:rPr lang="en-US" sz="2800" b="1" i="1" dirty="0">
                <a:solidFill>
                  <a:srgbClr val="C00000"/>
                </a:solidFill>
                <a:ea typeface="Gill Sans" charset="0"/>
                <a:cs typeface="Gill Sans" charset="0"/>
              </a:rPr>
              <a:t>Not enough air marshals:</a:t>
            </a:r>
          </a:p>
          <a:p>
            <a:r>
              <a:rPr lang="en-US" sz="2800" b="1" i="1" dirty="0">
                <a:solidFill>
                  <a:srgbClr val="C00000"/>
                </a:solidFill>
                <a:ea typeface="Gill Sans" charset="0"/>
                <a:cs typeface="Gill Sans" charset="0"/>
              </a:rPr>
              <a:t>Allocate air marshals to flights?</a:t>
            </a:r>
          </a:p>
        </p:txBody>
      </p:sp>
      <p:sp>
        <p:nvSpPr>
          <p:cNvPr id="345095" name="Rectangle 6"/>
          <p:cNvSpPr>
            <a:spLocks/>
          </p:cNvSpPr>
          <p:nvPr/>
        </p:nvSpPr>
        <p:spPr bwMode="auto">
          <a:xfrm>
            <a:off x="574674" y="2057778"/>
            <a:ext cx="3125920" cy="86177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r>
              <a:rPr lang="en-US" sz="2800" dirty="0">
                <a:ea typeface="Gill Sans" charset="0"/>
                <a:cs typeface="Gill Sans" charset="0"/>
              </a:rPr>
              <a:t>Undercover, in-flight </a:t>
            </a:r>
          </a:p>
          <a:p>
            <a:r>
              <a:rPr lang="en-US" sz="2800" dirty="0">
                <a:ea typeface="Gill Sans" charset="0"/>
                <a:cs typeface="Gill Sans" charset="0"/>
              </a:rPr>
              <a:t>law enforcement</a:t>
            </a:r>
          </a:p>
        </p:txBody>
      </p:sp>
    </p:spTree>
    <p:extLst>
      <p:ext uri="{BB962C8B-B14F-4D97-AF65-F5344CB8AC3E}">
        <p14:creationId xmlns:p14="http://schemas.microsoft.com/office/powerpoint/2010/main" val="1359794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5094" grpId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392112" y="0"/>
            <a:ext cx="9688513" cy="839964"/>
          </a:xfrm>
        </p:spPr>
        <p:txBody>
          <a:bodyPr/>
          <a:lstStyle/>
          <a:p>
            <a:r>
              <a:rPr lang="en-US" sz="3200" dirty="0" smtClean="0"/>
              <a:t>Finite Bayesian Games</a:t>
            </a:r>
          </a:p>
        </p:txBody>
      </p:sp>
      <p:grpSp>
        <p:nvGrpSpPr>
          <p:cNvPr id="2" name="Group 8"/>
          <p:cNvGrpSpPr/>
          <p:nvPr/>
        </p:nvGrpSpPr>
        <p:grpSpPr>
          <a:xfrm>
            <a:off x="30160" y="1085770"/>
            <a:ext cx="3211512" cy="2286000"/>
            <a:chOff x="4354512" y="3322637"/>
            <a:chExt cx="8326970" cy="2782724"/>
          </a:xfrm>
        </p:grpSpPr>
        <p:graphicFrame>
          <p:nvGraphicFramePr>
            <p:cNvPr id="4" name="Group 46"/>
            <p:cNvGraphicFramePr>
              <a:graphicFrameLocks/>
            </p:cNvGraphicFramePr>
            <p:nvPr/>
          </p:nvGraphicFramePr>
          <p:xfrm>
            <a:off x="4354512" y="4465635"/>
            <a:ext cx="8326970" cy="1639726"/>
          </p:xfrm>
          <a:graphic>
            <a:graphicData uri="http://schemas.openxmlformats.org/drawingml/2006/table">
              <a:tbl>
                <a:tblPr firstRow="1" firstCol="1">
                  <a:tableStyleId>{21E4AEA4-8DFA-4A89-87EB-49C32662AFE0}</a:tableStyleId>
                </a:tblPr>
                <a:tblGrid>
                  <a:gridCol w="1179738"/>
                  <a:gridCol w="961270"/>
                  <a:gridCol w="1070504"/>
                </a:tblGrid>
                <a:tr h="449010">
                  <a:tc>
                    <a:txBody>
                      <a:bodyPr/>
                      <a:lstStyle/>
                      <a:p>
                        <a:pPr marL="0" marR="0" lvl="0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lr>
                            <a:srgbClr val="CC0000"/>
                          </a:buClr>
                          <a:buSzPct val="75000"/>
                          <a:buFont typeface="Monotype Sorts" pitchFamily="2" charset="2"/>
                          <a:buNone/>
                          <a:tabLst/>
                        </a:pPr>
                        <a:endPara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79F"/>
                          </a:solidFill>
                          <a:effectLst/>
                          <a:latin typeface="Times New Roman" pitchFamily="18" charset="0"/>
                          <a:cs typeface="Arial" charset="0"/>
                        </a:endParaRPr>
                      </a:p>
                    </a:txBody>
                    <a:tcPr marL="99756" marR="99756" marT="48998" marB="48998" horzOverflow="overflow">
                      <a:solidFill>
                        <a:srgbClr val="990000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lr>
                            <a:srgbClr val="CC0000"/>
                          </a:buClr>
                          <a:buSzPct val="75000"/>
                          <a:buFont typeface="Monotype Sorts" pitchFamily="2" charset="2"/>
                          <a:buNone/>
                          <a:tabLst/>
                        </a:pPr>
                        <a:r>
                          <a:rPr kumimoji="0" lang="en-US" sz="1600" u="none" strike="noStrike" cap="none" normalizeH="0" baseline="0" dirty="0" smtClean="0">
                            <a:ln>
                              <a:noFill/>
                            </a:ln>
                            <a:effectLst/>
                          </a:rPr>
                          <a:t>Term #1</a:t>
                        </a:r>
                        <a:endPara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A50734"/>
                          </a:solidFill>
                          <a:effectLst/>
                          <a:latin typeface="Times New Roman" pitchFamily="18" charset="0"/>
                          <a:cs typeface="Arial" charset="0"/>
                        </a:endParaRPr>
                      </a:p>
                    </a:txBody>
                    <a:tcPr marL="99756" marR="99756" marT="48998" marB="48998" horzOverflow="overflow">
                      <a:solidFill>
                        <a:srgbClr val="990000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lr>
                            <a:srgbClr val="CC0000"/>
                          </a:buClr>
                          <a:buSzPct val="75000"/>
                          <a:buFont typeface="Monotype Sorts" pitchFamily="2" charset="2"/>
                          <a:buNone/>
                          <a:tabLst/>
                        </a:pPr>
                        <a:r>
                          <a:rPr kumimoji="0" lang="en-US" sz="1600" u="none" strike="noStrike" cap="none" normalizeH="0" baseline="0" dirty="0" smtClean="0">
                            <a:ln>
                              <a:noFill/>
                            </a:ln>
                            <a:effectLst/>
                          </a:rPr>
                          <a:t>Term #2</a:t>
                        </a:r>
                        <a:endPara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A50734"/>
                          </a:solidFill>
                          <a:effectLst/>
                          <a:latin typeface="Times New Roman" pitchFamily="18" charset="0"/>
                          <a:cs typeface="Arial" charset="0"/>
                        </a:endParaRPr>
                      </a:p>
                    </a:txBody>
                    <a:tcPr marL="99756" marR="99756" marT="48998" marB="48998" horzOverflow="overflow">
                      <a:solidFill>
                        <a:srgbClr val="990000"/>
                      </a:solidFill>
                    </a:tcPr>
                  </a:tc>
                </a:tr>
                <a:tr h="449010">
                  <a:tc>
                    <a:txBody>
                      <a:bodyPr/>
                      <a:lstStyle/>
                      <a:p>
                        <a:pPr marL="0" marR="0" lvl="0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lr>
                            <a:srgbClr val="CC0000"/>
                          </a:buClr>
                          <a:buSzPct val="75000"/>
                          <a:buFont typeface="Monotype Sorts" pitchFamily="2" charset="2"/>
                          <a:buNone/>
                          <a:tabLst/>
                        </a:pPr>
                        <a:r>
                          <a:rPr kumimoji="0" lang="en-US" sz="1600" u="none" strike="noStrike" cap="none" normalizeH="0" baseline="0" dirty="0" smtClean="0">
                            <a:ln>
                              <a:noFill/>
                            </a:ln>
                            <a:effectLst/>
                          </a:rPr>
                          <a:t>Term#1</a:t>
                        </a:r>
                        <a:endPara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79F"/>
                          </a:solidFill>
                          <a:effectLst/>
                          <a:latin typeface="Times New Roman" pitchFamily="18" charset="0"/>
                          <a:cs typeface="Arial" charset="0"/>
                        </a:endParaRPr>
                      </a:p>
                    </a:txBody>
                    <a:tcPr marL="99756" marR="99756" marT="48998" marB="48998" horzOverflow="overflow">
                      <a:solidFill>
                        <a:srgbClr val="990000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lr>
                            <a:srgbClr val="CC0000"/>
                          </a:buClr>
                          <a:buSzPct val="75000"/>
                          <a:buFont typeface="Monotype Sorts" pitchFamily="2" charset="2"/>
                          <a:buNone/>
                          <a:tabLst/>
                        </a:pPr>
                        <a:r>
                          <a:rPr kumimoji="0" lang="en-US" sz="2000" u="none" strike="noStrike" cap="none" normalizeH="0" baseline="0" dirty="0" smtClean="0">
                            <a:ln>
                              <a:noFill/>
                            </a:ln>
                            <a:effectLst/>
                          </a:rPr>
                          <a:t>5, -3</a:t>
                        </a:r>
                        <a:endPara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79F"/>
                          </a:solidFill>
                          <a:effectLst/>
                          <a:latin typeface="Times New Roman" pitchFamily="18" charset="0"/>
                          <a:cs typeface="Arial" charset="0"/>
                        </a:endParaRPr>
                      </a:p>
                    </a:txBody>
                    <a:tcPr marL="99756" marR="99756" marT="48998" marB="48998" horzOverflow="overflow"/>
                  </a:tc>
                  <a:tc>
                    <a:txBody>
                      <a:bodyPr/>
                      <a:lstStyle/>
                      <a:p>
                        <a:pPr marL="0" marR="0" lvl="0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lr>
                            <a:srgbClr val="CC0000"/>
                          </a:buClr>
                          <a:buSzPct val="75000"/>
                          <a:buFont typeface="Monotype Sorts" pitchFamily="2" charset="2"/>
                          <a:buNone/>
                          <a:tabLst/>
                        </a:pPr>
                        <a:r>
                          <a:rPr kumimoji="0" lang="en-US" sz="2000" u="none" strike="noStrike" cap="none" normalizeH="0" baseline="0" dirty="0" smtClean="0">
                            <a:ln>
                              <a:noFill/>
                            </a:ln>
                            <a:effectLst/>
                          </a:rPr>
                          <a:t> -1, 1</a:t>
                        </a:r>
                        <a:endPara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79F"/>
                          </a:solidFill>
                          <a:effectLst/>
                          <a:latin typeface="Times New Roman" pitchFamily="18" charset="0"/>
                          <a:cs typeface="Arial" charset="0"/>
                        </a:endParaRPr>
                      </a:p>
                    </a:txBody>
                    <a:tcPr marL="99756" marR="99756" marT="48998" marB="48998" horzOverflow="overflow"/>
                  </a:tc>
                </a:tr>
                <a:tr h="449010">
                  <a:tc>
                    <a:txBody>
                      <a:bodyPr/>
                      <a:lstStyle/>
                      <a:p>
                        <a:pPr marL="0" marR="0" lvl="0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lr>
                            <a:srgbClr val="CC0000"/>
                          </a:buClr>
                          <a:buSzPct val="75000"/>
                          <a:buFont typeface="Monotype Sorts" pitchFamily="2" charset="2"/>
                          <a:buNone/>
                          <a:tabLst/>
                        </a:pPr>
                        <a:r>
                          <a:rPr kumimoji="0" lang="en-US" sz="1600" u="none" strike="noStrike" cap="none" normalizeH="0" baseline="0" dirty="0" smtClean="0">
                            <a:ln>
                              <a:noFill/>
                            </a:ln>
                            <a:effectLst/>
                          </a:rPr>
                          <a:t>Term#2</a:t>
                        </a:r>
                        <a:endPara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79F"/>
                          </a:solidFill>
                          <a:effectLst/>
                          <a:latin typeface="Times New Roman" pitchFamily="18" charset="0"/>
                          <a:cs typeface="Arial" charset="0"/>
                        </a:endParaRPr>
                      </a:p>
                    </a:txBody>
                    <a:tcPr marL="99756" marR="99756" marT="48998" marB="48998" horzOverflow="overflow">
                      <a:solidFill>
                        <a:srgbClr val="990000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lr>
                            <a:srgbClr val="CC0000"/>
                          </a:buClr>
                          <a:buSzPct val="75000"/>
                          <a:buFont typeface="Monotype Sorts" pitchFamily="2" charset="2"/>
                          <a:buNone/>
                          <a:tabLst/>
                        </a:pPr>
                        <a:r>
                          <a:rPr kumimoji="0" lang="en-US" sz="2000" u="none" strike="noStrike" cap="none" normalizeH="0" baseline="0" smtClean="0">
                            <a:ln>
                              <a:noFill/>
                            </a:ln>
                            <a:effectLst/>
                          </a:rPr>
                          <a:t>-5, 5</a:t>
                        </a:r>
                        <a:endPara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79F"/>
                          </a:solidFill>
                          <a:effectLst/>
                          <a:latin typeface="Times New Roman" pitchFamily="18" charset="0"/>
                          <a:cs typeface="Arial" charset="0"/>
                        </a:endParaRPr>
                      </a:p>
                    </a:txBody>
                    <a:tcPr marL="99756" marR="99756" marT="48998" marB="48998" horzOverflow="overflow"/>
                  </a:tc>
                  <a:tc>
                    <a:txBody>
                      <a:bodyPr/>
                      <a:lstStyle/>
                      <a:p>
                        <a:pPr marL="0" marR="0" lvl="0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lr>
                            <a:srgbClr val="CC0000"/>
                          </a:buClr>
                          <a:buSzPct val="75000"/>
                          <a:buFont typeface="Monotype Sorts" pitchFamily="2" charset="2"/>
                          <a:buNone/>
                          <a:tabLst/>
                        </a:pPr>
                        <a:r>
                          <a:rPr kumimoji="0" lang="en-US" sz="2000" u="none" strike="noStrike" cap="none" normalizeH="0" baseline="0" dirty="0" smtClean="0">
                            <a:ln>
                              <a:noFill/>
                            </a:ln>
                            <a:effectLst/>
                          </a:rPr>
                          <a:t>2, -1</a:t>
                        </a:r>
                        <a:endPara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79F"/>
                          </a:solidFill>
                          <a:effectLst/>
                          <a:latin typeface="Times New Roman" pitchFamily="18" charset="0"/>
                          <a:cs typeface="Arial" charset="0"/>
                        </a:endParaRPr>
                      </a:p>
                    </a:txBody>
                    <a:tcPr marL="99756" marR="99756" marT="48998" marB="48998" horzOverflow="overflow"/>
                  </a:tc>
                </a:tr>
              </a:tbl>
            </a:graphicData>
          </a:graphic>
        </p:graphicFrame>
        <p:pic>
          <p:nvPicPr>
            <p:cNvPr id="7" name="Picture 30" descr="Black%20Mask%20Robber"/>
            <p:cNvPicPr>
              <a:picLocks noChangeAspect="1" noChangeArrowheads="1"/>
            </p:cNvPicPr>
            <p:nvPr/>
          </p:nvPicPr>
          <p:blipFill>
            <a:blip r:embed="rId3" cstate="print"/>
            <a:srcRect l="22670" r="23691"/>
            <a:stretch>
              <a:fillRect/>
            </a:stretch>
          </p:blipFill>
          <p:spPr bwMode="auto">
            <a:xfrm>
              <a:off x="8654609" y="3322637"/>
              <a:ext cx="2068477" cy="1131692"/>
            </a:xfrm>
            <a:prstGeom prst="rect">
              <a:avLst/>
            </a:prstGeom>
            <a:noFill/>
            <a:ln w="76200">
              <a:solidFill>
                <a:srgbClr val="990000"/>
              </a:solidFill>
            </a:ln>
          </p:spPr>
        </p:pic>
      </p:grpSp>
      <p:grpSp>
        <p:nvGrpSpPr>
          <p:cNvPr id="3" name="Group 22"/>
          <p:cNvGrpSpPr/>
          <p:nvPr/>
        </p:nvGrpSpPr>
        <p:grpSpPr>
          <a:xfrm>
            <a:off x="3394074" y="1085772"/>
            <a:ext cx="3211512" cy="2286001"/>
            <a:chOff x="3363912" y="1798637"/>
            <a:chExt cx="3211510" cy="2285999"/>
          </a:xfrm>
        </p:grpSpPr>
        <p:graphicFrame>
          <p:nvGraphicFramePr>
            <p:cNvPr id="17" name="Group 46"/>
            <p:cNvGraphicFramePr>
              <a:graphicFrameLocks/>
            </p:cNvGraphicFramePr>
            <p:nvPr/>
          </p:nvGraphicFramePr>
          <p:xfrm>
            <a:off x="3363912" y="2737607"/>
            <a:ext cx="3211510" cy="1347029"/>
          </p:xfrm>
          <a:graphic>
            <a:graphicData uri="http://schemas.openxmlformats.org/drawingml/2006/table">
              <a:tbl>
                <a:tblPr firstRow="1" firstCol="1">
                  <a:tableStyleId>{21E4AEA4-8DFA-4A89-87EB-49C32662AFE0}</a:tableStyleId>
                </a:tblPr>
                <a:tblGrid>
                  <a:gridCol w="1179738"/>
                  <a:gridCol w="961270"/>
                  <a:gridCol w="1070504"/>
                </a:tblGrid>
                <a:tr h="449010">
                  <a:tc>
                    <a:txBody>
                      <a:bodyPr/>
                      <a:lstStyle/>
                      <a:p>
                        <a:pPr marL="0" marR="0" lvl="0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lr>
                            <a:srgbClr val="CC0000"/>
                          </a:buClr>
                          <a:buSzPct val="75000"/>
                          <a:buFont typeface="Monotype Sorts" pitchFamily="2" charset="2"/>
                          <a:buNone/>
                          <a:tabLst/>
                        </a:pPr>
                        <a:endPara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79F"/>
                          </a:solidFill>
                          <a:effectLst/>
                          <a:latin typeface="Times New Roman" pitchFamily="18" charset="0"/>
                          <a:cs typeface="Arial" charset="0"/>
                        </a:endParaRPr>
                      </a:p>
                    </a:txBody>
                    <a:tcPr marL="99756" marR="99756" marT="48998" marB="48998" horzOverflow="overflow">
                      <a:solidFill>
                        <a:srgbClr val="0070C0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lr>
                            <a:srgbClr val="CC0000"/>
                          </a:buClr>
                          <a:buSzPct val="75000"/>
                          <a:buFont typeface="Monotype Sorts" pitchFamily="2" charset="2"/>
                          <a:buNone/>
                          <a:tabLst/>
                        </a:pPr>
                        <a:r>
                          <a:rPr kumimoji="0" lang="en-US" sz="1600" u="none" strike="noStrike" cap="none" normalizeH="0" baseline="0" dirty="0" smtClean="0">
                            <a:ln>
                              <a:noFill/>
                            </a:ln>
                            <a:effectLst/>
                          </a:rPr>
                          <a:t>Term #1</a:t>
                        </a:r>
                        <a:endPara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A50734"/>
                          </a:solidFill>
                          <a:effectLst/>
                          <a:latin typeface="Times New Roman" pitchFamily="18" charset="0"/>
                          <a:cs typeface="Arial" charset="0"/>
                        </a:endParaRPr>
                      </a:p>
                    </a:txBody>
                    <a:tcPr marL="99756" marR="99756" marT="48998" marB="48998" horzOverflow="overflow">
                      <a:solidFill>
                        <a:srgbClr val="0070C0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lr>
                            <a:srgbClr val="CC0000"/>
                          </a:buClr>
                          <a:buSzPct val="75000"/>
                          <a:buFont typeface="Monotype Sorts" pitchFamily="2" charset="2"/>
                          <a:buNone/>
                          <a:tabLst/>
                        </a:pPr>
                        <a:r>
                          <a:rPr kumimoji="0" lang="en-US" sz="1600" u="none" strike="noStrike" cap="none" normalizeH="0" baseline="0" dirty="0" smtClean="0">
                            <a:ln>
                              <a:noFill/>
                            </a:ln>
                            <a:effectLst/>
                          </a:rPr>
                          <a:t>Term #2</a:t>
                        </a:r>
                        <a:endPara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A50734"/>
                          </a:solidFill>
                          <a:effectLst/>
                          <a:latin typeface="Times New Roman" pitchFamily="18" charset="0"/>
                          <a:cs typeface="Arial" charset="0"/>
                        </a:endParaRPr>
                      </a:p>
                    </a:txBody>
                    <a:tcPr marL="99756" marR="99756" marT="48998" marB="48998" horzOverflow="overflow">
                      <a:solidFill>
                        <a:srgbClr val="0070C0"/>
                      </a:solidFill>
                    </a:tcPr>
                  </a:tc>
                </a:tr>
                <a:tr h="449010">
                  <a:tc>
                    <a:txBody>
                      <a:bodyPr/>
                      <a:lstStyle/>
                      <a:p>
                        <a:pPr marL="0" marR="0" lvl="0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lr>
                            <a:srgbClr val="CC0000"/>
                          </a:buClr>
                          <a:buSzPct val="75000"/>
                          <a:buFont typeface="Monotype Sorts" pitchFamily="2" charset="2"/>
                          <a:buNone/>
                          <a:tabLst/>
                        </a:pPr>
                        <a:r>
                          <a:rPr kumimoji="0" lang="en-US" sz="1600" u="none" strike="noStrike" cap="none" normalizeH="0" baseline="0" dirty="0" smtClean="0">
                            <a:ln>
                              <a:noFill/>
                            </a:ln>
                            <a:effectLst/>
                          </a:rPr>
                          <a:t>Term#1</a:t>
                        </a:r>
                        <a:endPara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79F"/>
                          </a:solidFill>
                          <a:effectLst/>
                          <a:latin typeface="Times New Roman" pitchFamily="18" charset="0"/>
                          <a:cs typeface="Arial" charset="0"/>
                        </a:endParaRPr>
                      </a:p>
                    </a:txBody>
                    <a:tcPr marL="99756" marR="99756" marT="48998" marB="48998" horzOverflow="overflow">
                      <a:solidFill>
                        <a:srgbClr val="0070C0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lr>
                            <a:srgbClr val="CC0000"/>
                          </a:buClr>
                          <a:buSzPct val="75000"/>
                          <a:buFont typeface="Monotype Sorts" pitchFamily="2" charset="2"/>
                          <a:buNone/>
                          <a:tabLst/>
                        </a:pPr>
                        <a:r>
                          <a:rPr kumimoji="0" lang="en-US" sz="2000" u="none" strike="noStrike" cap="none" normalizeH="0" baseline="0" dirty="0" smtClean="0">
                            <a:ln>
                              <a:noFill/>
                            </a:ln>
                            <a:effectLst/>
                          </a:rPr>
                          <a:t>2, -1</a:t>
                        </a:r>
                        <a:endPara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79F"/>
                          </a:solidFill>
                          <a:effectLst/>
                          <a:latin typeface="Times New Roman" pitchFamily="18" charset="0"/>
                          <a:cs typeface="Arial" charset="0"/>
                        </a:endParaRPr>
                      </a:p>
                    </a:txBody>
                    <a:tcPr marL="99756" marR="99756" marT="48998" marB="48998" horzOverflow="overflow"/>
                  </a:tc>
                  <a:tc>
                    <a:txBody>
                      <a:bodyPr/>
                      <a:lstStyle/>
                      <a:p>
                        <a:pPr marL="0" marR="0" lvl="0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lr>
                            <a:srgbClr val="CC0000"/>
                          </a:buClr>
                          <a:buSzPct val="75000"/>
                          <a:buFont typeface="Monotype Sorts" pitchFamily="2" charset="2"/>
                          <a:buNone/>
                          <a:tabLst/>
                        </a:pPr>
                        <a:r>
                          <a:rPr kumimoji="0" lang="en-US" sz="2000" u="none" strike="noStrike" cap="none" normalizeH="0" baseline="0" dirty="0" smtClean="0">
                            <a:ln>
                              <a:noFill/>
                            </a:ln>
                            <a:effectLst/>
                          </a:rPr>
                          <a:t> -3, 4</a:t>
                        </a:r>
                        <a:endPara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79F"/>
                          </a:solidFill>
                          <a:effectLst/>
                          <a:latin typeface="Times New Roman" pitchFamily="18" charset="0"/>
                          <a:cs typeface="Arial" charset="0"/>
                        </a:endParaRPr>
                      </a:p>
                    </a:txBody>
                    <a:tcPr marL="99756" marR="99756" marT="48998" marB="48998" horzOverflow="overflow"/>
                  </a:tc>
                </a:tr>
                <a:tr h="449010">
                  <a:tc>
                    <a:txBody>
                      <a:bodyPr/>
                      <a:lstStyle/>
                      <a:p>
                        <a:pPr marL="0" marR="0" lvl="0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lr>
                            <a:srgbClr val="CC0000"/>
                          </a:buClr>
                          <a:buSzPct val="75000"/>
                          <a:buFont typeface="Monotype Sorts" pitchFamily="2" charset="2"/>
                          <a:buNone/>
                          <a:tabLst/>
                        </a:pPr>
                        <a:r>
                          <a:rPr kumimoji="0" lang="en-US" sz="1600" u="none" strike="noStrike" cap="none" normalizeH="0" baseline="0" dirty="0" smtClean="0">
                            <a:ln>
                              <a:noFill/>
                            </a:ln>
                            <a:effectLst/>
                          </a:rPr>
                          <a:t>Term#2</a:t>
                        </a:r>
                        <a:endPara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79F"/>
                          </a:solidFill>
                          <a:effectLst/>
                          <a:latin typeface="Times New Roman" pitchFamily="18" charset="0"/>
                          <a:cs typeface="Arial" charset="0"/>
                        </a:endParaRPr>
                      </a:p>
                    </a:txBody>
                    <a:tcPr marL="99756" marR="99756" marT="48998" marB="48998" horzOverflow="overflow">
                      <a:solidFill>
                        <a:srgbClr val="0070C0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lr>
                            <a:srgbClr val="CC0000"/>
                          </a:buClr>
                          <a:buSzPct val="75000"/>
                          <a:buFont typeface="Monotype Sorts" pitchFamily="2" charset="2"/>
                          <a:buNone/>
                          <a:tabLst/>
                        </a:pPr>
                        <a:r>
                          <a:rPr kumimoji="0" lang="en-US" sz="2000" u="none" strike="noStrike" cap="none" normalizeH="0" baseline="0" dirty="0" smtClean="0">
                            <a:ln>
                              <a:noFill/>
                            </a:ln>
                            <a:effectLst/>
                          </a:rPr>
                          <a:t>-3, 1</a:t>
                        </a:r>
                        <a:endPara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79F"/>
                          </a:solidFill>
                          <a:effectLst/>
                          <a:latin typeface="Times New Roman" pitchFamily="18" charset="0"/>
                          <a:cs typeface="Arial" charset="0"/>
                        </a:endParaRPr>
                      </a:p>
                    </a:txBody>
                    <a:tcPr marL="99756" marR="99756" marT="48998" marB="48998" horzOverflow="overflow"/>
                  </a:tc>
                  <a:tc>
                    <a:txBody>
                      <a:bodyPr/>
                      <a:lstStyle/>
                      <a:p>
                        <a:pPr marL="0" marR="0" lvl="0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lr>
                            <a:srgbClr val="CC0000"/>
                          </a:buClr>
                          <a:buSzPct val="75000"/>
                          <a:buFont typeface="Monotype Sorts" pitchFamily="2" charset="2"/>
                          <a:buNone/>
                          <a:tabLst/>
                        </a:pPr>
                        <a:r>
                          <a:rPr kumimoji="0" lang="en-US" sz="2000" u="none" strike="noStrike" cap="none" normalizeH="0" baseline="0" dirty="0" smtClean="0">
                            <a:ln>
                              <a:noFill/>
                            </a:ln>
                            <a:effectLst/>
                          </a:rPr>
                          <a:t>3, -3</a:t>
                        </a:r>
                        <a:endPara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79F"/>
                          </a:solidFill>
                          <a:effectLst/>
                          <a:latin typeface="Times New Roman" pitchFamily="18" charset="0"/>
                          <a:cs typeface="Arial" charset="0"/>
                        </a:endParaRPr>
                      </a:p>
                    </a:txBody>
                    <a:tcPr marL="99756" marR="99756" marT="48998" marB="48998" horzOverflow="overflow"/>
                  </a:tc>
                </a:tr>
              </a:tbl>
            </a:graphicData>
          </a:graphic>
        </p:graphicFrame>
        <p:pic>
          <p:nvPicPr>
            <p:cNvPr id="18" name="Picture 30" descr="Black%20Mask%20Robber"/>
            <p:cNvPicPr>
              <a:picLocks noChangeAspect="1" noChangeArrowheads="1"/>
            </p:cNvPicPr>
            <p:nvPr/>
          </p:nvPicPr>
          <p:blipFill>
            <a:blip r:embed="rId3" cstate="print"/>
            <a:srcRect l="22670" r="23691"/>
            <a:stretch>
              <a:fillRect/>
            </a:stretch>
          </p:blipFill>
          <p:spPr bwMode="auto">
            <a:xfrm>
              <a:off x="5022356" y="1798637"/>
              <a:ext cx="797762" cy="929681"/>
            </a:xfrm>
            <a:prstGeom prst="rect">
              <a:avLst/>
            </a:prstGeom>
            <a:noFill/>
            <a:ln w="76200">
              <a:solidFill>
                <a:srgbClr val="0070C0"/>
              </a:solidFill>
            </a:ln>
          </p:spPr>
        </p:pic>
      </p:grpSp>
      <p:grpSp>
        <p:nvGrpSpPr>
          <p:cNvPr id="5" name="Group 18"/>
          <p:cNvGrpSpPr/>
          <p:nvPr/>
        </p:nvGrpSpPr>
        <p:grpSpPr>
          <a:xfrm>
            <a:off x="6899275" y="1085770"/>
            <a:ext cx="3211512" cy="2286000"/>
            <a:chOff x="4354512" y="3322637"/>
            <a:chExt cx="8326970" cy="2782724"/>
          </a:xfrm>
        </p:grpSpPr>
        <p:graphicFrame>
          <p:nvGraphicFramePr>
            <p:cNvPr id="20" name="Group 46"/>
            <p:cNvGraphicFramePr>
              <a:graphicFrameLocks/>
            </p:cNvGraphicFramePr>
            <p:nvPr/>
          </p:nvGraphicFramePr>
          <p:xfrm>
            <a:off x="4354512" y="4465635"/>
            <a:ext cx="8326970" cy="1639726"/>
          </p:xfrm>
          <a:graphic>
            <a:graphicData uri="http://schemas.openxmlformats.org/drawingml/2006/table">
              <a:tbl>
                <a:tblPr firstRow="1" firstCol="1">
                  <a:tableStyleId>{21E4AEA4-8DFA-4A89-87EB-49C32662AFE0}</a:tableStyleId>
                </a:tblPr>
                <a:tblGrid>
                  <a:gridCol w="1179738"/>
                  <a:gridCol w="961270"/>
                  <a:gridCol w="1070504"/>
                </a:tblGrid>
                <a:tr h="449010">
                  <a:tc>
                    <a:txBody>
                      <a:bodyPr/>
                      <a:lstStyle/>
                      <a:p>
                        <a:pPr marL="0" marR="0" lvl="0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lr>
                            <a:srgbClr val="CC0000"/>
                          </a:buClr>
                          <a:buSzPct val="75000"/>
                          <a:buFont typeface="Monotype Sorts" pitchFamily="2" charset="2"/>
                          <a:buNone/>
                          <a:tabLst/>
                        </a:pPr>
                        <a:endPara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79F"/>
                          </a:solidFill>
                          <a:effectLst/>
                          <a:latin typeface="Times New Roman" pitchFamily="18" charset="0"/>
                          <a:cs typeface="Arial" charset="0"/>
                        </a:endParaRPr>
                      </a:p>
                    </a:txBody>
                    <a:tcPr marL="99756" marR="99756" marT="48998" marB="48998" horzOverflow="overflow">
                      <a:solidFill>
                        <a:srgbClr val="320000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lr>
                            <a:srgbClr val="CC0000"/>
                          </a:buClr>
                          <a:buSzPct val="75000"/>
                          <a:buFont typeface="Monotype Sorts" pitchFamily="2" charset="2"/>
                          <a:buNone/>
                          <a:tabLst/>
                        </a:pPr>
                        <a:r>
                          <a:rPr kumimoji="0" lang="en-US" sz="1600" u="none" strike="noStrike" cap="none" normalizeH="0" baseline="0" dirty="0" smtClean="0">
                            <a:ln>
                              <a:noFill/>
                            </a:ln>
                            <a:effectLst/>
                          </a:rPr>
                          <a:t>Term #1</a:t>
                        </a:r>
                        <a:endPara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A50734"/>
                          </a:solidFill>
                          <a:effectLst/>
                          <a:latin typeface="Times New Roman" pitchFamily="18" charset="0"/>
                          <a:cs typeface="Arial" charset="0"/>
                        </a:endParaRPr>
                      </a:p>
                    </a:txBody>
                    <a:tcPr marL="99756" marR="99756" marT="48998" marB="48998" horzOverflow="overflow">
                      <a:solidFill>
                        <a:srgbClr val="320000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lr>
                            <a:srgbClr val="CC0000"/>
                          </a:buClr>
                          <a:buSzPct val="75000"/>
                          <a:buFont typeface="Monotype Sorts" pitchFamily="2" charset="2"/>
                          <a:buNone/>
                          <a:tabLst/>
                        </a:pPr>
                        <a:r>
                          <a:rPr kumimoji="0" lang="en-US" sz="1600" u="none" strike="noStrike" cap="none" normalizeH="0" baseline="0" dirty="0" smtClean="0">
                            <a:ln>
                              <a:noFill/>
                            </a:ln>
                            <a:effectLst/>
                          </a:rPr>
                          <a:t>Term #2</a:t>
                        </a:r>
                        <a:endPara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A50734"/>
                          </a:solidFill>
                          <a:effectLst/>
                          <a:latin typeface="Times New Roman" pitchFamily="18" charset="0"/>
                          <a:cs typeface="Arial" charset="0"/>
                        </a:endParaRPr>
                      </a:p>
                    </a:txBody>
                    <a:tcPr marL="99756" marR="99756" marT="48998" marB="48998" horzOverflow="overflow">
                      <a:solidFill>
                        <a:srgbClr val="320000"/>
                      </a:solidFill>
                    </a:tcPr>
                  </a:tc>
                </a:tr>
                <a:tr h="449010">
                  <a:tc>
                    <a:txBody>
                      <a:bodyPr/>
                      <a:lstStyle/>
                      <a:p>
                        <a:pPr marL="0" marR="0" lvl="0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lr>
                            <a:srgbClr val="CC0000"/>
                          </a:buClr>
                          <a:buSzPct val="75000"/>
                          <a:buFont typeface="Monotype Sorts" pitchFamily="2" charset="2"/>
                          <a:buNone/>
                          <a:tabLst/>
                        </a:pPr>
                        <a:r>
                          <a:rPr kumimoji="0" lang="en-US" sz="1600" u="none" strike="noStrike" cap="none" normalizeH="0" baseline="0" dirty="0" smtClean="0">
                            <a:ln>
                              <a:noFill/>
                            </a:ln>
                            <a:effectLst/>
                          </a:rPr>
                          <a:t>Term#1</a:t>
                        </a:r>
                        <a:endPara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79F"/>
                          </a:solidFill>
                          <a:effectLst/>
                          <a:latin typeface="Times New Roman" pitchFamily="18" charset="0"/>
                          <a:cs typeface="Arial" charset="0"/>
                        </a:endParaRPr>
                      </a:p>
                    </a:txBody>
                    <a:tcPr marL="99756" marR="99756" marT="48998" marB="48998" horzOverflow="overflow">
                      <a:solidFill>
                        <a:srgbClr val="320000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lr>
                            <a:srgbClr val="CC0000"/>
                          </a:buClr>
                          <a:buSzPct val="75000"/>
                          <a:buFont typeface="Monotype Sorts" pitchFamily="2" charset="2"/>
                          <a:buNone/>
                          <a:tabLst/>
                        </a:pPr>
                        <a:r>
                          <a:rPr kumimoji="0" lang="en-US" sz="2000" u="none" strike="noStrike" cap="none" normalizeH="0" baseline="0" dirty="0" smtClean="0">
                            <a:ln>
                              <a:noFill/>
                            </a:ln>
                            <a:effectLst/>
                          </a:rPr>
                          <a:t>4, -2</a:t>
                        </a:r>
                        <a:endPara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79F"/>
                          </a:solidFill>
                          <a:effectLst/>
                          <a:latin typeface="Times New Roman" pitchFamily="18" charset="0"/>
                          <a:cs typeface="Arial" charset="0"/>
                        </a:endParaRPr>
                      </a:p>
                    </a:txBody>
                    <a:tcPr marL="99756" marR="99756" marT="48998" marB="48998" horzOverflow="overflow"/>
                  </a:tc>
                  <a:tc>
                    <a:txBody>
                      <a:bodyPr/>
                      <a:lstStyle/>
                      <a:p>
                        <a:pPr marL="0" marR="0" lvl="0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lr>
                            <a:srgbClr val="CC0000"/>
                          </a:buClr>
                          <a:buSzPct val="75000"/>
                          <a:buFont typeface="Monotype Sorts" pitchFamily="2" charset="2"/>
                          <a:buNone/>
                          <a:tabLst/>
                        </a:pPr>
                        <a:r>
                          <a:rPr kumimoji="0" lang="en-US" sz="2000" u="none" strike="noStrike" cap="none" normalizeH="0" baseline="0" dirty="0" smtClean="0">
                            <a:ln>
                              <a:noFill/>
                            </a:ln>
                            <a:effectLst/>
                          </a:rPr>
                          <a:t> -1,0.5 </a:t>
                        </a:r>
                        <a:endPara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79F"/>
                          </a:solidFill>
                          <a:effectLst/>
                          <a:latin typeface="Times New Roman" pitchFamily="18" charset="0"/>
                          <a:cs typeface="Arial" charset="0"/>
                        </a:endParaRPr>
                      </a:p>
                    </a:txBody>
                    <a:tcPr marL="99756" marR="99756" marT="48998" marB="48998" horzOverflow="overflow"/>
                  </a:tc>
                </a:tr>
                <a:tr h="449010">
                  <a:tc>
                    <a:txBody>
                      <a:bodyPr/>
                      <a:lstStyle/>
                      <a:p>
                        <a:pPr marL="0" marR="0" lvl="0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lr>
                            <a:srgbClr val="CC0000"/>
                          </a:buClr>
                          <a:buSzPct val="75000"/>
                          <a:buFont typeface="Monotype Sorts" pitchFamily="2" charset="2"/>
                          <a:buNone/>
                          <a:tabLst/>
                        </a:pPr>
                        <a:r>
                          <a:rPr kumimoji="0" lang="en-US" sz="1600" u="none" strike="noStrike" cap="none" normalizeH="0" baseline="0" dirty="0" smtClean="0">
                            <a:ln>
                              <a:noFill/>
                            </a:ln>
                            <a:effectLst/>
                          </a:rPr>
                          <a:t>Term#2</a:t>
                        </a:r>
                        <a:endPara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79F"/>
                          </a:solidFill>
                          <a:effectLst/>
                          <a:latin typeface="Times New Roman" pitchFamily="18" charset="0"/>
                          <a:cs typeface="Arial" charset="0"/>
                        </a:endParaRPr>
                      </a:p>
                    </a:txBody>
                    <a:tcPr marL="99756" marR="99756" marT="48998" marB="48998" horzOverflow="overflow">
                      <a:solidFill>
                        <a:srgbClr val="320000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lr>
                            <a:srgbClr val="CC0000"/>
                          </a:buClr>
                          <a:buSzPct val="75000"/>
                          <a:buFont typeface="Monotype Sorts" pitchFamily="2" charset="2"/>
                          <a:buNone/>
                          <a:tabLst/>
                        </a:pPr>
                        <a:r>
                          <a:rPr kumimoji="0" lang="en-US" sz="2000" u="none" strike="noStrike" cap="none" normalizeH="0" baseline="0" dirty="0" smtClean="0">
                            <a:ln>
                              <a:noFill/>
                            </a:ln>
                            <a:effectLst/>
                          </a:rPr>
                          <a:t>-4, 3</a:t>
                        </a:r>
                        <a:endPara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79F"/>
                          </a:solidFill>
                          <a:effectLst/>
                          <a:latin typeface="Times New Roman" pitchFamily="18" charset="0"/>
                          <a:cs typeface="Arial" charset="0"/>
                        </a:endParaRPr>
                      </a:p>
                    </a:txBody>
                    <a:tcPr marL="99756" marR="99756" marT="48998" marB="48998" horzOverflow="overflow"/>
                  </a:tc>
                  <a:tc>
                    <a:txBody>
                      <a:bodyPr/>
                      <a:lstStyle/>
                      <a:p>
                        <a:pPr marL="0" marR="0" lvl="0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lr>
                            <a:srgbClr val="CC0000"/>
                          </a:buClr>
                          <a:buSzPct val="75000"/>
                          <a:buFont typeface="Monotype Sorts" pitchFamily="2" charset="2"/>
                          <a:buNone/>
                          <a:tabLst/>
                        </a:pPr>
                        <a:r>
                          <a:rPr kumimoji="0" lang="en-US" sz="2000" u="none" strike="noStrike" cap="none" normalizeH="0" baseline="0" dirty="0" smtClean="0">
                            <a:ln>
                              <a:noFill/>
                            </a:ln>
                            <a:effectLst/>
                          </a:rPr>
                          <a:t>1.5, -0.5</a:t>
                        </a:r>
                        <a:endPara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79F"/>
                          </a:solidFill>
                          <a:effectLst/>
                          <a:latin typeface="Times New Roman" pitchFamily="18" charset="0"/>
                          <a:cs typeface="Arial" charset="0"/>
                        </a:endParaRPr>
                      </a:p>
                    </a:txBody>
                    <a:tcPr marL="99756" marR="99756" marT="48998" marB="48998" horzOverflow="overflow"/>
                  </a:tc>
                </a:tr>
              </a:tbl>
            </a:graphicData>
          </a:graphic>
        </p:graphicFrame>
        <p:pic>
          <p:nvPicPr>
            <p:cNvPr id="21" name="Picture 30" descr="Black%20Mask%20Robber"/>
            <p:cNvPicPr>
              <a:picLocks noChangeAspect="1" noChangeArrowheads="1"/>
            </p:cNvPicPr>
            <p:nvPr/>
          </p:nvPicPr>
          <p:blipFill>
            <a:blip r:embed="rId3" cstate="print"/>
            <a:srcRect l="22670" r="23691"/>
            <a:stretch>
              <a:fillRect/>
            </a:stretch>
          </p:blipFill>
          <p:spPr bwMode="auto">
            <a:xfrm>
              <a:off x="8654609" y="3322637"/>
              <a:ext cx="2068477" cy="1131692"/>
            </a:xfrm>
            <a:prstGeom prst="rect">
              <a:avLst/>
            </a:prstGeom>
            <a:noFill/>
            <a:ln w="76200">
              <a:solidFill>
                <a:schemeClr val="tx1"/>
              </a:solidFill>
            </a:ln>
          </p:spPr>
        </p:pic>
      </p:grpSp>
      <p:sp>
        <p:nvSpPr>
          <p:cNvPr id="24" name="Rectangle 23"/>
          <p:cNvSpPr/>
          <p:nvPr/>
        </p:nvSpPr>
        <p:spPr>
          <a:xfrm>
            <a:off x="650876" y="1390570"/>
            <a:ext cx="931665" cy="461665"/>
          </a:xfrm>
          <a:prstGeom prst="rect">
            <a:avLst/>
          </a:prstGeom>
          <a:noFill/>
        </p:spPr>
        <p:txBody>
          <a:bodyPr wrap="none" lIns="91420" tIns="45711" rIns="91420" bIns="45711">
            <a:spAutoFit/>
          </a:bodyPr>
          <a:lstStyle/>
          <a:p>
            <a:pPr algn="ctr"/>
            <a:r>
              <a:rPr lang="en-US" sz="2400" b="1" dirty="0" smtClean="0">
                <a:ln w="1905"/>
                <a:solidFill>
                  <a:srgbClr val="99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P=0.3</a:t>
            </a:r>
            <a:endParaRPr lang="en-US" sz="2400" b="1" dirty="0">
              <a:ln w="1905"/>
              <a:solidFill>
                <a:srgbClr val="99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4003676" y="1390570"/>
            <a:ext cx="931665" cy="461665"/>
          </a:xfrm>
          <a:prstGeom prst="rect">
            <a:avLst/>
          </a:prstGeom>
          <a:noFill/>
        </p:spPr>
        <p:txBody>
          <a:bodyPr wrap="none" lIns="91420" tIns="45711" rIns="91420" bIns="45711">
            <a:spAutoFit/>
          </a:bodyPr>
          <a:lstStyle/>
          <a:p>
            <a:pPr algn="ctr"/>
            <a:r>
              <a:rPr lang="en-US" sz="2400" b="1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P=0.5</a:t>
            </a:r>
            <a:endParaRPr lang="en-US" sz="2400" b="1" dirty="0">
              <a:ln w="1905"/>
              <a:solidFill>
                <a:srgbClr val="0070C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7508876" y="1390570"/>
            <a:ext cx="931665" cy="461665"/>
          </a:xfrm>
          <a:prstGeom prst="rect">
            <a:avLst/>
          </a:prstGeom>
          <a:noFill/>
        </p:spPr>
        <p:txBody>
          <a:bodyPr wrap="none" lIns="91420" tIns="45711" rIns="91420" bIns="45711">
            <a:spAutoFit/>
          </a:bodyPr>
          <a:lstStyle/>
          <a:p>
            <a:pPr algn="ctr"/>
            <a:r>
              <a:rPr lang="en-US" sz="2400" b="1" dirty="0" smtClean="0">
                <a:ln w="1905"/>
                <a:solidFill>
                  <a:srgbClr val="0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P=0.2</a:t>
            </a:r>
            <a:endParaRPr lang="en-US" sz="2400" b="1" dirty="0">
              <a:ln w="1905"/>
              <a:solidFill>
                <a:srgbClr val="0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graphicFrame>
        <p:nvGraphicFramePr>
          <p:cNvPr id="28" name="Group 4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5385352"/>
              </p:ext>
            </p:extLst>
          </p:nvPr>
        </p:nvGraphicFramePr>
        <p:xfrm>
          <a:off x="650877" y="3752770"/>
          <a:ext cx="9144001" cy="2000870"/>
        </p:xfrm>
        <a:graphic>
          <a:graphicData uri="http://schemas.openxmlformats.org/drawingml/2006/table">
            <a:tbl>
              <a:tblPr firstRow="1" firstCol="1">
                <a:tableStyleId>{93296810-A885-4BE3-A3E7-6D5BEEA58F35}</a:tableStyleId>
              </a:tblPr>
              <a:tblGrid>
                <a:gridCol w="1004766"/>
                <a:gridCol w="1027235"/>
                <a:gridCol w="1016000"/>
                <a:gridCol w="1016000"/>
                <a:gridCol w="1016000"/>
                <a:gridCol w="1016000"/>
                <a:gridCol w="1016000"/>
                <a:gridCol w="1016000"/>
                <a:gridCol w="1016000"/>
              </a:tblGrid>
              <a:tr h="768556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Pct val="75000"/>
                        <a:buFont typeface="Monotype Sorts" pitchFamily="2" charset="2"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79F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99756" marR="99756" marT="48998" marB="48998" horzOverflow="overflow">
                    <a:solidFill>
                      <a:srgbClr val="CCCC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Pct val="75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A50734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1</a:t>
                      </a: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1</a:t>
                      </a: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1</a:t>
                      </a:r>
                    </a:p>
                  </a:txBody>
                  <a:tcPr marL="99756" marR="99756" marT="48998" marB="48998" horzOverflow="overflow">
                    <a:solidFill>
                      <a:srgbClr val="CCCC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Pct val="75000"/>
                        <a:buFont typeface="Monotype Sorts" pitchFamily="2" charset="2"/>
                        <a:buNone/>
                        <a:tabLst/>
                        <a:defRPr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A50734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1</a:t>
                      </a: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2</a:t>
                      </a: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1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Pct val="75000"/>
                        <a:buFont typeface="Monotype Sorts" pitchFamily="2" charset="2"/>
                        <a:buNone/>
                        <a:tabLst/>
                      </a:pP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A50734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99756" marR="99756" marT="48998" marB="48998" horzOverflow="overflow">
                    <a:solidFill>
                      <a:srgbClr val="CCCC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Pct val="75000"/>
                        <a:buFont typeface="Monotype Sorts" pitchFamily="2" charset="2"/>
                        <a:buNone/>
                        <a:tabLst/>
                        <a:defRPr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A50734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1</a:t>
                      </a: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1</a:t>
                      </a: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2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Pct val="75000"/>
                        <a:buFont typeface="Monotype Sorts" pitchFamily="2" charset="2"/>
                        <a:buNone/>
                        <a:tabLst/>
                      </a:pP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A50734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99756" marR="99756" marT="48998" marB="48998" horzOverflow="overflow">
                    <a:solidFill>
                      <a:srgbClr val="CCCC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Pct val="75000"/>
                        <a:buFont typeface="Monotype Sorts" pitchFamily="2" charset="2"/>
                        <a:buNone/>
                        <a:tabLst/>
                        <a:defRPr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A50734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2</a:t>
                      </a: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1</a:t>
                      </a: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1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Pct val="75000"/>
                        <a:buFont typeface="Monotype Sorts" pitchFamily="2" charset="2"/>
                        <a:buNone/>
                        <a:tabLst/>
                      </a:pP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A50734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99756" marR="99756" marT="48998" marB="48998" horzOverflow="overflow">
                    <a:solidFill>
                      <a:srgbClr val="CCCC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Pct val="75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A50734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…</a:t>
                      </a:r>
                    </a:p>
                  </a:txBody>
                  <a:tcPr marL="99756" marR="99756" marT="48998" marB="48998" horzOverflow="overflow">
                    <a:solidFill>
                      <a:srgbClr val="CCCC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Pct val="75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A50734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…</a:t>
                      </a:r>
                    </a:p>
                  </a:txBody>
                  <a:tcPr marL="99756" marR="99756" marT="48998" marB="48998" horzOverflow="overflow">
                    <a:solidFill>
                      <a:srgbClr val="CCCC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Pct val="75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A50734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…</a:t>
                      </a:r>
                    </a:p>
                  </a:txBody>
                  <a:tcPr marL="99756" marR="99756" marT="48998" marB="48998" horzOverflow="overflow">
                    <a:solidFill>
                      <a:srgbClr val="CCCC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Pct val="75000"/>
                        <a:buFont typeface="Monotype Sorts" pitchFamily="2" charset="2"/>
                        <a:buNone/>
                        <a:tabLst/>
                        <a:defRPr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A50734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2</a:t>
                      </a: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2</a:t>
                      </a: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2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Pct val="75000"/>
                        <a:buFont typeface="Monotype Sorts" pitchFamily="2" charset="2"/>
                        <a:buNone/>
                        <a:tabLst/>
                      </a:pP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A50734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99756" marR="99756" marT="48998" marB="48998" horzOverflow="overflow">
                    <a:solidFill>
                      <a:srgbClr val="CCCC00"/>
                    </a:solidFill>
                  </a:tcPr>
                </a:tc>
              </a:tr>
              <a:tr h="616157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Pct val="75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7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Terminal #1</a:t>
                      </a:r>
                      <a:endParaRPr kumimoji="0" lang="en-US" sz="17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79F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99756" marR="99756" marT="48998" marB="48998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Pct val="75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+mn-lt"/>
                          <a:cs typeface="+mn-cs"/>
                        </a:rPr>
                        <a:t>3.3,-2.2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79F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99756" marR="99756" marT="48998" marB="48998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Pct val="75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2.3,…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79F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99756" marR="99756" marT="48998" marB="48998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Pct val="75000"/>
                        <a:buFont typeface="Monotype Sorts" pitchFamily="2" charset="2"/>
                        <a:buNone/>
                        <a:tabLst/>
                      </a:pP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79F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99756" marR="99756" marT="48998" marB="48998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Pct val="75000"/>
                        <a:buFont typeface="Monotype Sorts" pitchFamily="2" charset="2"/>
                        <a:buNone/>
                        <a:tabLst/>
                      </a:pP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79F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99756" marR="99756" marT="48998" marB="48998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Pct val="75000"/>
                        <a:buFont typeface="Monotype Sorts" pitchFamily="2" charset="2"/>
                        <a:buNone/>
                        <a:tabLst/>
                      </a:pP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79F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99756" marR="99756" marT="48998" marB="48998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Pct val="75000"/>
                        <a:buFont typeface="Monotype Sorts" pitchFamily="2" charset="2"/>
                        <a:buNone/>
                        <a:tabLst/>
                      </a:pP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79F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99756" marR="99756" marT="48998" marB="48998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Pct val="75000"/>
                        <a:buFont typeface="Monotype Sorts" pitchFamily="2" charset="2"/>
                        <a:buNone/>
                        <a:tabLst/>
                      </a:pP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79F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99756" marR="99756" marT="48998" marB="48998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Pct val="75000"/>
                        <a:buFont typeface="Monotype Sorts" pitchFamily="2" charset="2"/>
                        <a:buNone/>
                        <a:tabLst/>
                      </a:pP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79F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99756" marR="99756" marT="48998" marB="48998" horzOverflow="overflow"/>
                </a:tc>
              </a:tr>
              <a:tr h="616157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Pct val="75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7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Terminal #2</a:t>
                      </a:r>
                      <a:endParaRPr kumimoji="0" lang="en-US" sz="17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79F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99756" marR="99756" marT="48998" marB="48998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Pct val="75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+mn-lt"/>
                          <a:cs typeface="+mn-cs"/>
                        </a:rPr>
                        <a:t>-3.8,2.6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79F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99756" marR="99756" marT="48998" marB="48998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Pct val="75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+mn-lt"/>
                          <a:cs typeface="+mn-cs"/>
                        </a:rPr>
                        <a:t>…,…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79F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99756" marR="99756" marT="48998" marB="48998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Pct val="75000"/>
                        <a:buFont typeface="Monotype Sorts" pitchFamily="2" charset="2"/>
                        <a:buNone/>
                        <a:tabLst/>
                      </a:pP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79F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99756" marR="99756" marT="48998" marB="48998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Pct val="75000"/>
                        <a:buFont typeface="Monotype Sorts" pitchFamily="2" charset="2"/>
                        <a:buNone/>
                        <a:tabLst/>
                      </a:pP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79F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99756" marR="99756" marT="48998" marB="48998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Pct val="75000"/>
                        <a:buFont typeface="Monotype Sorts" pitchFamily="2" charset="2"/>
                        <a:buNone/>
                        <a:tabLst/>
                      </a:pP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79F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99756" marR="99756" marT="48998" marB="48998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Pct val="75000"/>
                        <a:buFont typeface="Monotype Sorts" pitchFamily="2" charset="2"/>
                        <a:buNone/>
                        <a:tabLst/>
                      </a:pP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79F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99756" marR="99756" marT="48998" marB="48998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Pct val="75000"/>
                        <a:buFont typeface="Monotype Sorts" pitchFamily="2" charset="2"/>
                        <a:buNone/>
                        <a:tabLst/>
                      </a:pP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79F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99756" marR="99756" marT="48998" marB="48998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Pct val="75000"/>
                        <a:buFont typeface="Monotype Sorts" pitchFamily="2" charset="2"/>
                        <a:buNone/>
                        <a:tabLst/>
                      </a:pP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79F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99756" marR="99756" marT="48998" marB="48998" horzOverflow="overflow"/>
                </a:tc>
              </a:tr>
            </a:tbl>
          </a:graphicData>
        </a:graphic>
      </p:graphicFrame>
      <p:sp>
        <p:nvSpPr>
          <p:cNvPr id="29" name="Right Arrow 28"/>
          <p:cNvSpPr/>
          <p:nvPr/>
        </p:nvSpPr>
        <p:spPr bwMode="auto">
          <a:xfrm rot="2138107">
            <a:off x="2849075" y="3375692"/>
            <a:ext cx="969625" cy="533400"/>
          </a:xfrm>
          <a:prstGeom prst="rightArrow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20" tIns="45711" rIns="91420" bIns="45711" numCol="1" rtlCol="0" anchor="t" anchorCtr="0" compatLnSpc="1">
            <a:prstTxWarp prst="textNoShape">
              <a:avLst/>
            </a:prstTxWarp>
          </a:bodyPr>
          <a:lstStyle/>
          <a:p>
            <a:pPr defTabSz="914210"/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30" name="Right Arrow 29"/>
          <p:cNvSpPr/>
          <p:nvPr/>
        </p:nvSpPr>
        <p:spPr bwMode="auto">
          <a:xfrm rot="5400000">
            <a:off x="4460876" y="3219372"/>
            <a:ext cx="838201" cy="533400"/>
          </a:xfrm>
          <a:prstGeom prst="rightArrow">
            <a:avLst>
              <a:gd name="adj1" fmla="val 50001"/>
              <a:gd name="adj2" fmla="val 50000"/>
            </a:avLst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20" tIns="45711" rIns="91420" bIns="45711" numCol="1" rtlCol="0" anchor="t" anchorCtr="0" compatLnSpc="1">
            <a:prstTxWarp prst="textNoShape">
              <a:avLst/>
            </a:prstTxWarp>
          </a:bodyPr>
          <a:lstStyle/>
          <a:p>
            <a:pPr defTabSz="914210"/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31" name="Right Arrow 30"/>
          <p:cNvSpPr/>
          <p:nvPr/>
        </p:nvSpPr>
        <p:spPr bwMode="auto">
          <a:xfrm rot="19461893" flipH="1">
            <a:off x="6216957" y="3207452"/>
            <a:ext cx="915253" cy="533400"/>
          </a:xfrm>
          <a:prstGeom prst="rightArrow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20" tIns="45711" rIns="91420" bIns="45711" numCol="1" rtlCol="0" anchor="t" anchorCtr="0" compatLnSpc="1">
            <a:prstTxWarp prst="textNoShape">
              <a:avLst/>
            </a:prstTxWarp>
          </a:bodyPr>
          <a:lstStyle/>
          <a:p>
            <a:pPr defTabSz="914210"/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22" name="Right Arrow 21"/>
          <p:cNvSpPr/>
          <p:nvPr/>
        </p:nvSpPr>
        <p:spPr bwMode="auto">
          <a:xfrm rot="5400000">
            <a:off x="4516240" y="5303838"/>
            <a:ext cx="838201" cy="533400"/>
          </a:xfrm>
          <a:prstGeom prst="rightArrow">
            <a:avLst>
              <a:gd name="adj1" fmla="val 50001"/>
              <a:gd name="adj2" fmla="val 50000"/>
            </a:avLst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20" tIns="45711" rIns="91420" bIns="45711" numCol="1" rtlCol="0" anchor="t" anchorCtr="0" compatLnSpc="1">
            <a:prstTxWarp prst="textNoShape">
              <a:avLst/>
            </a:prstTxWarp>
          </a:bodyPr>
          <a:lstStyle/>
          <a:p>
            <a:pPr defTabSz="914210"/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23" name="Rectangle 2"/>
          <p:cNvSpPr txBox="1">
            <a:spLocks noChangeArrowheads="1"/>
          </p:cNvSpPr>
          <p:nvPr/>
        </p:nvSpPr>
        <p:spPr bwMode="auto">
          <a:xfrm>
            <a:off x="228599" y="6218237"/>
            <a:ext cx="9688513" cy="8399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Bats" charset="0"/>
              <a:defRPr sz="3600" b="1">
                <a:solidFill>
                  <a:srgbClr val="990000"/>
                </a:solidFill>
                <a:latin typeface="+mj-lt"/>
                <a:ea typeface="+mj-ea"/>
                <a:cs typeface="+mj-cs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Bats" charset="0"/>
              <a:defRPr sz="4400">
                <a:solidFill>
                  <a:srgbClr val="000000"/>
                </a:solidFill>
                <a:latin typeface="Times New Roman" pitchFamily="18" charset="0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Bats" charset="0"/>
              <a:defRPr sz="4400">
                <a:solidFill>
                  <a:srgbClr val="000000"/>
                </a:solidFill>
                <a:latin typeface="Times New Roman" pitchFamily="18" charset="0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Bats" charset="0"/>
              <a:defRPr sz="4400">
                <a:solidFill>
                  <a:srgbClr val="000000"/>
                </a:solidFill>
                <a:latin typeface="Times New Roman" pitchFamily="18" charset="0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Bats" charset="0"/>
              <a:defRPr sz="4400">
                <a:solidFill>
                  <a:srgbClr val="000000"/>
                </a:solidFill>
                <a:latin typeface="Times New Roman" pitchFamily="18" charset="0"/>
              </a:defRPr>
            </a:lvl5pPr>
            <a:lvl6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Bats" charset="0"/>
              <a:defRPr sz="4400">
                <a:solidFill>
                  <a:srgbClr val="000000"/>
                </a:solidFill>
                <a:latin typeface="Times New Roman" pitchFamily="18" charset="0"/>
              </a:defRPr>
            </a:lvl6pPr>
            <a:lvl7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Bats" charset="0"/>
              <a:defRPr sz="4400">
                <a:solidFill>
                  <a:srgbClr val="000000"/>
                </a:solidFill>
                <a:latin typeface="Times New Roman" pitchFamily="18" charset="0"/>
              </a:defRPr>
            </a:lvl7pPr>
            <a:lvl8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Bats" charset="0"/>
              <a:defRPr sz="4400">
                <a:solidFill>
                  <a:srgbClr val="000000"/>
                </a:solidFill>
                <a:latin typeface="Times New Roman" pitchFamily="18" charset="0"/>
              </a:defRPr>
            </a:lvl8pPr>
            <a:lvl9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Bats" charset="0"/>
              <a:defRPr sz="44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r>
              <a:rPr lang="en-US" sz="3200" dirty="0" smtClean="0">
                <a:latin typeface="Times New Roman"/>
              </a:rPr>
              <a:t>NP-Hard</a:t>
            </a:r>
          </a:p>
        </p:txBody>
      </p:sp>
      <p:sp>
        <p:nvSpPr>
          <p:cNvPr id="32" name="Rectangle 2"/>
          <p:cNvSpPr txBox="1">
            <a:spLocks noChangeArrowheads="1"/>
          </p:cNvSpPr>
          <p:nvPr/>
        </p:nvSpPr>
        <p:spPr bwMode="auto">
          <a:xfrm>
            <a:off x="3592512" y="4541837"/>
            <a:ext cx="5762969" cy="839964"/>
          </a:xfrm>
          <a:prstGeom prst="rect">
            <a:avLst/>
          </a:prstGeom>
          <a:solidFill>
            <a:srgbClr val="FFC000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Bats" charset="0"/>
              <a:defRPr sz="3600" b="1">
                <a:solidFill>
                  <a:srgbClr val="990000"/>
                </a:solidFill>
                <a:latin typeface="+mj-lt"/>
                <a:ea typeface="+mj-ea"/>
                <a:cs typeface="+mj-cs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Bats" charset="0"/>
              <a:defRPr sz="4400">
                <a:solidFill>
                  <a:srgbClr val="000000"/>
                </a:solidFill>
                <a:latin typeface="Times New Roman" pitchFamily="18" charset="0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Bats" charset="0"/>
              <a:defRPr sz="4400">
                <a:solidFill>
                  <a:srgbClr val="000000"/>
                </a:solidFill>
                <a:latin typeface="Times New Roman" pitchFamily="18" charset="0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Bats" charset="0"/>
              <a:defRPr sz="4400">
                <a:solidFill>
                  <a:srgbClr val="000000"/>
                </a:solidFill>
                <a:latin typeface="Times New Roman" pitchFamily="18" charset="0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Bats" charset="0"/>
              <a:defRPr sz="4400">
                <a:solidFill>
                  <a:srgbClr val="000000"/>
                </a:solidFill>
                <a:latin typeface="Times New Roman" pitchFamily="18" charset="0"/>
              </a:defRPr>
            </a:lvl5pPr>
            <a:lvl6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Bats" charset="0"/>
              <a:defRPr sz="4400">
                <a:solidFill>
                  <a:srgbClr val="000000"/>
                </a:solidFill>
                <a:latin typeface="Times New Roman" pitchFamily="18" charset="0"/>
              </a:defRPr>
            </a:lvl6pPr>
            <a:lvl7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Bats" charset="0"/>
              <a:defRPr sz="4400">
                <a:solidFill>
                  <a:srgbClr val="000000"/>
                </a:solidFill>
                <a:latin typeface="Times New Roman" pitchFamily="18" charset="0"/>
              </a:defRPr>
            </a:lvl7pPr>
            <a:lvl8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Bats" charset="0"/>
              <a:defRPr sz="4400">
                <a:solidFill>
                  <a:srgbClr val="000000"/>
                </a:solidFill>
                <a:latin typeface="Times New Roman" pitchFamily="18" charset="0"/>
              </a:defRPr>
            </a:lvl8pPr>
            <a:lvl9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Bats" charset="0"/>
              <a:defRPr sz="44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r>
              <a:rPr lang="en-US" dirty="0" err="1" smtClean="0">
                <a:latin typeface="Times New Roman"/>
              </a:rPr>
              <a:t>Harsanyi</a:t>
            </a:r>
            <a:r>
              <a:rPr lang="en-US" dirty="0" smtClean="0">
                <a:latin typeface="Times New Roman"/>
              </a:rPr>
              <a:t> Transformation</a:t>
            </a:r>
          </a:p>
        </p:txBody>
      </p:sp>
    </p:spTree>
    <p:extLst>
      <p:ext uri="{BB962C8B-B14F-4D97-AF65-F5344CB8AC3E}">
        <p14:creationId xmlns:p14="http://schemas.microsoft.com/office/powerpoint/2010/main" val="4240416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 animBg="1"/>
      <p:bldP spid="31" grpId="0" animBg="1"/>
      <p:bldP spid="22" grpId="0" animBg="1"/>
      <p:bldP spid="23" grpId="0"/>
      <p:bldP spid="32" grpId="0" animBg="1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4"/>
          <p:cNvSpPr>
            <a:spLocks noGrp="1"/>
          </p:cNvSpPr>
          <p:nvPr>
            <p:ph idx="1"/>
          </p:nvPr>
        </p:nvSpPr>
        <p:spPr>
          <a:xfrm>
            <a:off x="468312" y="1493837"/>
            <a:ext cx="9072563" cy="4989036"/>
          </a:xfrm>
        </p:spPr>
        <p:txBody>
          <a:bodyPr/>
          <a:lstStyle/>
          <a:p>
            <a:r>
              <a:rPr lang="en-US" sz="3200" dirty="0" smtClean="0"/>
              <a:t>First optimization formulation for FBSG</a:t>
            </a:r>
          </a:p>
          <a:p>
            <a:r>
              <a:rPr lang="en-US" sz="3200" dirty="0" smtClean="0"/>
              <a:t>Basic idea:</a:t>
            </a:r>
          </a:p>
          <a:p>
            <a:pPr lvl="1"/>
            <a:r>
              <a:rPr lang="en-US" sz="3200" dirty="0" smtClean="0"/>
              <a:t>Enumerate attacker pure strategies</a:t>
            </a:r>
          </a:p>
          <a:p>
            <a:pPr lvl="1"/>
            <a:r>
              <a:rPr lang="en-US" sz="3200" dirty="0" smtClean="0"/>
              <a:t>Solve an LP to maximize leader’s payoff </a:t>
            </a:r>
          </a:p>
          <a:p>
            <a:pPr lvl="1"/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3283" y="4535805"/>
            <a:ext cx="8049280" cy="2351899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360208" y="923960"/>
            <a:ext cx="3765429" cy="440333"/>
          </a:xfrm>
          <a:prstGeom prst="rect">
            <a:avLst/>
          </a:prstGeom>
        </p:spPr>
        <p:txBody>
          <a:bodyPr wrap="none" lIns="100794" tIns="50397" rIns="100794" bIns="50397">
            <a:spAutoFit/>
          </a:bodyPr>
          <a:lstStyle/>
          <a:p>
            <a:pPr>
              <a:buNone/>
            </a:pPr>
            <a:r>
              <a:rPr lang="en-US" i="1" dirty="0" smtClean="0"/>
              <a:t>[</a:t>
            </a:r>
            <a:r>
              <a:rPr lang="en-US" i="1" dirty="0" err="1" smtClean="0"/>
              <a:t>Conitzer</a:t>
            </a:r>
            <a:r>
              <a:rPr lang="en-US" i="1" dirty="0" smtClean="0"/>
              <a:t> and </a:t>
            </a:r>
            <a:r>
              <a:rPr lang="en-US" i="1" dirty="0" err="1" smtClean="0"/>
              <a:t>Sandholm</a:t>
            </a:r>
            <a:r>
              <a:rPr lang="en-US" i="1" dirty="0" smtClean="0"/>
              <a:t> 2006]</a:t>
            </a:r>
            <a:endParaRPr lang="en-US" dirty="0" smtClean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Multiple LPs Method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6618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Text Box 4"/>
          <p:cNvSpPr txBox="1">
            <a:spLocks noChangeArrowheads="1"/>
          </p:cNvSpPr>
          <p:nvPr/>
        </p:nvSpPr>
        <p:spPr bwMode="auto">
          <a:xfrm>
            <a:off x="2068513" y="198439"/>
            <a:ext cx="8382000" cy="594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00761" tIns="50382" rIns="100761" bIns="50382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dirty="0" smtClean="0">
                <a:solidFill>
                  <a:srgbClr val="990000"/>
                </a:solidFill>
              </a:rPr>
              <a:t>Finite Bayesian </a:t>
            </a:r>
            <a:r>
              <a:rPr lang="en-US" sz="3200" b="1" dirty="0" err="1" smtClean="0">
                <a:solidFill>
                  <a:srgbClr val="990000"/>
                </a:solidFill>
              </a:rPr>
              <a:t>Stackelberg</a:t>
            </a:r>
            <a:r>
              <a:rPr lang="en-US" sz="3200" b="1" dirty="0" smtClean="0">
                <a:solidFill>
                  <a:srgbClr val="990000"/>
                </a:solidFill>
              </a:rPr>
              <a:t> Games</a:t>
            </a:r>
            <a:endParaRPr lang="en-US" sz="3200" b="1" dirty="0">
              <a:solidFill>
                <a:srgbClr val="990000"/>
              </a:solidFill>
            </a:endParaRPr>
          </a:p>
        </p:txBody>
      </p:sp>
      <p:graphicFrame>
        <p:nvGraphicFramePr>
          <p:cNvPr id="8" name="Group 46"/>
          <p:cNvGraphicFramePr>
            <a:graphicFrameLocks/>
          </p:cNvGraphicFramePr>
          <p:nvPr/>
        </p:nvGraphicFramePr>
        <p:xfrm>
          <a:off x="6105636" y="2792880"/>
          <a:ext cx="1789104" cy="1767305"/>
        </p:xfrm>
        <a:graphic>
          <a:graphicData uri="http://schemas.openxmlformats.org/drawingml/2006/table">
            <a:tbl>
              <a:tblPr firstRow="1" firstCol="1">
                <a:tableStyleId>{2A488322-F2BA-4B5B-9748-0D474271808F}</a:tableStyleId>
              </a:tblPr>
              <a:tblGrid>
                <a:gridCol w="471964"/>
                <a:gridCol w="630568"/>
                <a:gridCol w="686572"/>
              </a:tblGrid>
              <a:tr h="453981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Pct val="75000"/>
                        <a:buFont typeface="Monotype Sorts" pitchFamily="2" charset="2"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79F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109974" marR="109974" marT="54011" marB="54011" anchor="ctr" horzOverflow="overflow">
                    <a:solidFill>
                      <a:srgbClr val="99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Pct val="75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a</a:t>
                      </a:r>
                      <a:r>
                        <a:rPr kumimoji="0" lang="en-US" sz="1800" u="none" strike="noStrike" cap="none" normalizeH="0" baseline="-25000" dirty="0" smtClean="0">
                          <a:ln>
                            <a:noFill/>
                          </a:ln>
                          <a:effectLst/>
                        </a:rPr>
                        <a:t>1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A50734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109974" marR="109974" marT="54011" marB="54011" anchor="ctr" horzOverflow="overflow">
                    <a:solidFill>
                      <a:srgbClr val="99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Pct val="75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a</a:t>
                      </a:r>
                      <a:r>
                        <a:rPr kumimoji="0" lang="en-US" sz="1800" u="none" strike="noStrike" cap="none" normalizeH="0" baseline="-25000" dirty="0" smtClean="0">
                          <a:ln>
                            <a:noFill/>
                          </a:ln>
                          <a:effectLst/>
                        </a:rPr>
                        <a:t>2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A50734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109974" marR="109974" marT="54011" marB="54011" anchor="ctr" horzOverflow="overflow">
                    <a:solidFill>
                      <a:srgbClr val="990000"/>
                    </a:solidFill>
                  </a:tcPr>
                </a:tc>
              </a:tr>
              <a:tr h="452429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Pct val="75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d</a:t>
                      </a:r>
                      <a:r>
                        <a:rPr kumimoji="0" lang="en-US" sz="1800" u="none" strike="noStrike" cap="none" normalizeH="0" baseline="-25000" dirty="0" smtClean="0">
                          <a:ln>
                            <a:noFill/>
                          </a:ln>
                          <a:effectLst/>
                        </a:rPr>
                        <a:t>1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79F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109974" marR="109974" marT="54011" marB="54011" anchor="ctr" horzOverflow="overflow">
                    <a:solidFill>
                      <a:srgbClr val="99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Pct val="75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5, -3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79F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109974" marR="109974" marT="54011" marB="54011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Pct val="75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-1, 1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79F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109974" marR="109974" marT="54011" marB="54011" anchor="ctr" horzOverflow="overflow"/>
                </a:tc>
              </a:tr>
              <a:tr h="452429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Pct val="75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d</a:t>
                      </a:r>
                      <a:r>
                        <a:rPr kumimoji="0" lang="en-US" sz="1800" u="none" strike="noStrike" cap="none" normalizeH="0" baseline="-25000" dirty="0" smtClean="0">
                          <a:ln>
                            <a:noFill/>
                          </a:ln>
                          <a:effectLst/>
                        </a:rPr>
                        <a:t>2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79F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109974" marR="109974" marT="54011" marB="54011" anchor="ctr" horzOverflow="overflow">
                    <a:solidFill>
                      <a:srgbClr val="99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Pct val="75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-5, 5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79F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109974" marR="109974" marT="54011" marB="54011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Pct val="75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2, -1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79F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109974" marR="109974" marT="54011" marB="54011" anchor="ctr" horzOverflow="overflow"/>
                </a:tc>
              </a:tr>
            </a:tbl>
          </a:graphicData>
        </a:graphic>
      </p:graphicFrame>
      <p:sp>
        <p:nvSpPr>
          <p:cNvPr id="9" name="Rectangle 8"/>
          <p:cNvSpPr/>
          <p:nvPr/>
        </p:nvSpPr>
        <p:spPr>
          <a:xfrm>
            <a:off x="5769863" y="2302901"/>
            <a:ext cx="2096630" cy="496758"/>
          </a:xfrm>
          <a:prstGeom prst="rect">
            <a:avLst/>
          </a:prstGeom>
        </p:spPr>
        <p:txBody>
          <a:bodyPr lIns="100794" tIns="50397" rIns="100794" bIns="50397">
            <a:spAutoFit/>
          </a:bodyPr>
          <a:lstStyle/>
          <a:p>
            <a:pPr marL="430123" indent="-323782" algn="ctr" defTabSz="457105">
              <a:lnSpc>
                <a:spcPct val="90000"/>
              </a:lnSpc>
              <a:spcAft>
                <a:spcPts val="1400"/>
              </a:spcAft>
              <a:buClr>
                <a:srgbClr val="000000"/>
              </a:buClr>
              <a:buSzPct val="80000"/>
              <a:defRPr/>
            </a:pPr>
            <a:r>
              <a:rPr lang="en-US" sz="2800" kern="0" dirty="0" smtClean="0">
                <a:solidFill>
                  <a:srgbClr val="000000"/>
                </a:solidFill>
                <a:latin typeface="+mn-lt"/>
              </a:rPr>
              <a:t>Type</a:t>
            </a:r>
            <a:endParaRPr lang="en-US" sz="2800" kern="0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726731" y="2302901"/>
            <a:ext cx="2096630" cy="496758"/>
          </a:xfrm>
          <a:prstGeom prst="rect">
            <a:avLst/>
          </a:prstGeom>
        </p:spPr>
        <p:txBody>
          <a:bodyPr lIns="100794" tIns="50397" rIns="100794" bIns="50397">
            <a:spAutoFit/>
          </a:bodyPr>
          <a:lstStyle/>
          <a:p>
            <a:pPr marL="430123" indent="-323782" algn="ctr" defTabSz="457105">
              <a:lnSpc>
                <a:spcPct val="90000"/>
              </a:lnSpc>
              <a:spcAft>
                <a:spcPts val="1400"/>
              </a:spcAft>
              <a:buClr>
                <a:srgbClr val="000000"/>
              </a:buClr>
              <a:buSzPct val="80000"/>
              <a:defRPr/>
            </a:pPr>
            <a:r>
              <a:rPr lang="en-US" sz="2800" kern="0" dirty="0">
                <a:solidFill>
                  <a:srgbClr val="000000"/>
                </a:solidFill>
                <a:latin typeface="+mn-lt"/>
              </a:rPr>
              <a:t>Type</a:t>
            </a:r>
            <a:r>
              <a:rPr lang="en-US" sz="2800" kern="0" dirty="0" smtClean="0">
                <a:solidFill>
                  <a:srgbClr val="000000"/>
                </a:solidFill>
                <a:latin typeface="+mn-lt"/>
              </a:rPr>
              <a:t> </a:t>
            </a:r>
            <a:endParaRPr lang="en-US" sz="2800" kern="0" dirty="0">
              <a:solidFill>
                <a:srgbClr val="000000"/>
              </a:solidFill>
              <a:latin typeface="+mn-lt"/>
            </a:endParaRPr>
          </a:p>
        </p:txBody>
      </p:sp>
      <p:graphicFrame>
        <p:nvGraphicFramePr>
          <p:cNvPr id="11" name="Group 46"/>
          <p:cNvGraphicFramePr>
            <a:graphicFrameLocks/>
          </p:cNvGraphicFramePr>
          <p:nvPr/>
        </p:nvGraphicFramePr>
        <p:xfrm>
          <a:off x="8048504" y="2792880"/>
          <a:ext cx="1789104" cy="1767305"/>
        </p:xfrm>
        <a:graphic>
          <a:graphicData uri="http://schemas.openxmlformats.org/drawingml/2006/table">
            <a:tbl>
              <a:tblPr firstRow="1" firstCol="1">
                <a:tableStyleId>{2A488322-F2BA-4B5B-9748-0D474271808F}</a:tableStyleId>
              </a:tblPr>
              <a:tblGrid>
                <a:gridCol w="471964"/>
                <a:gridCol w="630568"/>
                <a:gridCol w="686572"/>
              </a:tblGrid>
              <a:tr h="453981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Pct val="75000"/>
                        <a:buFont typeface="Monotype Sorts" pitchFamily="2" charset="2"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79F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109974" marR="109974" marT="54011" marB="54011" anchor="ctr" horzOverflow="overflow">
                    <a:solidFill>
                      <a:srgbClr val="99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Pct val="75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a</a:t>
                      </a:r>
                      <a:r>
                        <a:rPr kumimoji="0" lang="en-US" sz="1800" u="none" strike="noStrike" cap="none" normalizeH="0" baseline="-25000" dirty="0" smtClean="0">
                          <a:ln>
                            <a:noFill/>
                          </a:ln>
                          <a:effectLst/>
                        </a:rPr>
                        <a:t>1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A50734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109974" marR="109974" marT="54011" marB="54011" anchor="ctr" horzOverflow="overflow">
                    <a:solidFill>
                      <a:srgbClr val="99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Pct val="75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a</a:t>
                      </a:r>
                      <a:r>
                        <a:rPr kumimoji="0" lang="en-US" sz="1800" u="none" strike="noStrike" cap="none" normalizeH="0" baseline="-25000" dirty="0" smtClean="0">
                          <a:ln>
                            <a:noFill/>
                          </a:ln>
                          <a:effectLst/>
                        </a:rPr>
                        <a:t>2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A50734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109974" marR="109974" marT="54011" marB="54011" anchor="ctr" horzOverflow="overflow">
                    <a:solidFill>
                      <a:srgbClr val="990000"/>
                    </a:solidFill>
                  </a:tcPr>
                </a:tc>
              </a:tr>
              <a:tr h="452429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Pct val="75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d</a:t>
                      </a:r>
                      <a:r>
                        <a:rPr kumimoji="0" lang="en-US" sz="1800" u="none" strike="noStrike" cap="none" normalizeH="0" baseline="-25000" dirty="0" smtClean="0">
                          <a:ln>
                            <a:noFill/>
                          </a:ln>
                          <a:effectLst/>
                        </a:rPr>
                        <a:t>1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79F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109974" marR="109974" marT="54011" marB="54011" anchor="ctr" horzOverflow="overflow">
                    <a:solidFill>
                      <a:srgbClr val="99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Pct val="75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1, -2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79F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109974" marR="109974" marT="54011" marB="54011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Pct val="75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-2, 3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79F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109974" marR="109974" marT="54011" marB="54011" anchor="ctr" horzOverflow="overflow"/>
                </a:tc>
              </a:tr>
              <a:tr h="452429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Pct val="75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d</a:t>
                      </a:r>
                      <a:r>
                        <a:rPr kumimoji="0" lang="en-US" sz="1800" u="none" strike="noStrike" cap="none" normalizeH="0" baseline="-25000" dirty="0" smtClean="0">
                          <a:ln>
                            <a:noFill/>
                          </a:ln>
                          <a:effectLst/>
                        </a:rPr>
                        <a:t>2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79F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109974" marR="109974" marT="54011" marB="54011" anchor="ctr" horzOverflow="overflow">
                    <a:solidFill>
                      <a:srgbClr val="99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Pct val="75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-3, 5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79F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109974" marR="109974" marT="54011" marB="54011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Pct val="75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3, -1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79F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109974" marR="109974" marT="54011" marB="54011" anchor="ctr" horzOverflow="overflow"/>
                </a:tc>
              </a:tr>
            </a:tbl>
          </a:graphicData>
        </a:graphic>
      </p:graphicFrame>
      <p:sp>
        <p:nvSpPr>
          <p:cNvPr id="12" name="Rectangle 54"/>
          <p:cNvSpPr>
            <a:spLocks noChangeArrowheads="1"/>
          </p:cNvSpPr>
          <p:nvPr/>
        </p:nvSpPr>
        <p:spPr bwMode="auto">
          <a:xfrm>
            <a:off x="7197075" y="1517186"/>
            <a:ext cx="1758860" cy="55647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109948" tIns="54009" rIns="109948" bIns="54009" anchor="ctr">
            <a:prstTxWarp prst="textNoShape">
              <a:avLst/>
            </a:prstTxWarp>
          </a:bodyPr>
          <a:lstStyle/>
          <a:p>
            <a:pPr marL="416476" indent="-416476" algn="ctr"/>
            <a:r>
              <a:rPr lang="en-US" dirty="0" smtClean="0">
                <a:solidFill>
                  <a:srgbClr val="A50021"/>
                </a:solidFill>
              </a:rPr>
              <a:t>Attacker</a:t>
            </a:r>
            <a:endParaRPr lang="en-US" dirty="0">
              <a:solidFill>
                <a:srgbClr val="A50021"/>
              </a:solidFill>
            </a:endParaRPr>
          </a:p>
        </p:txBody>
      </p:sp>
      <p:sp>
        <p:nvSpPr>
          <p:cNvPr id="13" name="Line 53"/>
          <p:cNvSpPr>
            <a:spLocks noChangeShapeType="1"/>
          </p:cNvSpPr>
          <p:nvPr/>
        </p:nvSpPr>
        <p:spPr bwMode="auto">
          <a:xfrm>
            <a:off x="8117632" y="2073662"/>
            <a:ext cx="810301" cy="229241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  <p:txBody>
          <a:bodyPr lIns="109948" tIns="54009" rIns="109948" bIns="54009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Line 53"/>
          <p:cNvSpPr>
            <a:spLocks noChangeShapeType="1"/>
          </p:cNvSpPr>
          <p:nvPr/>
        </p:nvSpPr>
        <p:spPr bwMode="auto">
          <a:xfrm flipH="1">
            <a:off x="7169073" y="2073662"/>
            <a:ext cx="948559" cy="22924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  <p:txBody>
          <a:bodyPr lIns="109948" tIns="54009" rIns="109948" bIns="54009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5" name="Picture 14" descr="latex-image-1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0065" y="2372898"/>
            <a:ext cx="342741" cy="342705"/>
          </a:xfrm>
          <a:prstGeom prst="rect">
            <a:avLst/>
          </a:prstGeom>
        </p:spPr>
      </p:pic>
      <p:pic>
        <p:nvPicPr>
          <p:cNvPr id="16" name="Picture 15" descr="latex-image-1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17822" y="2372898"/>
            <a:ext cx="342741" cy="34270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69112" y="4846637"/>
            <a:ext cx="327058" cy="24526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50312" y="4846637"/>
            <a:ext cx="327058" cy="245267"/>
          </a:xfrm>
          <a:prstGeom prst="rect">
            <a:avLst/>
          </a:prstGeom>
        </p:spPr>
      </p:pic>
      <p:sp>
        <p:nvSpPr>
          <p:cNvPr id="20" name="Rectangle 3"/>
          <p:cNvSpPr txBox="1">
            <a:spLocks noChangeArrowheads="1"/>
          </p:cNvSpPr>
          <p:nvPr/>
        </p:nvSpPr>
        <p:spPr bwMode="auto">
          <a:xfrm>
            <a:off x="621290" y="6005742"/>
            <a:ext cx="9174069" cy="923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marL="474224" indent="-356980" defTabSz="503972">
              <a:lnSpc>
                <a:spcPct val="90000"/>
              </a:lnSpc>
              <a:spcAft>
                <a:spcPts val="1543"/>
              </a:spcAft>
              <a:buClr>
                <a:srgbClr val="000000"/>
              </a:buClr>
              <a:buSzPct val="80000"/>
            </a:pPr>
            <a:r>
              <a:rPr lang="en-US" altLang="zh-TW" sz="3100" i="1" dirty="0">
                <a:solidFill>
                  <a:srgbClr val="000000"/>
                </a:solidFill>
                <a:latin typeface="Times New Roman" charset="0"/>
                <a:ea typeface="新細明體" charset="-120"/>
                <a:cs typeface="新細明體" charset="-120"/>
              </a:rPr>
              <a:t>Challenge:</a:t>
            </a:r>
            <a:r>
              <a:rPr lang="en-US" altLang="zh-TW" sz="3100" dirty="0">
                <a:solidFill>
                  <a:srgbClr val="000000"/>
                </a:solidFill>
                <a:latin typeface="Times New Roman" charset="0"/>
                <a:ea typeface="新細明體" charset="-120"/>
                <a:cs typeface="新細明體" charset="-120"/>
              </a:rPr>
              <a:t> Exponential number of</a:t>
            </a:r>
            <a:r>
              <a:rPr lang="en-US" altLang="zh-TW" sz="3100" dirty="0" smtClean="0">
                <a:solidFill>
                  <a:srgbClr val="000000"/>
                </a:solidFill>
                <a:latin typeface="Times New Roman" charset="0"/>
                <a:ea typeface="新細明體" charset="-120"/>
                <a:cs typeface="新細明體" charset="-120"/>
              </a:rPr>
              <a:t> type combinations</a:t>
            </a:r>
            <a:r>
              <a:rPr lang="en-US" altLang="zh-TW" sz="3100" i="1" dirty="0" smtClean="0">
                <a:solidFill>
                  <a:srgbClr val="000000"/>
                </a:solidFill>
                <a:latin typeface="Times New Roman" charset="0"/>
                <a:ea typeface="新細明體" charset="-120"/>
                <a:cs typeface="新細明體" charset="-120"/>
              </a:rPr>
              <a:t> </a:t>
            </a:r>
            <a:endParaRPr lang="en-US" altLang="zh-TW" sz="3100" dirty="0">
              <a:solidFill>
                <a:srgbClr val="000000"/>
              </a:solidFill>
              <a:latin typeface="Times New Roman" charset="0"/>
              <a:ea typeface="新細明體" charset="-120"/>
              <a:cs typeface="新細明體" charset="-120"/>
            </a:endParaRPr>
          </a:p>
        </p:txBody>
      </p:sp>
      <p:pic>
        <p:nvPicPr>
          <p:cNvPr id="21" name="Picture 20" descr="stackelberg-eps-converted-to.pd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3563" y="1460500"/>
            <a:ext cx="5092700" cy="375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901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392112" y="0"/>
            <a:ext cx="9688513" cy="839964"/>
          </a:xfrm>
        </p:spPr>
        <p:txBody>
          <a:bodyPr/>
          <a:lstStyle/>
          <a:p>
            <a:r>
              <a:rPr lang="en-US" sz="3200" dirty="0" smtClean="0"/>
              <a:t>Handling Multiple Adversary Types:</a:t>
            </a:r>
            <a:br>
              <a:rPr lang="en-US" sz="3200" dirty="0" smtClean="0"/>
            </a:br>
            <a:r>
              <a:rPr lang="en-US" sz="3200" dirty="0" smtClean="0"/>
              <a:t>ARMOR</a:t>
            </a:r>
          </a:p>
        </p:txBody>
      </p:sp>
      <p:grpSp>
        <p:nvGrpSpPr>
          <p:cNvPr id="2" name="Group 8"/>
          <p:cNvGrpSpPr/>
          <p:nvPr/>
        </p:nvGrpSpPr>
        <p:grpSpPr>
          <a:xfrm>
            <a:off x="30160" y="1085770"/>
            <a:ext cx="3211512" cy="2286000"/>
            <a:chOff x="4354512" y="3322637"/>
            <a:chExt cx="8326970" cy="2782724"/>
          </a:xfrm>
        </p:grpSpPr>
        <p:graphicFrame>
          <p:nvGraphicFramePr>
            <p:cNvPr id="4" name="Group 46"/>
            <p:cNvGraphicFramePr>
              <a:graphicFrameLocks/>
            </p:cNvGraphicFramePr>
            <p:nvPr/>
          </p:nvGraphicFramePr>
          <p:xfrm>
            <a:off x="4354512" y="4465635"/>
            <a:ext cx="8326970" cy="1639726"/>
          </p:xfrm>
          <a:graphic>
            <a:graphicData uri="http://schemas.openxmlformats.org/drawingml/2006/table">
              <a:tbl>
                <a:tblPr firstRow="1" firstCol="1">
                  <a:tableStyleId>{21E4AEA4-8DFA-4A89-87EB-49C32662AFE0}</a:tableStyleId>
                </a:tblPr>
                <a:tblGrid>
                  <a:gridCol w="1179738"/>
                  <a:gridCol w="961270"/>
                  <a:gridCol w="1070504"/>
                </a:tblGrid>
                <a:tr h="449010">
                  <a:tc>
                    <a:txBody>
                      <a:bodyPr/>
                      <a:lstStyle/>
                      <a:p>
                        <a:pPr marL="0" marR="0" lvl="0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lr>
                            <a:srgbClr val="CC0000"/>
                          </a:buClr>
                          <a:buSzPct val="75000"/>
                          <a:buFont typeface="Monotype Sorts" pitchFamily="2" charset="2"/>
                          <a:buNone/>
                          <a:tabLst/>
                        </a:pPr>
                        <a:endPara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79F"/>
                          </a:solidFill>
                          <a:effectLst/>
                          <a:latin typeface="Times New Roman" pitchFamily="18" charset="0"/>
                          <a:cs typeface="Arial" charset="0"/>
                        </a:endParaRPr>
                      </a:p>
                    </a:txBody>
                    <a:tcPr marL="99756" marR="99756" marT="48998" marB="48998" horzOverflow="overflow">
                      <a:solidFill>
                        <a:srgbClr val="990000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lr>
                            <a:srgbClr val="CC0000"/>
                          </a:buClr>
                          <a:buSzPct val="75000"/>
                          <a:buFont typeface="Monotype Sorts" pitchFamily="2" charset="2"/>
                          <a:buNone/>
                          <a:tabLst/>
                        </a:pPr>
                        <a:r>
                          <a:rPr kumimoji="0" lang="en-US" sz="1600" u="none" strike="noStrike" cap="none" normalizeH="0" baseline="0" dirty="0" smtClean="0">
                            <a:ln>
                              <a:noFill/>
                            </a:ln>
                            <a:effectLst/>
                          </a:rPr>
                          <a:t>Term #1</a:t>
                        </a:r>
                        <a:endPara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A50734"/>
                          </a:solidFill>
                          <a:effectLst/>
                          <a:latin typeface="Times New Roman" pitchFamily="18" charset="0"/>
                          <a:cs typeface="Arial" charset="0"/>
                        </a:endParaRPr>
                      </a:p>
                    </a:txBody>
                    <a:tcPr marL="99756" marR="99756" marT="48998" marB="48998" horzOverflow="overflow">
                      <a:solidFill>
                        <a:srgbClr val="990000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lr>
                            <a:srgbClr val="CC0000"/>
                          </a:buClr>
                          <a:buSzPct val="75000"/>
                          <a:buFont typeface="Monotype Sorts" pitchFamily="2" charset="2"/>
                          <a:buNone/>
                          <a:tabLst/>
                        </a:pPr>
                        <a:r>
                          <a:rPr kumimoji="0" lang="en-US" sz="1600" u="none" strike="noStrike" cap="none" normalizeH="0" baseline="0" dirty="0" smtClean="0">
                            <a:ln>
                              <a:noFill/>
                            </a:ln>
                            <a:effectLst/>
                          </a:rPr>
                          <a:t>Term #2</a:t>
                        </a:r>
                        <a:endPara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A50734"/>
                          </a:solidFill>
                          <a:effectLst/>
                          <a:latin typeface="Times New Roman" pitchFamily="18" charset="0"/>
                          <a:cs typeface="Arial" charset="0"/>
                        </a:endParaRPr>
                      </a:p>
                    </a:txBody>
                    <a:tcPr marL="99756" marR="99756" marT="48998" marB="48998" horzOverflow="overflow">
                      <a:solidFill>
                        <a:srgbClr val="990000"/>
                      </a:solidFill>
                    </a:tcPr>
                  </a:tc>
                </a:tr>
                <a:tr h="449010">
                  <a:tc>
                    <a:txBody>
                      <a:bodyPr/>
                      <a:lstStyle/>
                      <a:p>
                        <a:pPr marL="0" marR="0" lvl="0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lr>
                            <a:srgbClr val="CC0000"/>
                          </a:buClr>
                          <a:buSzPct val="75000"/>
                          <a:buFont typeface="Monotype Sorts" pitchFamily="2" charset="2"/>
                          <a:buNone/>
                          <a:tabLst/>
                        </a:pPr>
                        <a:r>
                          <a:rPr kumimoji="0" lang="en-US" sz="1600" u="none" strike="noStrike" cap="none" normalizeH="0" baseline="0" dirty="0" smtClean="0">
                            <a:ln>
                              <a:noFill/>
                            </a:ln>
                            <a:effectLst/>
                          </a:rPr>
                          <a:t>Term#1</a:t>
                        </a:r>
                        <a:endPara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79F"/>
                          </a:solidFill>
                          <a:effectLst/>
                          <a:latin typeface="Times New Roman" pitchFamily="18" charset="0"/>
                          <a:cs typeface="Arial" charset="0"/>
                        </a:endParaRPr>
                      </a:p>
                    </a:txBody>
                    <a:tcPr marL="99756" marR="99756" marT="48998" marB="48998" horzOverflow="overflow">
                      <a:solidFill>
                        <a:srgbClr val="990000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lr>
                            <a:srgbClr val="CC0000"/>
                          </a:buClr>
                          <a:buSzPct val="75000"/>
                          <a:buFont typeface="Monotype Sorts" pitchFamily="2" charset="2"/>
                          <a:buNone/>
                          <a:tabLst/>
                        </a:pPr>
                        <a:r>
                          <a:rPr kumimoji="0" lang="en-US" sz="2000" u="none" strike="noStrike" cap="none" normalizeH="0" baseline="0" dirty="0" smtClean="0">
                            <a:ln>
                              <a:noFill/>
                            </a:ln>
                            <a:effectLst/>
                          </a:rPr>
                          <a:t>5, -3</a:t>
                        </a:r>
                        <a:endPara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79F"/>
                          </a:solidFill>
                          <a:effectLst/>
                          <a:latin typeface="Times New Roman" pitchFamily="18" charset="0"/>
                          <a:cs typeface="Arial" charset="0"/>
                        </a:endParaRPr>
                      </a:p>
                    </a:txBody>
                    <a:tcPr marL="99756" marR="99756" marT="48998" marB="48998" horzOverflow="overflow"/>
                  </a:tc>
                  <a:tc>
                    <a:txBody>
                      <a:bodyPr/>
                      <a:lstStyle/>
                      <a:p>
                        <a:pPr marL="0" marR="0" lvl="0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lr>
                            <a:srgbClr val="CC0000"/>
                          </a:buClr>
                          <a:buSzPct val="75000"/>
                          <a:buFont typeface="Monotype Sorts" pitchFamily="2" charset="2"/>
                          <a:buNone/>
                          <a:tabLst/>
                        </a:pPr>
                        <a:r>
                          <a:rPr kumimoji="0" lang="en-US" sz="2000" u="none" strike="noStrike" cap="none" normalizeH="0" baseline="0" dirty="0" smtClean="0">
                            <a:ln>
                              <a:noFill/>
                            </a:ln>
                            <a:effectLst/>
                          </a:rPr>
                          <a:t> -1, 1</a:t>
                        </a:r>
                        <a:endPara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79F"/>
                          </a:solidFill>
                          <a:effectLst/>
                          <a:latin typeface="Times New Roman" pitchFamily="18" charset="0"/>
                          <a:cs typeface="Arial" charset="0"/>
                        </a:endParaRPr>
                      </a:p>
                    </a:txBody>
                    <a:tcPr marL="99756" marR="99756" marT="48998" marB="48998" horzOverflow="overflow"/>
                  </a:tc>
                </a:tr>
                <a:tr h="449010">
                  <a:tc>
                    <a:txBody>
                      <a:bodyPr/>
                      <a:lstStyle/>
                      <a:p>
                        <a:pPr marL="0" marR="0" lvl="0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lr>
                            <a:srgbClr val="CC0000"/>
                          </a:buClr>
                          <a:buSzPct val="75000"/>
                          <a:buFont typeface="Monotype Sorts" pitchFamily="2" charset="2"/>
                          <a:buNone/>
                          <a:tabLst/>
                        </a:pPr>
                        <a:r>
                          <a:rPr kumimoji="0" lang="en-US" sz="1600" u="none" strike="noStrike" cap="none" normalizeH="0" baseline="0" dirty="0" smtClean="0">
                            <a:ln>
                              <a:noFill/>
                            </a:ln>
                            <a:effectLst/>
                          </a:rPr>
                          <a:t>Term#2</a:t>
                        </a:r>
                        <a:endPara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79F"/>
                          </a:solidFill>
                          <a:effectLst/>
                          <a:latin typeface="Times New Roman" pitchFamily="18" charset="0"/>
                          <a:cs typeface="Arial" charset="0"/>
                        </a:endParaRPr>
                      </a:p>
                    </a:txBody>
                    <a:tcPr marL="99756" marR="99756" marT="48998" marB="48998" horzOverflow="overflow">
                      <a:solidFill>
                        <a:srgbClr val="990000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lr>
                            <a:srgbClr val="CC0000"/>
                          </a:buClr>
                          <a:buSzPct val="75000"/>
                          <a:buFont typeface="Monotype Sorts" pitchFamily="2" charset="2"/>
                          <a:buNone/>
                          <a:tabLst/>
                        </a:pPr>
                        <a:r>
                          <a:rPr kumimoji="0" lang="en-US" sz="2000" u="none" strike="noStrike" cap="none" normalizeH="0" baseline="0" smtClean="0">
                            <a:ln>
                              <a:noFill/>
                            </a:ln>
                            <a:effectLst/>
                          </a:rPr>
                          <a:t>-5, 5</a:t>
                        </a:r>
                        <a:endPara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79F"/>
                          </a:solidFill>
                          <a:effectLst/>
                          <a:latin typeface="Times New Roman" pitchFamily="18" charset="0"/>
                          <a:cs typeface="Arial" charset="0"/>
                        </a:endParaRPr>
                      </a:p>
                    </a:txBody>
                    <a:tcPr marL="99756" marR="99756" marT="48998" marB="48998" horzOverflow="overflow"/>
                  </a:tc>
                  <a:tc>
                    <a:txBody>
                      <a:bodyPr/>
                      <a:lstStyle/>
                      <a:p>
                        <a:pPr marL="0" marR="0" lvl="0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lr>
                            <a:srgbClr val="CC0000"/>
                          </a:buClr>
                          <a:buSzPct val="75000"/>
                          <a:buFont typeface="Monotype Sorts" pitchFamily="2" charset="2"/>
                          <a:buNone/>
                          <a:tabLst/>
                        </a:pPr>
                        <a:r>
                          <a:rPr kumimoji="0" lang="en-US" sz="2000" u="none" strike="noStrike" cap="none" normalizeH="0" baseline="0" dirty="0" smtClean="0">
                            <a:ln>
                              <a:noFill/>
                            </a:ln>
                            <a:effectLst/>
                          </a:rPr>
                          <a:t>2, -1</a:t>
                        </a:r>
                        <a:endPara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79F"/>
                          </a:solidFill>
                          <a:effectLst/>
                          <a:latin typeface="Times New Roman" pitchFamily="18" charset="0"/>
                          <a:cs typeface="Arial" charset="0"/>
                        </a:endParaRPr>
                      </a:p>
                    </a:txBody>
                    <a:tcPr marL="99756" marR="99756" marT="48998" marB="48998" horzOverflow="overflow"/>
                  </a:tc>
                </a:tr>
              </a:tbl>
            </a:graphicData>
          </a:graphic>
        </p:graphicFrame>
        <p:pic>
          <p:nvPicPr>
            <p:cNvPr id="7" name="Picture 30" descr="Black%20Mask%20Robber"/>
            <p:cNvPicPr>
              <a:picLocks noChangeAspect="1" noChangeArrowheads="1"/>
            </p:cNvPicPr>
            <p:nvPr/>
          </p:nvPicPr>
          <p:blipFill>
            <a:blip r:embed="rId4" cstate="print"/>
            <a:srcRect l="22670" r="23691"/>
            <a:stretch>
              <a:fillRect/>
            </a:stretch>
          </p:blipFill>
          <p:spPr bwMode="auto">
            <a:xfrm>
              <a:off x="8654609" y="3322637"/>
              <a:ext cx="2068477" cy="1131692"/>
            </a:xfrm>
            <a:prstGeom prst="rect">
              <a:avLst/>
            </a:prstGeom>
            <a:noFill/>
            <a:ln w="76200">
              <a:solidFill>
                <a:srgbClr val="990000"/>
              </a:solidFill>
            </a:ln>
          </p:spPr>
        </p:pic>
      </p:grpSp>
      <p:grpSp>
        <p:nvGrpSpPr>
          <p:cNvPr id="3" name="Group 22"/>
          <p:cNvGrpSpPr/>
          <p:nvPr/>
        </p:nvGrpSpPr>
        <p:grpSpPr>
          <a:xfrm>
            <a:off x="3394074" y="1085772"/>
            <a:ext cx="3211512" cy="2286001"/>
            <a:chOff x="3363912" y="1798637"/>
            <a:chExt cx="3211510" cy="2285999"/>
          </a:xfrm>
        </p:grpSpPr>
        <p:graphicFrame>
          <p:nvGraphicFramePr>
            <p:cNvPr id="17" name="Group 46"/>
            <p:cNvGraphicFramePr>
              <a:graphicFrameLocks/>
            </p:cNvGraphicFramePr>
            <p:nvPr/>
          </p:nvGraphicFramePr>
          <p:xfrm>
            <a:off x="3363912" y="2737607"/>
            <a:ext cx="3211510" cy="1347029"/>
          </p:xfrm>
          <a:graphic>
            <a:graphicData uri="http://schemas.openxmlformats.org/drawingml/2006/table">
              <a:tbl>
                <a:tblPr firstRow="1" firstCol="1">
                  <a:tableStyleId>{21E4AEA4-8DFA-4A89-87EB-49C32662AFE0}</a:tableStyleId>
                </a:tblPr>
                <a:tblGrid>
                  <a:gridCol w="1179738"/>
                  <a:gridCol w="961270"/>
                  <a:gridCol w="1070504"/>
                </a:tblGrid>
                <a:tr h="449010">
                  <a:tc>
                    <a:txBody>
                      <a:bodyPr/>
                      <a:lstStyle/>
                      <a:p>
                        <a:pPr marL="0" marR="0" lvl="0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lr>
                            <a:srgbClr val="CC0000"/>
                          </a:buClr>
                          <a:buSzPct val="75000"/>
                          <a:buFont typeface="Monotype Sorts" pitchFamily="2" charset="2"/>
                          <a:buNone/>
                          <a:tabLst/>
                        </a:pPr>
                        <a:endPara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79F"/>
                          </a:solidFill>
                          <a:effectLst/>
                          <a:latin typeface="Times New Roman" pitchFamily="18" charset="0"/>
                          <a:cs typeface="Arial" charset="0"/>
                        </a:endParaRPr>
                      </a:p>
                    </a:txBody>
                    <a:tcPr marL="99756" marR="99756" marT="48998" marB="48998" horzOverflow="overflow">
                      <a:solidFill>
                        <a:srgbClr val="0070C0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lr>
                            <a:srgbClr val="CC0000"/>
                          </a:buClr>
                          <a:buSzPct val="75000"/>
                          <a:buFont typeface="Monotype Sorts" pitchFamily="2" charset="2"/>
                          <a:buNone/>
                          <a:tabLst/>
                        </a:pPr>
                        <a:r>
                          <a:rPr kumimoji="0" lang="en-US" sz="1600" u="none" strike="noStrike" cap="none" normalizeH="0" baseline="0" dirty="0" smtClean="0">
                            <a:ln>
                              <a:noFill/>
                            </a:ln>
                            <a:effectLst/>
                          </a:rPr>
                          <a:t>Term #1</a:t>
                        </a:r>
                        <a:endPara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A50734"/>
                          </a:solidFill>
                          <a:effectLst/>
                          <a:latin typeface="Times New Roman" pitchFamily="18" charset="0"/>
                          <a:cs typeface="Arial" charset="0"/>
                        </a:endParaRPr>
                      </a:p>
                    </a:txBody>
                    <a:tcPr marL="99756" marR="99756" marT="48998" marB="48998" horzOverflow="overflow">
                      <a:solidFill>
                        <a:srgbClr val="0070C0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lr>
                            <a:srgbClr val="CC0000"/>
                          </a:buClr>
                          <a:buSzPct val="75000"/>
                          <a:buFont typeface="Monotype Sorts" pitchFamily="2" charset="2"/>
                          <a:buNone/>
                          <a:tabLst/>
                        </a:pPr>
                        <a:r>
                          <a:rPr kumimoji="0" lang="en-US" sz="1600" u="none" strike="noStrike" cap="none" normalizeH="0" baseline="0" dirty="0" smtClean="0">
                            <a:ln>
                              <a:noFill/>
                            </a:ln>
                            <a:effectLst/>
                          </a:rPr>
                          <a:t>Term #2</a:t>
                        </a:r>
                        <a:endPara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A50734"/>
                          </a:solidFill>
                          <a:effectLst/>
                          <a:latin typeface="Times New Roman" pitchFamily="18" charset="0"/>
                          <a:cs typeface="Arial" charset="0"/>
                        </a:endParaRPr>
                      </a:p>
                    </a:txBody>
                    <a:tcPr marL="99756" marR="99756" marT="48998" marB="48998" horzOverflow="overflow">
                      <a:solidFill>
                        <a:srgbClr val="0070C0"/>
                      </a:solidFill>
                    </a:tcPr>
                  </a:tc>
                </a:tr>
                <a:tr h="449010">
                  <a:tc>
                    <a:txBody>
                      <a:bodyPr/>
                      <a:lstStyle/>
                      <a:p>
                        <a:pPr marL="0" marR="0" lvl="0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lr>
                            <a:srgbClr val="CC0000"/>
                          </a:buClr>
                          <a:buSzPct val="75000"/>
                          <a:buFont typeface="Monotype Sorts" pitchFamily="2" charset="2"/>
                          <a:buNone/>
                          <a:tabLst/>
                        </a:pPr>
                        <a:r>
                          <a:rPr kumimoji="0" lang="en-US" sz="1600" u="none" strike="noStrike" cap="none" normalizeH="0" baseline="0" dirty="0" smtClean="0">
                            <a:ln>
                              <a:noFill/>
                            </a:ln>
                            <a:effectLst/>
                          </a:rPr>
                          <a:t>Term#1</a:t>
                        </a:r>
                        <a:endPara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79F"/>
                          </a:solidFill>
                          <a:effectLst/>
                          <a:latin typeface="Times New Roman" pitchFamily="18" charset="0"/>
                          <a:cs typeface="Arial" charset="0"/>
                        </a:endParaRPr>
                      </a:p>
                    </a:txBody>
                    <a:tcPr marL="99756" marR="99756" marT="48998" marB="48998" horzOverflow="overflow">
                      <a:solidFill>
                        <a:srgbClr val="0070C0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lr>
                            <a:srgbClr val="CC0000"/>
                          </a:buClr>
                          <a:buSzPct val="75000"/>
                          <a:buFont typeface="Monotype Sorts" pitchFamily="2" charset="2"/>
                          <a:buNone/>
                          <a:tabLst/>
                        </a:pPr>
                        <a:r>
                          <a:rPr kumimoji="0" lang="en-US" sz="2000" u="none" strike="noStrike" cap="none" normalizeH="0" baseline="0" dirty="0" smtClean="0">
                            <a:ln>
                              <a:noFill/>
                            </a:ln>
                            <a:effectLst/>
                          </a:rPr>
                          <a:t>2, -1</a:t>
                        </a:r>
                        <a:endPara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79F"/>
                          </a:solidFill>
                          <a:effectLst/>
                          <a:latin typeface="Times New Roman" pitchFamily="18" charset="0"/>
                          <a:cs typeface="Arial" charset="0"/>
                        </a:endParaRPr>
                      </a:p>
                    </a:txBody>
                    <a:tcPr marL="99756" marR="99756" marT="48998" marB="48998" horzOverflow="overflow"/>
                  </a:tc>
                  <a:tc>
                    <a:txBody>
                      <a:bodyPr/>
                      <a:lstStyle/>
                      <a:p>
                        <a:pPr marL="0" marR="0" lvl="0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lr>
                            <a:srgbClr val="CC0000"/>
                          </a:buClr>
                          <a:buSzPct val="75000"/>
                          <a:buFont typeface="Monotype Sorts" pitchFamily="2" charset="2"/>
                          <a:buNone/>
                          <a:tabLst/>
                        </a:pPr>
                        <a:r>
                          <a:rPr kumimoji="0" lang="en-US" sz="2000" u="none" strike="noStrike" cap="none" normalizeH="0" baseline="0" dirty="0" smtClean="0">
                            <a:ln>
                              <a:noFill/>
                            </a:ln>
                            <a:effectLst/>
                          </a:rPr>
                          <a:t> -3, 4</a:t>
                        </a:r>
                        <a:endPara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79F"/>
                          </a:solidFill>
                          <a:effectLst/>
                          <a:latin typeface="Times New Roman" pitchFamily="18" charset="0"/>
                          <a:cs typeface="Arial" charset="0"/>
                        </a:endParaRPr>
                      </a:p>
                    </a:txBody>
                    <a:tcPr marL="99756" marR="99756" marT="48998" marB="48998" horzOverflow="overflow"/>
                  </a:tc>
                </a:tr>
                <a:tr h="449010">
                  <a:tc>
                    <a:txBody>
                      <a:bodyPr/>
                      <a:lstStyle/>
                      <a:p>
                        <a:pPr marL="0" marR="0" lvl="0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lr>
                            <a:srgbClr val="CC0000"/>
                          </a:buClr>
                          <a:buSzPct val="75000"/>
                          <a:buFont typeface="Monotype Sorts" pitchFamily="2" charset="2"/>
                          <a:buNone/>
                          <a:tabLst/>
                        </a:pPr>
                        <a:r>
                          <a:rPr kumimoji="0" lang="en-US" sz="1600" u="none" strike="noStrike" cap="none" normalizeH="0" baseline="0" dirty="0" smtClean="0">
                            <a:ln>
                              <a:noFill/>
                            </a:ln>
                            <a:effectLst/>
                          </a:rPr>
                          <a:t>Term#2</a:t>
                        </a:r>
                        <a:endPara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79F"/>
                          </a:solidFill>
                          <a:effectLst/>
                          <a:latin typeface="Times New Roman" pitchFamily="18" charset="0"/>
                          <a:cs typeface="Arial" charset="0"/>
                        </a:endParaRPr>
                      </a:p>
                    </a:txBody>
                    <a:tcPr marL="99756" marR="99756" marT="48998" marB="48998" horzOverflow="overflow">
                      <a:solidFill>
                        <a:srgbClr val="0070C0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lr>
                            <a:srgbClr val="CC0000"/>
                          </a:buClr>
                          <a:buSzPct val="75000"/>
                          <a:buFont typeface="Monotype Sorts" pitchFamily="2" charset="2"/>
                          <a:buNone/>
                          <a:tabLst/>
                        </a:pPr>
                        <a:r>
                          <a:rPr kumimoji="0" lang="en-US" sz="2000" u="none" strike="noStrike" cap="none" normalizeH="0" baseline="0" dirty="0" smtClean="0">
                            <a:ln>
                              <a:noFill/>
                            </a:ln>
                            <a:effectLst/>
                          </a:rPr>
                          <a:t>-3, 1</a:t>
                        </a:r>
                        <a:endPara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79F"/>
                          </a:solidFill>
                          <a:effectLst/>
                          <a:latin typeface="Times New Roman" pitchFamily="18" charset="0"/>
                          <a:cs typeface="Arial" charset="0"/>
                        </a:endParaRPr>
                      </a:p>
                    </a:txBody>
                    <a:tcPr marL="99756" marR="99756" marT="48998" marB="48998" horzOverflow="overflow"/>
                  </a:tc>
                  <a:tc>
                    <a:txBody>
                      <a:bodyPr/>
                      <a:lstStyle/>
                      <a:p>
                        <a:pPr marL="0" marR="0" lvl="0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lr>
                            <a:srgbClr val="CC0000"/>
                          </a:buClr>
                          <a:buSzPct val="75000"/>
                          <a:buFont typeface="Monotype Sorts" pitchFamily="2" charset="2"/>
                          <a:buNone/>
                          <a:tabLst/>
                        </a:pPr>
                        <a:r>
                          <a:rPr kumimoji="0" lang="en-US" sz="2000" u="none" strike="noStrike" cap="none" normalizeH="0" baseline="0" dirty="0" smtClean="0">
                            <a:ln>
                              <a:noFill/>
                            </a:ln>
                            <a:effectLst/>
                          </a:rPr>
                          <a:t>3, -3</a:t>
                        </a:r>
                        <a:endPara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79F"/>
                          </a:solidFill>
                          <a:effectLst/>
                          <a:latin typeface="Times New Roman" pitchFamily="18" charset="0"/>
                          <a:cs typeface="Arial" charset="0"/>
                        </a:endParaRPr>
                      </a:p>
                    </a:txBody>
                    <a:tcPr marL="99756" marR="99756" marT="48998" marB="48998" horzOverflow="overflow"/>
                  </a:tc>
                </a:tr>
              </a:tbl>
            </a:graphicData>
          </a:graphic>
        </p:graphicFrame>
        <p:pic>
          <p:nvPicPr>
            <p:cNvPr id="18" name="Picture 30" descr="Black%20Mask%20Robber"/>
            <p:cNvPicPr>
              <a:picLocks noChangeAspect="1" noChangeArrowheads="1"/>
            </p:cNvPicPr>
            <p:nvPr/>
          </p:nvPicPr>
          <p:blipFill>
            <a:blip r:embed="rId4" cstate="print"/>
            <a:srcRect l="22670" r="23691"/>
            <a:stretch>
              <a:fillRect/>
            </a:stretch>
          </p:blipFill>
          <p:spPr bwMode="auto">
            <a:xfrm>
              <a:off x="5022356" y="1798637"/>
              <a:ext cx="797762" cy="929681"/>
            </a:xfrm>
            <a:prstGeom prst="rect">
              <a:avLst/>
            </a:prstGeom>
            <a:noFill/>
            <a:ln w="76200">
              <a:solidFill>
                <a:srgbClr val="0070C0"/>
              </a:solidFill>
            </a:ln>
          </p:spPr>
        </p:pic>
      </p:grpSp>
      <p:grpSp>
        <p:nvGrpSpPr>
          <p:cNvPr id="5" name="Group 18"/>
          <p:cNvGrpSpPr/>
          <p:nvPr/>
        </p:nvGrpSpPr>
        <p:grpSpPr>
          <a:xfrm>
            <a:off x="6899275" y="1085770"/>
            <a:ext cx="3211512" cy="2286000"/>
            <a:chOff x="4354512" y="3322637"/>
            <a:chExt cx="8326970" cy="2782724"/>
          </a:xfrm>
        </p:grpSpPr>
        <p:graphicFrame>
          <p:nvGraphicFramePr>
            <p:cNvPr id="20" name="Group 46"/>
            <p:cNvGraphicFramePr>
              <a:graphicFrameLocks/>
            </p:cNvGraphicFramePr>
            <p:nvPr/>
          </p:nvGraphicFramePr>
          <p:xfrm>
            <a:off x="4354512" y="4465635"/>
            <a:ext cx="8326970" cy="1639726"/>
          </p:xfrm>
          <a:graphic>
            <a:graphicData uri="http://schemas.openxmlformats.org/drawingml/2006/table">
              <a:tbl>
                <a:tblPr firstRow="1" firstCol="1">
                  <a:tableStyleId>{21E4AEA4-8DFA-4A89-87EB-49C32662AFE0}</a:tableStyleId>
                </a:tblPr>
                <a:tblGrid>
                  <a:gridCol w="1179738"/>
                  <a:gridCol w="961270"/>
                  <a:gridCol w="1070504"/>
                </a:tblGrid>
                <a:tr h="449010">
                  <a:tc>
                    <a:txBody>
                      <a:bodyPr/>
                      <a:lstStyle/>
                      <a:p>
                        <a:pPr marL="0" marR="0" lvl="0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lr>
                            <a:srgbClr val="CC0000"/>
                          </a:buClr>
                          <a:buSzPct val="75000"/>
                          <a:buFont typeface="Monotype Sorts" pitchFamily="2" charset="2"/>
                          <a:buNone/>
                          <a:tabLst/>
                        </a:pPr>
                        <a:endPara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79F"/>
                          </a:solidFill>
                          <a:effectLst/>
                          <a:latin typeface="Times New Roman" pitchFamily="18" charset="0"/>
                          <a:cs typeface="Arial" charset="0"/>
                        </a:endParaRPr>
                      </a:p>
                    </a:txBody>
                    <a:tcPr marL="99756" marR="99756" marT="48998" marB="48998" horzOverflow="overflow">
                      <a:solidFill>
                        <a:srgbClr val="320000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lr>
                            <a:srgbClr val="CC0000"/>
                          </a:buClr>
                          <a:buSzPct val="75000"/>
                          <a:buFont typeface="Monotype Sorts" pitchFamily="2" charset="2"/>
                          <a:buNone/>
                          <a:tabLst/>
                        </a:pPr>
                        <a:r>
                          <a:rPr kumimoji="0" lang="en-US" sz="1600" u="none" strike="noStrike" cap="none" normalizeH="0" baseline="0" dirty="0" smtClean="0">
                            <a:ln>
                              <a:noFill/>
                            </a:ln>
                            <a:effectLst/>
                          </a:rPr>
                          <a:t>Term #1</a:t>
                        </a:r>
                        <a:endPara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A50734"/>
                          </a:solidFill>
                          <a:effectLst/>
                          <a:latin typeface="Times New Roman" pitchFamily="18" charset="0"/>
                          <a:cs typeface="Arial" charset="0"/>
                        </a:endParaRPr>
                      </a:p>
                    </a:txBody>
                    <a:tcPr marL="99756" marR="99756" marT="48998" marB="48998" horzOverflow="overflow">
                      <a:solidFill>
                        <a:srgbClr val="320000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lr>
                            <a:srgbClr val="CC0000"/>
                          </a:buClr>
                          <a:buSzPct val="75000"/>
                          <a:buFont typeface="Monotype Sorts" pitchFamily="2" charset="2"/>
                          <a:buNone/>
                          <a:tabLst/>
                        </a:pPr>
                        <a:r>
                          <a:rPr kumimoji="0" lang="en-US" sz="1600" u="none" strike="noStrike" cap="none" normalizeH="0" baseline="0" dirty="0" smtClean="0">
                            <a:ln>
                              <a:noFill/>
                            </a:ln>
                            <a:effectLst/>
                          </a:rPr>
                          <a:t>Term #2</a:t>
                        </a:r>
                        <a:endPara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A50734"/>
                          </a:solidFill>
                          <a:effectLst/>
                          <a:latin typeface="Times New Roman" pitchFamily="18" charset="0"/>
                          <a:cs typeface="Arial" charset="0"/>
                        </a:endParaRPr>
                      </a:p>
                    </a:txBody>
                    <a:tcPr marL="99756" marR="99756" marT="48998" marB="48998" horzOverflow="overflow">
                      <a:solidFill>
                        <a:srgbClr val="320000"/>
                      </a:solidFill>
                    </a:tcPr>
                  </a:tc>
                </a:tr>
                <a:tr h="449010">
                  <a:tc>
                    <a:txBody>
                      <a:bodyPr/>
                      <a:lstStyle/>
                      <a:p>
                        <a:pPr marL="0" marR="0" lvl="0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lr>
                            <a:srgbClr val="CC0000"/>
                          </a:buClr>
                          <a:buSzPct val="75000"/>
                          <a:buFont typeface="Monotype Sorts" pitchFamily="2" charset="2"/>
                          <a:buNone/>
                          <a:tabLst/>
                        </a:pPr>
                        <a:r>
                          <a:rPr kumimoji="0" lang="en-US" sz="1600" u="none" strike="noStrike" cap="none" normalizeH="0" baseline="0" dirty="0" smtClean="0">
                            <a:ln>
                              <a:noFill/>
                            </a:ln>
                            <a:effectLst/>
                          </a:rPr>
                          <a:t>Term#1</a:t>
                        </a:r>
                        <a:endPara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79F"/>
                          </a:solidFill>
                          <a:effectLst/>
                          <a:latin typeface="Times New Roman" pitchFamily="18" charset="0"/>
                          <a:cs typeface="Arial" charset="0"/>
                        </a:endParaRPr>
                      </a:p>
                    </a:txBody>
                    <a:tcPr marL="99756" marR="99756" marT="48998" marB="48998" horzOverflow="overflow">
                      <a:solidFill>
                        <a:srgbClr val="320000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lr>
                            <a:srgbClr val="CC0000"/>
                          </a:buClr>
                          <a:buSzPct val="75000"/>
                          <a:buFont typeface="Monotype Sorts" pitchFamily="2" charset="2"/>
                          <a:buNone/>
                          <a:tabLst/>
                        </a:pPr>
                        <a:r>
                          <a:rPr kumimoji="0" lang="en-US" sz="2000" u="none" strike="noStrike" cap="none" normalizeH="0" baseline="0" dirty="0" smtClean="0">
                            <a:ln>
                              <a:noFill/>
                            </a:ln>
                            <a:effectLst/>
                          </a:rPr>
                          <a:t>4, -2</a:t>
                        </a:r>
                        <a:endPara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79F"/>
                          </a:solidFill>
                          <a:effectLst/>
                          <a:latin typeface="Times New Roman" pitchFamily="18" charset="0"/>
                          <a:cs typeface="Arial" charset="0"/>
                        </a:endParaRPr>
                      </a:p>
                    </a:txBody>
                    <a:tcPr marL="99756" marR="99756" marT="48998" marB="48998" horzOverflow="overflow"/>
                  </a:tc>
                  <a:tc>
                    <a:txBody>
                      <a:bodyPr/>
                      <a:lstStyle/>
                      <a:p>
                        <a:pPr marL="0" marR="0" lvl="0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lr>
                            <a:srgbClr val="CC0000"/>
                          </a:buClr>
                          <a:buSzPct val="75000"/>
                          <a:buFont typeface="Monotype Sorts" pitchFamily="2" charset="2"/>
                          <a:buNone/>
                          <a:tabLst/>
                        </a:pPr>
                        <a:r>
                          <a:rPr kumimoji="0" lang="en-US" sz="2000" u="none" strike="noStrike" cap="none" normalizeH="0" baseline="0" dirty="0" smtClean="0">
                            <a:ln>
                              <a:noFill/>
                            </a:ln>
                            <a:effectLst/>
                          </a:rPr>
                          <a:t> -1,0.5 </a:t>
                        </a:r>
                        <a:endPara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79F"/>
                          </a:solidFill>
                          <a:effectLst/>
                          <a:latin typeface="Times New Roman" pitchFamily="18" charset="0"/>
                          <a:cs typeface="Arial" charset="0"/>
                        </a:endParaRPr>
                      </a:p>
                    </a:txBody>
                    <a:tcPr marL="99756" marR="99756" marT="48998" marB="48998" horzOverflow="overflow"/>
                  </a:tc>
                </a:tr>
                <a:tr h="449010">
                  <a:tc>
                    <a:txBody>
                      <a:bodyPr/>
                      <a:lstStyle/>
                      <a:p>
                        <a:pPr marL="0" marR="0" lvl="0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lr>
                            <a:srgbClr val="CC0000"/>
                          </a:buClr>
                          <a:buSzPct val="75000"/>
                          <a:buFont typeface="Monotype Sorts" pitchFamily="2" charset="2"/>
                          <a:buNone/>
                          <a:tabLst/>
                        </a:pPr>
                        <a:r>
                          <a:rPr kumimoji="0" lang="en-US" sz="1600" u="none" strike="noStrike" cap="none" normalizeH="0" baseline="0" dirty="0" smtClean="0">
                            <a:ln>
                              <a:noFill/>
                            </a:ln>
                            <a:effectLst/>
                          </a:rPr>
                          <a:t>Term#2</a:t>
                        </a:r>
                        <a:endPara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79F"/>
                          </a:solidFill>
                          <a:effectLst/>
                          <a:latin typeface="Times New Roman" pitchFamily="18" charset="0"/>
                          <a:cs typeface="Arial" charset="0"/>
                        </a:endParaRPr>
                      </a:p>
                    </a:txBody>
                    <a:tcPr marL="99756" marR="99756" marT="48998" marB="48998" horzOverflow="overflow">
                      <a:solidFill>
                        <a:srgbClr val="320000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lr>
                            <a:srgbClr val="CC0000"/>
                          </a:buClr>
                          <a:buSzPct val="75000"/>
                          <a:buFont typeface="Monotype Sorts" pitchFamily="2" charset="2"/>
                          <a:buNone/>
                          <a:tabLst/>
                        </a:pPr>
                        <a:r>
                          <a:rPr kumimoji="0" lang="en-US" sz="2000" u="none" strike="noStrike" cap="none" normalizeH="0" baseline="0" dirty="0" smtClean="0">
                            <a:ln>
                              <a:noFill/>
                            </a:ln>
                            <a:effectLst/>
                          </a:rPr>
                          <a:t>-4, 3</a:t>
                        </a:r>
                        <a:endPara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79F"/>
                          </a:solidFill>
                          <a:effectLst/>
                          <a:latin typeface="Times New Roman" pitchFamily="18" charset="0"/>
                          <a:cs typeface="Arial" charset="0"/>
                        </a:endParaRPr>
                      </a:p>
                    </a:txBody>
                    <a:tcPr marL="99756" marR="99756" marT="48998" marB="48998" horzOverflow="overflow"/>
                  </a:tc>
                  <a:tc>
                    <a:txBody>
                      <a:bodyPr/>
                      <a:lstStyle/>
                      <a:p>
                        <a:pPr marL="0" marR="0" lvl="0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lr>
                            <a:srgbClr val="CC0000"/>
                          </a:buClr>
                          <a:buSzPct val="75000"/>
                          <a:buFont typeface="Monotype Sorts" pitchFamily="2" charset="2"/>
                          <a:buNone/>
                          <a:tabLst/>
                        </a:pPr>
                        <a:r>
                          <a:rPr kumimoji="0" lang="en-US" sz="2000" u="none" strike="noStrike" cap="none" normalizeH="0" baseline="0" dirty="0" smtClean="0">
                            <a:ln>
                              <a:noFill/>
                            </a:ln>
                            <a:effectLst/>
                          </a:rPr>
                          <a:t>1.5, -0.5</a:t>
                        </a:r>
                        <a:endPara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79F"/>
                          </a:solidFill>
                          <a:effectLst/>
                          <a:latin typeface="Times New Roman" pitchFamily="18" charset="0"/>
                          <a:cs typeface="Arial" charset="0"/>
                        </a:endParaRPr>
                      </a:p>
                    </a:txBody>
                    <a:tcPr marL="99756" marR="99756" marT="48998" marB="48998" horzOverflow="overflow"/>
                  </a:tc>
                </a:tr>
              </a:tbl>
            </a:graphicData>
          </a:graphic>
        </p:graphicFrame>
        <p:pic>
          <p:nvPicPr>
            <p:cNvPr id="21" name="Picture 30" descr="Black%20Mask%20Robber"/>
            <p:cNvPicPr>
              <a:picLocks noChangeAspect="1" noChangeArrowheads="1"/>
            </p:cNvPicPr>
            <p:nvPr/>
          </p:nvPicPr>
          <p:blipFill>
            <a:blip r:embed="rId4" cstate="print"/>
            <a:srcRect l="22670" r="23691"/>
            <a:stretch>
              <a:fillRect/>
            </a:stretch>
          </p:blipFill>
          <p:spPr bwMode="auto">
            <a:xfrm>
              <a:off x="8654609" y="3322637"/>
              <a:ext cx="2068477" cy="1131692"/>
            </a:xfrm>
            <a:prstGeom prst="rect">
              <a:avLst/>
            </a:prstGeom>
            <a:noFill/>
            <a:ln w="76200">
              <a:solidFill>
                <a:schemeClr val="tx1"/>
              </a:solidFill>
            </a:ln>
          </p:spPr>
        </p:pic>
      </p:grpSp>
      <p:sp>
        <p:nvSpPr>
          <p:cNvPr id="24" name="Rectangle 23"/>
          <p:cNvSpPr/>
          <p:nvPr/>
        </p:nvSpPr>
        <p:spPr>
          <a:xfrm>
            <a:off x="650876" y="1390570"/>
            <a:ext cx="931665" cy="461665"/>
          </a:xfrm>
          <a:prstGeom prst="rect">
            <a:avLst/>
          </a:prstGeom>
          <a:noFill/>
        </p:spPr>
        <p:txBody>
          <a:bodyPr wrap="none" lIns="91420" tIns="45711" rIns="91420" bIns="45711">
            <a:spAutoFit/>
          </a:bodyPr>
          <a:lstStyle/>
          <a:p>
            <a:pPr algn="ctr"/>
            <a:r>
              <a:rPr lang="en-US" sz="2400" b="1" dirty="0" smtClean="0">
                <a:ln w="1905"/>
                <a:solidFill>
                  <a:srgbClr val="99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P=0.3</a:t>
            </a:r>
            <a:endParaRPr lang="en-US" sz="2400" b="1" dirty="0">
              <a:ln w="1905"/>
              <a:solidFill>
                <a:srgbClr val="99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4003676" y="1390570"/>
            <a:ext cx="931665" cy="461665"/>
          </a:xfrm>
          <a:prstGeom prst="rect">
            <a:avLst/>
          </a:prstGeom>
          <a:noFill/>
        </p:spPr>
        <p:txBody>
          <a:bodyPr wrap="none" lIns="91420" tIns="45711" rIns="91420" bIns="45711">
            <a:spAutoFit/>
          </a:bodyPr>
          <a:lstStyle/>
          <a:p>
            <a:pPr algn="ctr"/>
            <a:r>
              <a:rPr lang="en-US" sz="2400" b="1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P=0.5</a:t>
            </a:r>
            <a:endParaRPr lang="en-US" sz="2400" b="1" dirty="0">
              <a:ln w="1905"/>
              <a:solidFill>
                <a:srgbClr val="0070C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7508876" y="1390570"/>
            <a:ext cx="931665" cy="461665"/>
          </a:xfrm>
          <a:prstGeom prst="rect">
            <a:avLst/>
          </a:prstGeom>
          <a:noFill/>
        </p:spPr>
        <p:txBody>
          <a:bodyPr wrap="none" lIns="91420" tIns="45711" rIns="91420" bIns="45711">
            <a:spAutoFit/>
          </a:bodyPr>
          <a:lstStyle/>
          <a:p>
            <a:pPr algn="ctr"/>
            <a:r>
              <a:rPr lang="en-US" sz="2400" b="1" dirty="0" smtClean="0">
                <a:ln w="1905"/>
                <a:solidFill>
                  <a:srgbClr val="0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P=0.2</a:t>
            </a:r>
            <a:endParaRPr lang="en-US" sz="2400" b="1" dirty="0">
              <a:ln w="1905"/>
              <a:solidFill>
                <a:srgbClr val="0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29" name="Right Arrow 28"/>
          <p:cNvSpPr/>
          <p:nvPr/>
        </p:nvSpPr>
        <p:spPr bwMode="auto">
          <a:xfrm rot="2138107">
            <a:off x="2852864" y="3238405"/>
            <a:ext cx="606681" cy="533400"/>
          </a:xfrm>
          <a:prstGeom prst="rightArrow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20" tIns="45711" rIns="91420" bIns="45711" numCol="1" rtlCol="0" anchor="t" anchorCtr="0" compatLnSpc="1">
            <a:prstTxWarp prst="textNoShape">
              <a:avLst/>
            </a:prstTxWarp>
          </a:bodyPr>
          <a:lstStyle/>
          <a:p>
            <a:pPr defTabSz="914210"/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30" name="Right Arrow 29"/>
          <p:cNvSpPr/>
          <p:nvPr/>
        </p:nvSpPr>
        <p:spPr bwMode="auto">
          <a:xfrm rot="5400000">
            <a:off x="4609963" y="3070284"/>
            <a:ext cx="540022" cy="533400"/>
          </a:xfrm>
          <a:prstGeom prst="rightArrow">
            <a:avLst>
              <a:gd name="adj1" fmla="val 50001"/>
              <a:gd name="adj2" fmla="val 50000"/>
            </a:avLst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20" tIns="45711" rIns="91420" bIns="45711" numCol="1" rtlCol="0" anchor="t" anchorCtr="0" compatLnSpc="1">
            <a:prstTxWarp prst="textNoShape">
              <a:avLst/>
            </a:prstTxWarp>
          </a:bodyPr>
          <a:lstStyle/>
          <a:p>
            <a:pPr defTabSz="914210"/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31" name="Right Arrow 30"/>
          <p:cNvSpPr/>
          <p:nvPr/>
        </p:nvSpPr>
        <p:spPr bwMode="auto">
          <a:xfrm rot="19461893" flipH="1">
            <a:off x="6561583" y="3096687"/>
            <a:ext cx="535024" cy="533400"/>
          </a:xfrm>
          <a:prstGeom prst="rightArrow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20" tIns="45711" rIns="91420" bIns="45711" numCol="1" rtlCol="0" anchor="t" anchorCtr="0" compatLnSpc="1">
            <a:prstTxWarp prst="textNoShape">
              <a:avLst/>
            </a:prstTxWarp>
          </a:bodyPr>
          <a:lstStyle/>
          <a:p>
            <a:pPr defTabSz="914210"/>
            <a:endParaRPr lang="en-US" dirty="0" smtClean="0">
              <a:solidFill>
                <a:srgbClr val="000000"/>
              </a:solidFill>
            </a:endParaRP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43455662"/>
              </p:ext>
            </p:extLst>
          </p:nvPr>
        </p:nvGraphicFramePr>
        <p:xfrm>
          <a:off x="2271712" y="3641727"/>
          <a:ext cx="5751513" cy="3509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5864" name="Equation" r:id="rId5" imgW="1841400" imgH="1371600" progId="Equation.3">
                  <p:embed/>
                </p:oleObj>
              </mc:Choice>
              <mc:Fallback>
                <p:oleObj name="Equation" r:id="rId5" imgW="1841400" imgH="1371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71712" y="3641727"/>
                        <a:ext cx="5751513" cy="35099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Oval 5"/>
          <p:cNvSpPr>
            <a:spLocks noChangeArrowheads="1"/>
          </p:cNvSpPr>
          <p:nvPr/>
        </p:nvSpPr>
        <p:spPr bwMode="auto">
          <a:xfrm>
            <a:off x="3668712" y="3475037"/>
            <a:ext cx="567627" cy="1091454"/>
          </a:xfrm>
          <a:prstGeom prst="ellipse">
            <a:avLst/>
          </a:prstGeom>
          <a:noFill/>
          <a:ln w="127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lIns="99744" tIns="48997" rIns="99744" bIns="48997" anchor="ctr"/>
          <a:lstStyle/>
          <a:p>
            <a:endParaRPr lang="en-US"/>
          </a:p>
        </p:txBody>
      </p:sp>
      <p:sp>
        <p:nvSpPr>
          <p:cNvPr id="22" name="Oval 6"/>
          <p:cNvSpPr>
            <a:spLocks noChangeArrowheads="1"/>
          </p:cNvSpPr>
          <p:nvPr/>
        </p:nvSpPr>
        <p:spPr bwMode="auto">
          <a:xfrm>
            <a:off x="5345112" y="3551237"/>
            <a:ext cx="378417" cy="898844"/>
          </a:xfrm>
          <a:prstGeom prst="ellipse">
            <a:avLst/>
          </a:prstGeom>
          <a:noFill/>
          <a:ln w="127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lIns="99744" tIns="48997" rIns="99744" bIns="48997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2043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 animBg="1"/>
      <p:bldP spid="31" grpId="0" animBg="1"/>
      <p:bldP spid="19" grpId="0" animBg="1"/>
      <p:bldP spid="22" grpId="0" animBg="1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Text Box 4"/>
          <p:cNvSpPr txBox="1">
            <a:spLocks noChangeArrowheads="1"/>
          </p:cNvSpPr>
          <p:nvPr/>
        </p:nvSpPr>
        <p:spPr bwMode="auto">
          <a:xfrm>
            <a:off x="2068513" y="198439"/>
            <a:ext cx="8382000" cy="594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00761" tIns="50382" rIns="100761" bIns="50382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dirty="0">
                <a:solidFill>
                  <a:srgbClr val="990000"/>
                </a:solidFill>
              </a:rPr>
              <a:t>ARMOR: Run-time Results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8313" y="1189037"/>
            <a:ext cx="6324600" cy="5562600"/>
          </a:xfrm>
          <a:prstGeom prst="rect">
            <a:avLst/>
          </a:prstGeom>
          <a:noFill/>
          <a:ln w="9525">
            <a:solidFill>
              <a:schemeClr val="tx1"/>
            </a:solidFill>
            <a:prstDash val="solid"/>
            <a:miter lim="800000"/>
            <a:headEnd/>
            <a:tailEnd/>
          </a:ln>
          <a:effectLst>
            <a:outerShdw dist="50800" dir="8100000" algn="ctr" rotWithShape="0">
              <a:schemeClr val="bg2">
                <a:alpha val="50000"/>
              </a:scheme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6792914" y="1874839"/>
            <a:ext cx="3381751" cy="1788650"/>
          </a:xfrm>
          <a:prstGeom prst="rect">
            <a:avLst/>
          </a:prstGeom>
          <a:noFill/>
        </p:spPr>
        <p:txBody>
          <a:bodyPr wrap="none" lIns="91410" tIns="45706" rIns="91410" bIns="45706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i="1" dirty="0" smtClean="0">
                <a:solidFill>
                  <a:srgbClr val="990000"/>
                </a:solidFill>
              </a:rPr>
              <a:t>Multiple LPs</a:t>
            </a:r>
          </a:p>
          <a:p>
            <a:r>
              <a:rPr lang="en-US" i="1" dirty="0" smtClean="0">
                <a:solidFill>
                  <a:srgbClr val="990000"/>
                </a:solidFill>
              </a:rPr>
              <a:t> (Conitzer &amp; Sandholm’06)</a:t>
            </a:r>
          </a:p>
          <a:p>
            <a:endParaRPr lang="en-US" i="1" dirty="0" smtClean="0">
              <a:solidFill>
                <a:srgbClr val="990000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i="1" dirty="0" smtClean="0">
                <a:solidFill>
                  <a:srgbClr val="990000"/>
                </a:solidFill>
              </a:rPr>
              <a:t> MIP-Nash</a:t>
            </a:r>
          </a:p>
          <a:p>
            <a:r>
              <a:rPr lang="en-US" i="1" dirty="0" smtClean="0">
                <a:solidFill>
                  <a:srgbClr val="990000"/>
                </a:solidFill>
              </a:rPr>
              <a:t> (</a:t>
            </a:r>
            <a:r>
              <a:rPr lang="en-US" i="1" dirty="0" err="1" smtClean="0">
                <a:solidFill>
                  <a:srgbClr val="990000"/>
                </a:solidFill>
              </a:rPr>
              <a:t>Sandholm</a:t>
            </a:r>
            <a:r>
              <a:rPr lang="en-US" i="1" dirty="0" smtClean="0">
                <a:solidFill>
                  <a:srgbClr val="990000"/>
                </a:solidFill>
              </a:rPr>
              <a:t> et al’05)</a:t>
            </a:r>
            <a:endParaRPr lang="en-US" i="1" dirty="0">
              <a:solidFill>
                <a:srgbClr val="99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869114" y="4694237"/>
            <a:ext cx="2658727" cy="465510"/>
          </a:xfrm>
          <a:prstGeom prst="rect">
            <a:avLst/>
          </a:prstGeom>
          <a:noFill/>
        </p:spPr>
        <p:txBody>
          <a:bodyPr wrap="none" lIns="91410" tIns="45706" rIns="91410" bIns="45706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400" i="1" dirty="0">
                <a:solidFill>
                  <a:srgbClr val="990000"/>
                </a:solidFill>
              </a:rPr>
              <a:t> Sufficient for LAX</a:t>
            </a:r>
          </a:p>
        </p:txBody>
      </p:sp>
    </p:spTree>
    <p:extLst>
      <p:ext uri="{BB962C8B-B14F-4D97-AF65-F5344CB8AC3E}">
        <p14:creationId xmlns:p14="http://schemas.microsoft.com/office/powerpoint/2010/main" val="3229014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Text Box 4"/>
          <p:cNvSpPr txBox="1">
            <a:spLocks noChangeArrowheads="1"/>
          </p:cNvSpPr>
          <p:nvPr/>
        </p:nvSpPr>
        <p:spPr bwMode="auto">
          <a:xfrm>
            <a:off x="1382712" y="122237"/>
            <a:ext cx="8382000" cy="594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00761" tIns="50382" rIns="100761" bIns="50382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dirty="0" smtClean="0">
                <a:solidFill>
                  <a:srgbClr val="990000"/>
                </a:solidFill>
              </a:rPr>
              <a:t>Scaling Up: Hierarchical Solver (HBGS)</a:t>
            </a:r>
            <a:endParaRPr lang="en-US" sz="3200" b="1" dirty="0">
              <a:solidFill>
                <a:srgbClr val="990000"/>
              </a:solidFill>
            </a:endParaRPr>
          </a:p>
        </p:txBody>
      </p:sp>
      <p:sp>
        <p:nvSpPr>
          <p:cNvPr id="6" name="Content Placeholder 4"/>
          <p:cNvSpPr txBox="1">
            <a:spLocks/>
          </p:cNvSpPr>
          <p:nvPr/>
        </p:nvSpPr>
        <p:spPr>
          <a:xfrm>
            <a:off x="315912" y="1951037"/>
            <a:ext cx="4876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Efficient tree search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Bounds and pruning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Branching heuristics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Evaluate fewer LPs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Column generation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Consider restricted games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Solve much smaller LPs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976903" y="1048305"/>
            <a:ext cx="17492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en-US" i="1" dirty="0" smtClean="0"/>
              <a:t>[Jain et al. 2011]</a:t>
            </a:r>
            <a:endParaRPr lang="en-US" dirty="0" smtClean="0"/>
          </a:p>
        </p:txBody>
      </p:sp>
      <p:pic>
        <p:nvPicPr>
          <p:cNvPr id="8" name="Picture 7" descr="stackelberg-eps-converted-to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6812" y="1849437"/>
            <a:ext cx="5092700" cy="375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736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Text Box 4"/>
          <p:cNvSpPr txBox="1">
            <a:spLocks noChangeArrowheads="1"/>
          </p:cNvSpPr>
          <p:nvPr/>
        </p:nvSpPr>
        <p:spPr bwMode="auto">
          <a:xfrm>
            <a:off x="1382712" y="122237"/>
            <a:ext cx="8382000" cy="594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00761" tIns="50382" rIns="100761" bIns="50382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dirty="0" smtClean="0">
                <a:solidFill>
                  <a:srgbClr val="990000"/>
                </a:solidFill>
              </a:rPr>
              <a:t>Scaling Up: Hierarchical Solver (HBGS)</a:t>
            </a:r>
            <a:endParaRPr lang="en-US" sz="3200" b="1" dirty="0">
              <a:solidFill>
                <a:srgbClr val="990000"/>
              </a:solidFill>
            </a:endParaRPr>
          </a:p>
        </p:txBody>
      </p:sp>
      <p:pic>
        <p:nvPicPr>
          <p:cNvPr id="6" name="Picture 3" descr="hierarchical-new-full-eps-converted-to.pd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5912" y="2636837"/>
            <a:ext cx="5715000" cy="45375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10"/>
          <p:cNvSpPr/>
          <p:nvPr/>
        </p:nvSpPr>
        <p:spPr>
          <a:xfrm>
            <a:off x="5802312" y="3475037"/>
            <a:ext cx="3886199" cy="2993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28726" indent="-323732" defTabSz="456725">
              <a:lnSpc>
                <a:spcPct val="90000"/>
              </a:lnSpc>
              <a:spcAft>
                <a:spcPts val="1405"/>
              </a:spcAft>
              <a:buClr>
                <a:srgbClr val="000000"/>
              </a:buClr>
              <a:buSzPct val="80000"/>
              <a:buFont typeface="Wingdings" charset="2"/>
              <a:buChar char="n"/>
            </a:pPr>
            <a:r>
              <a:rPr lang="en-US" sz="2800" dirty="0" smtClean="0">
                <a:solidFill>
                  <a:srgbClr val="000000"/>
                </a:solidFill>
                <a:latin typeface="Times New Roman" charset="0"/>
              </a:rPr>
              <a:t>Each node in this tree represents a full Bayesian </a:t>
            </a:r>
            <a:r>
              <a:rPr lang="en-US" sz="2800" dirty="0" err="1" smtClean="0">
                <a:solidFill>
                  <a:srgbClr val="000000"/>
                </a:solidFill>
                <a:latin typeface="Times New Roman" charset="0"/>
              </a:rPr>
              <a:t>Stackelberg</a:t>
            </a:r>
            <a:r>
              <a:rPr lang="en-US" sz="2800" dirty="0" smtClean="0">
                <a:solidFill>
                  <a:srgbClr val="000000"/>
                </a:solidFill>
                <a:latin typeface="Times New Roman" charset="0"/>
              </a:rPr>
              <a:t> game</a:t>
            </a:r>
          </a:p>
          <a:p>
            <a:pPr marL="428726" indent="-323732" defTabSz="456725">
              <a:lnSpc>
                <a:spcPct val="90000"/>
              </a:lnSpc>
              <a:spcAft>
                <a:spcPts val="1405"/>
              </a:spcAft>
              <a:buClr>
                <a:srgbClr val="000000"/>
              </a:buClr>
              <a:buSzPct val="80000"/>
              <a:buFont typeface="Wingdings" charset="2"/>
              <a:buChar char="n"/>
            </a:pPr>
            <a:r>
              <a:rPr lang="en-US" sz="2800" dirty="0" smtClean="0">
                <a:solidFill>
                  <a:srgbClr val="000000"/>
                </a:solidFill>
                <a:latin typeface="Times New Roman" charset="0"/>
              </a:rPr>
              <a:t>Can use column generation to solve these nodes</a:t>
            </a:r>
          </a:p>
        </p:txBody>
      </p:sp>
      <p:sp>
        <p:nvSpPr>
          <p:cNvPr id="5" name="Content Placeholder 4"/>
          <p:cNvSpPr txBox="1">
            <a:spLocks/>
          </p:cNvSpPr>
          <p:nvPr/>
        </p:nvSpPr>
        <p:spPr>
          <a:xfrm>
            <a:off x="773112" y="11430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Key Idea: solve restricted games (few types)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Use solutions to generate bounds/heuristics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0566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Text Box 4"/>
          <p:cNvSpPr txBox="1">
            <a:spLocks noChangeArrowheads="1"/>
          </p:cNvSpPr>
          <p:nvPr/>
        </p:nvSpPr>
        <p:spPr bwMode="auto">
          <a:xfrm>
            <a:off x="4202112" y="198437"/>
            <a:ext cx="8382000" cy="13328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00761" tIns="50382" rIns="100761" bIns="50382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dirty="0" smtClean="0">
                <a:solidFill>
                  <a:srgbClr val="990000"/>
                </a:solidFill>
              </a:rPr>
              <a:t>Pruning</a:t>
            </a:r>
          </a:p>
          <a:p>
            <a:pPr>
              <a:spcBef>
                <a:spcPct val="50000"/>
              </a:spcBef>
            </a:pPr>
            <a:endParaRPr lang="en-US" sz="3200" b="1" dirty="0">
              <a:solidFill>
                <a:srgbClr val="990000"/>
              </a:solidFill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1077912" y="1798637"/>
            <a:ext cx="8305800" cy="124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marL="388938" indent="-293688" algn="just" defTabSz="414338">
              <a:lnSpc>
                <a:spcPct val="90000"/>
              </a:lnSpc>
              <a:spcAft>
                <a:spcPts val="1275"/>
              </a:spcAft>
              <a:buClr>
                <a:srgbClr val="000000"/>
              </a:buClr>
              <a:buSzPct val="80000"/>
              <a:buFont typeface="Wingdings" charset="2"/>
              <a:buChar char="n"/>
            </a:pPr>
            <a:r>
              <a:rPr lang="en-US" sz="2500" i="1" dirty="0">
                <a:latin typeface="Times New Roman" charset="0"/>
              </a:rPr>
              <a:t>Theorem 1:</a:t>
            </a:r>
            <a:r>
              <a:rPr lang="en-US" sz="2500" dirty="0">
                <a:latin typeface="Times New Roman" charset="0"/>
              </a:rPr>
              <a:t> If a pure strategy is infeasible in a “restricted” game, all its combinations are infeasible in the Bayesian game.</a:t>
            </a:r>
            <a:endParaRPr lang="en-US" sz="2500" i="1" dirty="0">
              <a:latin typeface="Times New Roman" charset="0"/>
            </a:endParaRPr>
          </a:p>
          <a:p>
            <a:pPr marL="388938" indent="-293688" defTabSz="414338">
              <a:lnSpc>
                <a:spcPct val="90000"/>
              </a:lnSpc>
              <a:spcAft>
                <a:spcPts val="1275"/>
              </a:spcAft>
              <a:buClr>
                <a:srgbClr val="000000"/>
              </a:buClr>
              <a:buSzPct val="80000"/>
            </a:pPr>
            <a:endParaRPr lang="en-US" sz="2500" i="1" dirty="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8" name="Rounded Rectangle 7"/>
          <p:cNvSpPr/>
          <p:nvPr/>
        </p:nvSpPr>
        <p:spPr bwMode="auto">
          <a:xfrm>
            <a:off x="2849562" y="3335337"/>
            <a:ext cx="2171700" cy="2730500"/>
          </a:xfrm>
          <a:prstGeom prst="roundRect">
            <a:avLst/>
          </a:prstGeom>
          <a:solidFill>
            <a:schemeClr val="lt1">
              <a:alpha val="0"/>
            </a:schemeClr>
          </a:solidFill>
          <a:ln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prstTxWarp prst="textNoShape">
              <a:avLst/>
            </a:prstTxWarp>
          </a:bodyPr>
          <a:lstStyle/>
          <a:p>
            <a:pPr defTabSz="914400" eaLnBrk="0" hangingPunct="0">
              <a:defRPr/>
            </a:pPr>
            <a:endParaRPr lang="en-US" sz="2200">
              <a:solidFill>
                <a:schemeClr val="tx1"/>
              </a:solidFill>
            </a:endParaRPr>
          </a:p>
        </p:txBody>
      </p:sp>
      <p:sp>
        <p:nvSpPr>
          <p:cNvPr id="9" name="Rounded Rectangle 8"/>
          <p:cNvSpPr/>
          <p:nvPr/>
        </p:nvSpPr>
        <p:spPr bwMode="auto">
          <a:xfrm>
            <a:off x="3484562" y="3894137"/>
            <a:ext cx="965200" cy="660400"/>
          </a:xfrm>
          <a:prstGeom prst="roundRect">
            <a:avLst/>
          </a:prstGeom>
          <a:solidFill>
            <a:schemeClr val="lt1">
              <a:alpha val="0"/>
            </a:schemeClr>
          </a:solidFill>
          <a:ln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prstTxWarp prst="textNoShape">
              <a:avLst/>
            </a:prstTxWarp>
          </a:bodyPr>
          <a:lstStyle/>
          <a:p>
            <a:pPr defTabSz="914400" eaLnBrk="0" hangingPunct="0">
              <a:defRPr/>
            </a:pPr>
            <a:endParaRPr lang="en-US" sz="2200">
              <a:solidFill>
                <a:schemeClr val="tx1"/>
              </a:solidFill>
            </a:endParaRPr>
          </a:p>
        </p:txBody>
      </p:sp>
      <p:pic>
        <p:nvPicPr>
          <p:cNvPr id="10" name="Picture 9" descr="stackelberg-eps-converted-to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9726" y="2776537"/>
            <a:ext cx="3939272" cy="2907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226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Text Box 4"/>
          <p:cNvSpPr txBox="1">
            <a:spLocks noChangeArrowheads="1"/>
          </p:cNvSpPr>
          <p:nvPr/>
        </p:nvSpPr>
        <p:spPr bwMode="auto">
          <a:xfrm>
            <a:off x="2068512" y="122237"/>
            <a:ext cx="8382000" cy="594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00761" tIns="50382" rIns="100761" bIns="50382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dirty="0" smtClean="0">
                <a:solidFill>
                  <a:srgbClr val="990000"/>
                </a:solidFill>
              </a:rPr>
              <a:t>Bounds and Branching Rules</a:t>
            </a:r>
            <a:endParaRPr lang="en-US" sz="3200" b="1" dirty="0">
              <a:solidFill>
                <a:srgbClr val="990000"/>
              </a:solidFill>
            </a:endParaRP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 bwMode="auto">
          <a:xfrm>
            <a:off x="773112" y="1798637"/>
            <a:ext cx="8305800" cy="124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marL="388938" indent="-293688" algn="just" defTabSz="414338">
              <a:lnSpc>
                <a:spcPct val="90000"/>
              </a:lnSpc>
              <a:spcAft>
                <a:spcPts val="1275"/>
              </a:spcAft>
              <a:buClr>
                <a:srgbClr val="000000"/>
              </a:buClr>
              <a:buSzPct val="80000"/>
              <a:buFont typeface="Wingdings" charset="2"/>
              <a:buChar char="n"/>
            </a:pPr>
            <a:r>
              <a:rPr lang="en-US" sz="2500" i="1">
                <a:latin typeface="Times New Roman" charset="0"/>
              </a:rPr>
              <a:t>Theorem 2:</a:t>
            </a:r>
            <a:r>
              <a:rPr lang="en-US" sz="2500">
                <a:latin typeface="Times New Roman" charset="0"/>
              </a:rPr>
              <a:t> Leader payoff in the Bayesian game is upper bounded by the sum of leader payoffs in the corresponding restricted games. </a:t>
            </a:r>
            <a:endParaRPr lang="en-US" sz="2500" i="1">
              <a:latin typeface="Times New Roman" charset="0"/>
            </a:endParaRPr>
          </a:p>
          <a:p>
            <a:pPr marL="388938" indent="-293688" defTabSz="414338">
              <a:lnSpc>
                <a:spcPct val="90000"/>
              </a:lnSpc>
              <a:spcAft>
                <a:spcPts val="1275"/>
              </a:spcAft>
              <a:buClr>
                <a:srgbClr val="000000"/>
              </a:buClr>
              <a:buSzPct val="80000"/>
            </a:pPr>
            <a:endParaRPr lang="en-US" sz="2500" i="1">
              <a:solidFill>
                <a:srgbClr val="000000"/>
              </a:solidFill>
              <a:latin typeface="Times New Roman" charset="0"/>
            </a:endParaRPr>
          </a:p>
        </p:txBody>
      </p:sp>
      <p:pic>
        <p:nvPicPr>
          <p:cNvPr id="4" name="Picture 7" descr="hierarchical-new-lvl1-eps-converted-to.pd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44650" y="2630487"/>
            <a:ext cx="4456112" cy="318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ight Arrow 4"/>
          <p:cNvSpPr/>
          <p:nvPr/>
        </p:nvSpPr>
        <p:spPr bwMode="auto">
          <a:xfrm rot="14643180" flipV="1">
            <a:off x="3510756" y="4631531"/>
            <a:ext cx="530225" cy="179387"/>
          </a:xfrm>
          <a:prstGeom prst="rightArrow">
            <a:avLst/>
          </a:prstGeom>
          <a:ln>
            <a:solidFill>
              <a:srgbClr val="0100F3"/>
            </a:solidFill>
            <a:headEnd type="none" w="med" len="med"/>
            <a:tailEnd type="none" w="med" len="med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>
            <a:prstTxWarp prst="textNoShape">
              <a:avLst/>
            </a:prstTxWarp>
          </a:bodyPr>
          <a:lstStyle/>
          <a:p>
            <a:pPr defTabSz="914400" eaLnBrk="0" hangingPunct="0">
              <a:defRPr/>
            </a:pPr>
            <a:endParaRPr lang="en-US" sz="2200">
              <a:solidFill>
                <a:schemeClr val="tx1"/>
              </a:solidFill>
            </a:endParaRPr>
          </a:p>
        </p:txBody>
      </p:sp>
      <p:sp>
        <p:nvSpPr>
          <p:cNvPr id="6" name="Right Arrow 5"/>
          <p:cNvSpPr/>
          <p:nvPr/>
        </p:nvSpPr>
        <p:spPr bwMode="auto">
          <a:xfrm rot="12592406" flipV="1">
            <a:off x="4043362" y="4545012"/>
            <a:ext cx="530225" cy="177800"/>
          </a:xfrm>
          <a:prstGeom prst="rightArrow">
            <a:avLst/>
          </a:prstGeom>
          <a:ln>
            <a:solidFill>
              <a:srgbClr val="0100F3"/>
            </a:solidFill>
            <a:headEnd type="none" w="med" len="med"/>
            <a:tailEnd type="none" w="med" len="med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>
            <a:prstTxWarp prst="textNoShape">
              <a:avLst/>
            </a:prstTxWarp>
          </a:bodyPr>
          <a:lstStyle/>
          <a:p>
            <a:pPr defTabSz="914400" eaLnBrk="0" hangingPunct="0">
              <a:defRPr/>
            </a:pPr>
            <a:endParaRPr lang="en-US" sz="2200">
              <a:solidFill>
                <a:schemeClr val="tx1"/>
              </a:solidFill>
            </a:endParaRPr>
          </a:p>
        </p:txBody>
      </p:sp>
      <p:sp>
        <p:nvSpPr>
          <p:cNvPr id="7" name="Right Arrow 6"/>
          <p:cNvSpPr/>
          <p:nvPr/>
        </p:nvSpPr>
        <p:spPr bwMode="auto">
          <a:xfrm rot="19638169" flipV="1">
            <a:off x="2163762" y="4514850"/>
            <a:ext cx="531813" cy="179387"/>
          </a:xfrm>
          <a:prstGeom prst="rightArrow">
            <a:avLst/>
          </a:prstGeom>
          <a:ln>
            <a:solidFill>
              <a:srgbClr val="0100F3"/>
            </a:solidFill>
            <a:headEnd type="none" w="med" len="med"/>
            <a:tailEnd type="none" w="med" len="med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>
            <a:prstTxWarp prst="textNoShape">
              <a:avLst/>
            </a:prstTxWarp>
          </a:bodyPr>
          <a:lstStyle/>
          <a:p>
            <a:pPr defTabSz="914400" eaLnBrk="0" hangingPunct="0">
              <a:defRPr/>
            </a:pPr>
            <a:endParaRPr lang="en-US" sz="2200">
              <a:solidFill>
                <a:schemeClr val="tx1"/>
              </a:solidFill>
            </a:endParaRPr>
          </a:p>
        </p:txBody>
      </p:sp>
      <p:sp>
        <p:nvSpPr>
          <p:cNvPr id="8" name="Right Arrow 7"/>
          <p:cNvSpPr/>
          <p:nvPr/>
        </p:nvSpPr>
        <p:spPr bwMode="auto">
          <a:xfrm rot="18155435" flipV="1">
            <a:off x="2654299" y="4638675"/>
            <a:ext cx="530225" cy="177800"/>
          </a:xfrm>
          <a:prstGeom prst="rightArrow">
            <a:avLst/>
          </a:prstGeom>
          <a:ln>
            <a:solidFill>
              <a:srgbClr val="0100F3"/>
            </a:solidFill>
            <a:headEnd type="none" w="med" len="med"/>
            <a:tailEnd type="none" w="med" len="med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>
            <a:prstTxWarp prst="textNoShape">
              <a:avLst/>
            </a:prstTxWarp>
          </a:bodyPr>
          <a:lstStyle/>
          <a:p>
            <a:pPr defTabSz="914400" eaLnBrk="0" hangingPunct="0">
              <a:defRPr/>
            </a:pPr>
            <a:endParaRPr lang="en-US" sz="2200">
              <a:solidFill>
                <a:schemeClr val="tx1"/>
              </a:solidFill>
            </a:endParaRPr>
          </a:p>
        </p:txBody>
      </p:sp>
      <p:pic>
        <p:nvPicPr>
          <p:cNvPr id="9" name="Picture 19" descr="latex-image-1.pd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78425" y="4562475"/>
            <a:ext cx="4210050" cy="627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0" descr="latex-image-1.pdf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619250" y="5854700"/>
            <a:ext cx="6921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1" descr="latex-image-1.pdf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535237" y="5854700"/>
            <a:ext cx="6921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2" descr="latex-image-1.pdf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451225" y="5854700"/>
            <a:ext cx="6921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23" descr="latex-image-1.pdf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367212" y="5854700"/>
            <a:ext cx="6921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24697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Text Box 4"/>
          <p:cNvSpPr txBox="1">
            <a:spLocks noChangeArrowheads="1"/>
          </p:cNvSpPr>
          <p:nvPr/>
        </p:nvSpPr>
        <p:spPr bwMode="auto">
          <a:xfrm>
            <a:off x="3135312" y="122237"/>
            <a:ext cx="8382000" cy="594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00761" tIns="50382" rIns="100761" bIns="50382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dirty="0" smtClean="0">
                <a:solidFill>
                  <a:srgbClr val="990000"/>
                </a:solidFill>
              </a:rPr>
              <a:t>Column Generation</a:t>
            </a:r>
            <a:endParaRPr lang="en-US" sz="3200" b="1" dirty="0">
              <a:solidFill>
                <a:srgbClr val="990000"/>
              </a:solidFill>
            </a:endParaRPr>
          </a:p>
        </p:txBody>
      </p:sp>
      <p:sp>
        <p:nvSpPr>
          <p:cNvPr id="14" name="Rounded Rectangle 13"/>
          <p:cNvSpPr/>
          <p:nvPr/>
        </p:nvSpPr>
        <p:spPr bwMode="auto">
          <a:xfrm>
            <a:off x="1428749" y="2366962"/>
            <a:ext cx="2895600" cy="2260600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 defTabSz="914400" eaLnBrk="0" hangingPunct="0">
              <a:defRPr/>
            </a:pPr>
            <a:r>
              <a:rPr lang="en-US" sz="2800" dirty="0">
                <a:solidFill>
                  <a:schemeClr val="tx1"/>
                </a:solidFill>
              </a:rPr>
              <a:t>Master Problem</a:t>
            </a:r>
          </a:p>
        </p:txBody>
      </p:sp>
      <p:sp>
        <p:nvSpPr>
          <p:cNvPr id="15" name="Rounded Rectangle 14"/>
          <p:cNvSpPr/>
          <p:nvPr/>
        </p:nvSpPr>
        <p:spPr bwMode="auto">
          <a:xfrm>
            <a:off x="5802312" y="2366962"/>
            <a:ext cx="2895600" cy="2260600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 defTabSz="914400" eaLnBrk="0" hangingPunct="0">
              <a:defRPr/>
            </a:pPr>
            <a:r>
              <a:rPr lang="en-US" sz="2800" dirty="0">
                <a:solidFill>
                  <a:schemeClr val="tx1"/>
                </a:solidFill>
              </a:rPr>
              <a:t>Slave Problem</a:t>
            </a:r>
          </a:p>
        </p:txBody>
      </p:sp>
      <p:sp>
        <p:nvSpPr>
          <p:cNvPr id="16" name="Left Arrow 15"/>
          <p:cNvSpPr/>
          <p:nvPr/>
        </p:nvSpPr>
        <p:spPr bwMode="auto">
          <a:xfrm>
            <a:off x="4476749" y="3802062"/>
            <a:ext cx="1168400" cy="254000"/>
          </a:xfrm>
          <a:prstGeom prst="leftArrow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>
            <a:prstTxWarp prst="textNoShape">
              <a:avLst/>
            </a:prstTxWarp>
          </a:bodyPr>
          <a:lstStyle/>
          <a:p>
            <a:pPr defTabSz="914400" eaLnBrk="0" hangingPunct="0">
              <a:defRPr/>
            </a:pPr>
            <a:endParaRPr lang="en-US" sz="2400">
              <a:solidFill>
                <a:schemeClr val="tx1"/>
              </a:solidFill>
            </a:endParaRPr>
          </a:p>
        </p:txBody>
      </p:sp>
      <p:sp>
        <p:nvSpPr>
          <p:cNvPr id="17" name="Right Arrow 16"/>
          <p:cNvSpPr/>
          <p:nvPr/>
        </p:nvSpPr>
        <p:spPr bwMode="auto">
          <a:xfrm>
            <a:off x="4476749" y="2874962"/>
            <a:ext cx="1168400" cy="241300"/>
          </a:xfrm>
          <a:prstGeom prst="rightArrow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>
            <a:prstTxWarp prst="textNoShape">
              <a:avLst/>
            </a:prstTxWarp>
          </a:bodyPr>
          <a:lstStyle/>
          <a:p>
            <a:pPr defTabSz="914400" eaLnBrk="0" hangingPunct="0">
              <a:defRPr/>
            </a:pPr>
            <a:endParaRPr lang="en-US" sz="2400">
              <a:solidFill>
                <a:schemeClr val="tx1"/>
              </a:solidFill>
            </a:endParaRPr>
          </a:p>
        </p:txBody>
      </p:sp>
      <p:sp>
        <p:nvSpPr>
          <p:cNvPr id="18" name="TextBox 121"/>
          <p:cNvSpPr txBox="1">
            <a:spLocks noChangeArrowheads="1"/>
          </p:cNvSpPr>
          <p:nvPr/>
        </p:nvSpPr>
        <p:spPr bwMode="auto">
          <a:xfrm>
            <a:off x="925512" y="5173662"/>
            <a:ext cx="37719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>
                <a:latin typeface="Times New Roman" charset="0"/>
              </a:rPr>
              <a:t>Defender and Attacker Optimization Constraints</a:t>
            </a:r>
          </a:p>
        </p:txBody>
      </p:sp>
      <p:sp>
        <p:nvSpPr>
          <p:cNvPr id="19" name="TextBox 122"/>
          <p:cNvSpPr txBox="1">
            <a:spLocks noChangeArrowheads="1"/>
          </p:cNvSpPr>
          <p:nvPr/>
        </p:nvSpPr>
        <p:spPr bwMode="auto">
          <a:xfrm>
            <a:off x="5408612" y="5173662"/>
            <a:ext cx="37719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>
                <a:latin typeface="Times New Roman" charset="0"/>
              </a:rPr>
              <a:t>Scheduling Constraints</a:t>
            </a:r>
          </a:p>
        </p:txBody>
      </p:sp>
    </p:spTree>
    <p:extLst>
      <p:ext uri="{BB962C8B-B14F-4D97-AF65-F5344CB8AC3E}">
        <p14:creationId xmlns:p14="http://schemas.microsoft.com/office/powerpoint/2010/main" val="2835742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1"/>
          <p:cNvSpPr txBox="1">
            <a:spLocks/>
          </p:cNvSpPr>
          <p:nvPr/>
        </p:nvSpPr>
        <p:spPr bwMode="auto">
          <a:xfrm>
            <a:off x="610001" y="1112836"/>
            <a:ext cx="8915053" cy="15661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marL="429991" indent="-323683" defTabSz="456963">
              <a:lnSpc>
                <a:spcPct val="90000"/>
              </a:lnSpc>
              <a:spcAft>
                <a:spcPts val="1400"/>
              </a:spcAft>
              <a:buClr>
                <a:srgbClr val="000000"/>
              </a:buClr>
              <a:buSzPct val="80000"/>
              <a:buFont typeface="Wingdings" charset="2"/>
              <a:buChar char="n"/>
              <a:defRPr/>
            </a:pPr>
            <a:r>
              <a:rPr lang="en-US" sz="2800" kern="0" dirty="0">
                <a:solidFill>
                  <a:srgbClr val="000000"/>
                </a:solidFill>
                <a:latin typeface="+mn-lt"/>
              </a:rPr>
              <a:t>Massive scheduling problem</a:t>
            </a:r>
          </a:p>
          <a:p>
            <a:pPr marL="429991" indent="-323683" defTabSz="456963">
              <a:lnSpc>
                <a:spcPct val="90000"/>
              </a:lnSpc>
              <a:spcAft>
                <a:spcPts val="1400"/>
              </a:spcAft>
              <a:buClr>
                <a:srgbClr val="000000"/>
              </a:buClr>
              <a:buSzPct val="80000"/>
              <a:buFont typeface="Wingdings" charset="2"/>
              <a:buChar char="n"/>
              <a:defRPr/>
            </a:pPr>
            <a:r>
              <a:rPr lang="en-US" sz="2800" kern="0" dirty="0">
                <a:solidFill>
                  <a:srgbClr val="000000"/>
                </a:solidFill>
                <a:latin typeface="+mn-lt"/>
              </a:rPr>
              <a:t>Adversary may exploit predictable schedules</a:t>
            </a:r>
          </a:p>
          <a:p>
            <a:pPr marL="429991" indent="-323683" defTabSz="456963">
              <a:lnSpc>
                <a:spcPct val="90000"/>
              </a:lnSpc>
              <a:spcAft>
                <a:spcPts val="1400"/>
              </a:spcAft>
              <a:buClr>
                <a:srgbClr val="000000"/>
              </a:buClr>
              <a:buSzPct val="80000"/>
              <a:buFont typeface="Wingdings" charset="2"/>
              <a:buChar char="n"/>
              <a:defRPr/>
            </a:pPr>
            <a:r>
              <a:rPr lang="en-US" sz="2800" kern="0" dirty="0">
                <a:solidFill>
                  <a:srgbClr val="000000"/>
                </a:solidFill>
              </a:rPr>
              <a:t>Complex constraints: tours, duty hours, off-hours</a:t>
            </a:r>
            <a:endParaRPr lang="en-US" sz="2800" kern="0" dirty="0">
              <a:solidFill>
                <a:srgbClr val="000000"/>
              </a:solidFill>
              <a:latin typeface="+mn-lt"/>
            </a:endParaRPr>
          </a:p>
          <a:p>
            <a:pPr marL="106308" defTabSz="456963">
              <a:lnSpc>
                <a:spcPct val="90000"/>
              </a:lnSpc>
              <a:spcAft>
                <a:spcPts val="1400"/>
              </a:spcAft>
              <a:buClr>
                <a:srgbClr val="000000"/>
              </a:buClr>
              <a:buSzPct val="80000"/>
              <a:defRPr/>
            </a:pPr>
            <a:endParaRPr lang="en-US" sz="2800" kern="0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1022628" y="3644822"/>
            <a:ext cx="4195010" cy="9768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0761" tIns="50382" rIns="100761" bIns="50382">
            <a:prstTxWarp prst="textNoShape">
              <a:avLst/>
            </a:prstTxWarp>
            <a:spAutoFit/>
          </a:bodyPr>
          <a:lstStyle/>
          <a:p>
            <a:pPr marL="428593" indent="-323631" algn="ctr" defTabSz="456583">
              <a:lnSpc>
                <a:spcPct val="90000"/>
              </a:lnSpc>
              <a:spcAft>
                <a:spcPts val="1404"/>
              </a:spcAft>
              <a:buClr>
                <a:srgbClr val="000000"/>
              </a:buClr>
              <a:buSzPct val="80000"/>
            </a:pPr>
            <a:r>
              <a:rPr lang="en-US" sz="2800" dirty="0">
                <a:solidFill>
                  <a:srgbClr val="FF0000"/>
                </a:solidFill>
                <a:latin typeface="Times New Roman" charset="0"/>
              </a:rPr>
              <a:t>1.7 × 10</a:t>
            </a:r>
            <a:r>
              <a:rPr lang="en-US" sz="2800" baseline="30000" dirty="0">
                <a:solidFill>
                  <a:srgbClr val="FF0000"/>
                </a:solidFill>
                <a:latin typeface="Times New Roman" charset="0"/>
              </a:rPr>
              <a:t>13</a:t>
            </a:r>
            <a:r>
              <a:rPr lang="en-US" sz="2800" dirty="0">
                <a:solidFill>
                  <a:srgbClr val="FF0000"/>
                </a:solidFill>
                <a:latin typeface="Times New Roman" charset="0"/>
              </a:rPr>
              <a:t> combinations</a:t>
            </a:r>
          </a:p>
          <a:p>
            <a:pPr marL="428593" indent="-323631" defTabSz="456583"/>
            <a:endParaRPr lang="en-US" sz="2000" dirty="0"/>
          </a:p>
        </p:txBody>
      </p:sp>
      <p:sp>
        <p:nvSpPr>
          <p:cNvPr id="9" name="Content Placeholder 1"/>
          <p:cNvSpPr txBox="1">
            <a:spLocks/>
          </p:cNvSpPr>
          <p:nvPr/>
        </p:nvSpPr>
        <p:spPr bwMode="auto">
          <a:xfrm>
            <a:off x="966622" y="3140842"/>
            <a:ext cx="4195010" cy="5039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marL="429991" indent="-323683" algn="ctr" defTabSz="456963">
              <a:lnSpc>
                <a:spcPct val="90000"/>
              </a:lnSpc>
              <a:spcAft>
                <a:spcPts val="1400"/>
              </a:spcAft>
              <a:buClr>
                <a:srgbClr val="000000"/>
              </a:buClr>
              <a:buSzPct val="80000"/>
              <a:defRPr/>
            </a:pPr>
            <a:r>
              <a:rPr lang="en-US" sz="2800" kern="0" dirty="0">
                <a:solidFill>
                  <a:srgbClr val="000000"/>
                </a:solidFill>
                <a:latin typeface="+mn-lt"/>
              </a:rPr>
              <a:t>100 flights, 10 officers:</a:t>
            </a:r>
          </a:p>
        </p:txBody>
      </p:sp>
      <p:pic>
        <p:nvPicPr>
          <p:cNvPr id="15366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30912" y="3381718"/>
            <a:ext cx="3722480" cy="299762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880454" y="4637987"/>
            <a:ext cx="4769459" cy="2499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00761" tIns="50382" rIns="100761" bIns="50382">
            <a:prstTxWarp prst="textNoShape">
              <a:avLst/>
            </a:prstTxWarp>
            <a:spAutoFit/>
          </a:bodyPr>
          <a:lstStyle/>
          <a:p>
            <a:pPr marL="428593" indent="-323631" defTabSz="456583">
              <a:lnSpc>
                <a:spcPct val="90000"/>
              </a:lnSpc>
              <a:spcAft>
                <a:spcPts val="1404"/>
              </a:spcAft>
              <a:buClr>
                <a:srgbClr val="000000"/>
              </a:buClr>
              <a:buSzPct val="80000"/>
            </a:pPr>
            <a:r>
              <a:rPr lang="en-US" sz="2800" dirty="0">
                <a:solidFill>
                  <a:srgbClr val="000000"/>
                </a:solidFill>
                <a:latin typeface="Times New Roman" charset="0"/>
              </a:rPr>
              <a:t>Overall problem:  30000 flights, 3000 officers</a:t>
            </a:r>
          </a:p>
          <a:p>
            <a:pPr marL="428593" indent="-323631" defTabSz="456583">
              <a:lnSpc>
                <a:spcPct val="90000"/>
              </a:lnSpc>
              <a:spcAft>
                <a:spcPts val="1404"/>
              </a:spcAft>
              <a:buClr>
                <a:srgbClr val="000000"/>
              </a:buClr>
              <a:buSzPct val="80000"/>
            </a:pPr>
            <a:endParaRPr lang="en-US" sz="2800" dirty="0">
              <a:solidFill>
                <a:srgbClr val="000000"/>
              </a:solidFill>
              <a:latin typeface="Times New Roman" charset="0"/>
            </a:endParaRPr>
          </a:p>
          <a:p>
            <a:pPr marL="428593" indent="-323631" defTabSz="456583">
              <a:lnSpc>
                <a:spcPct val="90000"/>
              </a:lnSpc>
              <a:spcAft>
                <a:spcPts val="1404"/>
              </a:spcAft>
              <a:buClr>
                <a:srgbClr val="000000"/>
              </a:buClr>
              <a:buSzPct val="80000"/>
            </a:pPr>
            <a:r>
              <a:rPr lang="en-US" sz="2800" i="1" dirty="0">
                <a:solidFill>
                  <a:srgbClr val="000000"/>
                </a:solidFill>
                <a:latin typeface="Times New Roman" charset="0"/>
              </a:rPr>
              <a:t>Our focus: international sector</a:t>
            </a:r>
          </a:p>
          <a:p>
            <a:pPr marL="428593" indent="-323631" defTabSz="456583"/>
            <a:endParaRPr lang="en-US" sz="2000" i="1" dirty="0"/>
          </a:p>
        </p:txBody>
      </p:sp>
      <p:sp>
        <p:nvSpPr>
          <p:cNvPr id="11" name="Title 1"/>
          <p:cNvSpPr txBox="1">
            <a:spLocks/>
          </p:cNvSpPr>
          <p:nvPr/>
        </p:nvSpPr>
        <p:spPr bwMode="auto">
          <a:xfrm>
            <a:off x="1687513" y="0"/>
            <a:ext cx="70866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normAutofit fontScale="90000"/>
          </a:bodyPr>
          <a:lstStyle/>
          <a:p>
            <a:pPr algn="ctr" defTabSz="457058">
              <a:buClr>
                <a:srgbClr val="000000"/>
              </a:buClr>
              <a:buSzPct val="45000"/>
              <a:defRPr/>
            </a:pPr>
            <a:r>
              <a:rPr lang="en-US" sz="3600" b="1" kern="0" dirty="0">
                <a:solidFill>
                  <a:srgbClr val="800000"/>
                </a:solidFill>
                <a:latin typeface="+mj-lt"/>
                <a:ea typeface="+mj-ea"/>
                <a:cs typeface="+mj-cs"/>
              </a:rPr>
              <a:t>Federal Air Marshals Service (FAMS)</a:t>
            </a:r>
          </a:p>
        </p:txBody>
      </p:sp>
    </p:spTree>
    <p:extLst>
      <p:ext uri="{BB962C8B-B14F-4D97-AF65-F5344CB8AC3E}">
        <p14:creationId xmlns:p14="http://schemas.microsoft.com/office/powerpoint/2010/main" val="195652484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Text Box 4"/>
          <p:cNvSpPr txBox="1">
            <a:spLocks noChangeArrowheads="1"/>
          </p:cNvSpPr>
          <p:nvPr/>
        </p:nvSpPr>
        <p:spPr bwMode="auto">
          <a:xfrm>
            <a:off x="3592512" y="198437"/>
            <a:ext cx="8382000" cy="594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00761" tIns="50382" rIns="100761" bIns="50382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dirty="0" smtClean="0">
                <a:solidFill>
                  <a:srgbClr val="990000"/>
                </a:solidFill>
              </a:rPr>
              <a:t>HBGS Results</a:t>
            </a:r>
            <a:endParaRPr lang="en-US" sz="3200" b="1" dirty="0">
              <a:solidFill>
                <a:srgbClr val="990000"/>
              </a:solidFill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1077912" y="4541837"/>
          <a:ext cx="8288513" cy="2452692"/>
        </p:xfrm>
        <a:graphic>
          <a:graphicData uri="http://schemas.openxmlformats.org/drawingml/2006/table">
            <a:tbl>
              <a:tblPr firstRow="1" bandRow="1">
                <a:tableStyleId>{ED083AE6-46FA-4A59-8FB0-9F97EB10719F}</a:tableStyleId>
              </a:tblPr>
              <a:tblGrid>
                <a:gridCol w="1918119"/>
                <a:gridCol w="4144257"/>
                <a:gridCol w="2226137"/>
              </a:tblGrid>
              <a:tr h="408782"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baseline="0" dirty="0" smtClean="0"/>
                        <a:t>Types</a:t>
                      </a:r>
                      <a:endParaRPr lang="en-US" sz="2000" dirty="0">
                        <a:solidFill>
                          <a:srgbClr val="000000"/>
                        </a:solidFill>
                      </a:endParaRPr>
                    </a:p>
                  </a:txBody>
                  <a:tcPr marL="100806" marR="100806" marT="50398" marB="5039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baseline="0" dirty="0" smtClean="0"/>
                        <a:t>Follower Pure Strategy Combinations</a:t>
                      </a:r>
                      <a:endParaRPr lang="en-US" sz="2000" dirty="0">
                        <a:solidFill>
                          <a:srgbClr val="000000"/>
                        </a:solidFill>
                      </a:endParaRPr>
                    </a:p>
                  </a:txBody>
                  <a:tcPr marL="100806" marR="100806" marT="50398" marB="5039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baseline="0" dirty="0" smtClean="0"/>
                        <a:t>Runtime (</a:t>
                      </a:r>
                      <a:r>
                        <a:rPr lang="en-US" sz="1800" kern="1200" baseline="0" dirty="0" err="1" smtClean="0"/>
                        <a:t>secs</a:t>
                      </a:r>
                      <a:r>
                        <a:rPr lang="en-US" sz="1800" kern="1200" baseline="0" dirty="0" smtClean="0"/>
                        <a:t>)</a:t>
                      </a:r>
                      <a:endParaRPr lang="en-US" sz="2000" dirty="0">
                        <a:solidFill>
                          <a:srgbClr val="000000"/>
                        </a:solidFill>
                      </a:endParaRPr>
                    </a:p>
                  </a:txBody>
                  <a:tcPr marL="100806" marR="100806" marT="50398" marB="50398"/>
                </a:tc>
              </a:tr>
              <a:tr h="408782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000000"/>
                          </a:solidFill>
                        </a:rPr>
                        <a:t>10</a:t>
                      </a:r>
                      <a:endParaRPr lang="en-US" sz="2000" dirty="0">
                        <a:solidFill>
                          <a:srgbClr val="000000"/>
                        </a:solidFill>
                      </a:endParaRPr>
                    </a:p>
                  </a:txBody>
                  <a:tcPr marL="100806" marR="100806" marT="50398" marB="5039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000000"/>
                          </a:solidFill>
                        </a:rPr>
                        <a:t>9.7e7</a:t>
                      </a:r>
                      <a:endParaRPr lang="en-US" sz="2000" dirty="0">
                        <a:solidFill>
                          <a:srgbClr val="000000"/>
                        </a:solidFill>
                      </a:endParaRPr>
                    </a:p>
                  </a:txBody>
                  <a:tcPr marL="100806" marR="100806" marT="50398" marB="5039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0.41</a:t>
                      </a:r>
                      <a:endParaRPr lang="en-US" sz="2000" dirty="0">
                        <a:solidFill>
                          <a:srgbClr val="000000"/>
                        </a:solidFill>
                      </a:endParaRPr>
                    </a:p>
                  </a:txBody>
                  <a:tcPr marL="100806" marR="100806" marT="50398" marB="50398"/>
                </a:tc>
              </a:tr>
              <a:tr h="408782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000000"/>
                          </a:solidFill>
                        </a:rPr>
                        <a:t>20</a:t>
                      </a:r>
                      <a:endParaRPr lang="en-US" sz="2000" dirty="0">
                        <a:solidFill>
                          <a:srgbClr val="000000"/>
                        </a:solidFill>
                      </a:endParaRPr>
                    </a:p>
                  </a:txBody>
                  <a:tcPr marL="100806" marR="100806" marT="50398" marB="5039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9.5e13</a:t>
                      </a:r>
                      <a:endParaRPr lang="en-US" sz="2000" dirty="0">
                        <a:solidFill>
                          <a:srgbClr val="000000"/>
                        </a:solidFill>
                      </a:endParaRPr>
                    </a:p>
                  </a:txBody>
                  <a:tcPr marL="100806" marR="100806" marT="50398" marB="5039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16.33</a:t>
                      </a:r>
                      <a:endParaRPr lang="en-US" sz="2000" dirty="0">
                        <a:solidFill>
                          <a:srgbClr val="000000"/>
                        </a:solidFill>
                      </a:endParaRPr>
                    </a:p>
                  </a:txBody>
                  <a:tcPr marL="100806" marR="100806" marT="50398" marB="50398"/>
                </a:tc>
              </a:tr>
              <a:tr h="408782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000000"/>
                          </a:solidFill>
                        </a:rPr>
                        <a:t>30</a:t>
                      </a:r>
                      <a:endParaRPr lang="en-US" sz="2000" dirty="0">
                        <a:solidFill>
                          <a:srgbClr val="000000"/>
                        </a:solidFill>
                      </a:endParaRPr>
                    </a:p>
                  </a:txBody>
                  <a:tcPr marL="100806" marR="100806" marT="50398" marB="5039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9.3e20</a:t>
                      </a:r>
                      <a:endParaRPr lang="en-US" sz="2000" dirty="0">
                        <a:solidFill>
                          <a:srgbClr val="000000"/>
                        </a:solidFill>
                      </a:endParaRPr>
                    </a:p>
                  </a:txBody>
                  <a:tcPr marL="100806" marR="100806" marT="50398" marB="5039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239.97</a:t>
                      </a:r>
                      <a:endParaRPr lang="en-US" sz="2000" dirty="0">
                        <a:solidFill>
                          <a:srgbClr val="000000"/>
                        </a:solidFill>
                      </a:endParaRPr>
                    </a:p>
                  </a:txBody>
                  <a:tcPr marL="100806" marR="100806" marT="50398" marB="50398"/>
                </a:tc>
              </a:tr>
              <a:tr h="408782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000000"/>
                          </a:solidFill>
                        </a:rPr>
                        <a:t>40</a:t>
                      </a:r>
                      <a:endParaRPr lang="en-US" sz="2000" dirty="0">
                        <a:solidFill>
                          <a:srgbClr val="000000"/>
                        </a:solidFill>
                      </a:endParaRPr>
                    </a:p>
                  </a:txBody>
                  <a:tcPr marL="100806" marR="100806" marT="50398" marB="5039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9.1e27</a:t>
                      </a:r>
                      <a:endParaRPr lang="en-US" sz="2000" dirty="0">
                        <a:solidFill>
                          <a:srgbClr val="000000"/>
                        </a:solidFill>
                      </a:endParaRPr>
                    </a:p>
                  </a:txBody>
                  <a:tcPr marL="100806" marR="100806" marT="50398" marB="5039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577.49</a:t>
                      </a:r>
                      <a:endParaRPr lang="en-US" sz="2000" dirty="0">
                        <a:solidFill>
                          <a:srgbClr val="000000"/>
                        </a:solidFill>
                      </a:endParaRPr>
                    </a:p>
                  </a:txBody>
                  <a:tcPr marL="100806" marR="100806" marT="50398" marB="50398"/>
                </a:tc>
              </a:tr>
              <a:tr h="408782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000000"/>
                          </a:solidFill>
                        </a:rPr>
                        <a:t>50</a:t>
                      </a:r>
                      <a:endParaRPr lang="en-US" sz="2000" dirty="0">
                        <a:solidFill>
                          <a:srgbClr val="000000"/>
                        </a:solidFill>
                      </a:endParaRPr>
                    </a:p>
                  </a:txBody>
                  <a:tcPr marL="100806" marR="100806" marT="50398" marB="5039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8.9e34</a:t>
                      </a:r>
                      <a:endParaRPr lang="en-US" sz="2000" dirty="0">
                        <a:solidFill>
                          <a:srgbClr val="000000"/>
                        </a:solidFill>
                      </a:endParaRPr>
                    </a:p>
                  </a:txBody>
                  <a:tcPr marL="100806" marR="100806" marT="50398" marB="5039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3321.68</a:t>
                      </a:r>
                      <a:endParaRPr lang="en-US" sz="2000" dirty="0">
                        <a:solidFill>
                          <a:srgbClr val="000000"/>
                        </a:solidFill>
                      </a:endParaRPr>
                    </a:p>
                  </a:txBody>
                  <a:tcPr marL="100806" marR="100806" marT="50398" marB="50398"/>
                </a:tc>
              </a:tr>
            </a:tbl>
          </a:graphicData>
        </a:graphic>
      </p:graphicFrame>
      <p:sp>
        <p:nvSpPr>
          <p:cNvPr id="8" name="Rectangle 7"/>
          <p:cNvSpPr/>
          <p:nvPr/>
        </p:nvSpPr>
        <p:spPr bwMode="auto">
          <a:xfrm>
            <a:off x="1077911" y="6575250"/>
            <a:ext cx="8288514" cy="419982"/>
          </a:xfrm>
          <a:prstGeom prst="rect">
            <a:avLst/>
          </a:prstGeom>
          <a:solidFill>
            <a:schemeClr val="lt1">
              <a:alpha val="0"/>
            </a:schemeClr>
          </a:solidFill>
          <a:ln w="63500">
            <a:solidFill>
              <a:srgbClr val="008000"/>
            </a:solidFill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00794" tIns="50397" rIns="100794" bIns="50397">
            <a:prstTxWarp prst="textNoShape">
              <a:avLst/>
            </a:prstTxWarp>
          </a:bodyPr>
          <a:lstStyle/>
          <a:p>
            <a:pPr defTabSz="1007943">
              <a:defRPr/>
            </a:pPr>
            <a:endParaRPr lang="en-US" sz="2400" dirty="0">
              <a:solidFill>
                <a:srgbClr val="000000"/>
              </a:solidFill>
            </a:endParaRPr>
          </a:p>
        </p:txBody>
      </p:sp>
      <p:graphicFrame>
        <p:nvGraphicFramePr>
          <p:cNvPr id="9" name="Chart 8"/>
          <p:cNvGraphicFramePr/>
          <p:nvPr/>
        </p:nvGraphicFramePr>
        <p:xfrm>
          <a:off x="925512" y="1341437"/>
          <a:ext cx="3841751" cy="28114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0" name="Chart 9"/>
          <p:cNvGraphicFramePr/>
          <p:nvPr/>
        </p:nvGraphicFramePr>
        <p:xfrm>
          <a:off x="5954712" y="1112837"/>
          <a:ext cx="3557589" cy="30527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134545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Text Box 4"/>
          <p:cNvSpPr txBox="1">
            <a:spLocks noChangeArrowheads="1"/>
          </p:cNvSpPr>
          <p:nvPr/>
        </p:nvSpPr>
        <p:spPr bwMode="auto">
          <a:xfrm>
            <a:off x="3592512" y="198437"/>
            <a:ext cx="8382000" cy="594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00761" tIns="50382" rIns="100761" bIns="50382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dirty="0" smtClean="0">
                <a:solidFill>
                  <a:srgbClr val="990000"/>
                </a:solidFill>
              </a:rPr>
              <a:t>Approximation</a:t>
            </a:r>
            <a:endParaRPr lang="en-US" sz="3200" b="1" dirty="0">
              <a:solidFill>
                <a:srgbClr val="990000"/>
              </a:solidFill>
            </a:endParaRPr>
          </a:p>
        </p:txBody>
      </p:sp>
      <p:graphicFrame>
        <p:nvGraphicFramePr>
          <p:cNvPr id="11" name="Chart 10"/>
          <p:cNvGraphicFramePr/>
          <p:nvPr/>
        </p:nvGraphicFramePr>
        <p:xfrm>
          <a:off x="4430712" y="2179637"/>
          <a:ext cx="4962470" cy="43433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2" name="Chart 11"/>
          <p:cNvGraphicFramePr/>
          <p:nvPr/>
        </p:nvGraphicFramePr>
        <p:xfrm>
          <a:off x="823912" y="1633537"/>
          <a:ext cx="3848100" cy="30797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3" name="Content Placeholder 1"/>
          <p:cNvSpPr txBox="1">
            <a:spLocks/>
          </p:cNvSpPr>
          <p:nvPr/>
        </p:nvSpPr>
        <p:spPr bwMode="auto">
          <a:xfrm>
            <a:off x="703262" y="5149850"/>
            <a:ext cx="4089400" cy="54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algn="ctr" defTabSz="414683" eaLnBrk="0" hangingPunct="0">
              <a:lnSpc>
                <a:spcPct val="90000"/>
              </a:lnSpc>
              <a:spcAft>
                <a:spcPts val="70"/>
              </a:spcAft>
              <a:buClr>
                <a:srgbClr val="000000"/>
              </a:buClr>
              <a:buSzPct val="80000"/>
              <a:defRPr/>
            </a:pPr>
            <a:r>
              <a:rPr lang="en-US" sz="2500" kern="0" dirty="0">
                <a:solidFill>
                  <a:srgbClr val="000000"/>
                </a:solidFill>
                <a:latin typeface="+mn-lt"/>
              </a:rPr>
              <a:t>Approximation</a:t>
            </a:r>
          </a:p>
        </p:txBody>
      </p:sp>
    </p:spTree>
    <p:extLst>
      <p:ext uri="{BB962C8B-B14F-4D97-AF65-F5344CB8AC3E}">
        <p14:creationId xmlns:p14="http://schemas.microsoft.com/office/powerpoint/2010/main" val="712193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Text Box 4"/>
          <p:cNvSpPr txBox="1">
            <a:spLocks noChangeArrowheads="1"/>
          </p:cNvSpPr>
          <p:nvPr/>
        </p:nvSpPr>
        <p:spPr bwMode="auto">
          <a:xfrm>
            <a:off x="3592512" y="198437"/>
            <a:ext cx="8382000" cy="594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00761" tIns="50382" rIns="100761" bIns="50382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dirty="0" smtClean="0">
                <a:solidFill>
                  <a:srgbClr val="990000"/>
                </a:solidFill>
              </a:rPr>
              <a:t>HUNTER</a:t>
            </a:r>
            <a:endParaRPr lang="en-US" sz="3200" b="1" dirty="0">
              <a:solidFill>
                <a:srgbClr val="99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592512" y="1036637"/>
            <a:ext cx="16722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en-US" i="1" dirty="0" smtClean="0"/>
              <a:t>[Yin et al. 2012]</a:t>
            </a:r>
            <a:endParaRPr lang="en-US" dirty="0" smtClean="0"/>
          </a:p>
        </p:txBody>
      </p:sp>
      <p:sp>
        <p:nvSpPr>
          <p:cNvPr id="12" name="Content Placeholder 4"/>
          <p:cNvSpPr txBox="1">
            <a:spLocks/>
          </p:cNvSpPr>
          <p:nvPr/>
        </p:nvSpPr>
        <p:spPr>
          <a:xfrm>
            <a:off x="457200" y="1463674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Improves on tree search from HBGS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Improved bounds (convex hulls on types)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Bender’s decomposition on LPs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0712" y="3505200"/>
            <a:ext cx="8844012" cy="3475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3664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Finite </a:t>
            </a:r>
            <a:r>
              <a:rPr lang="en-US" dirty="0" err="1" smtClean="0"/>
              <a:t>vs</a:t>
            </a:r>
            <a:r>
              <a:rPr lang="en-US" dirty="0" smtClean="0"/>
              <a:t> Infinite BSG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189037"/>
            <a:ext cx="9002712" cy="5211763"/>
          </a:xfrm>
        </p:spPr>
        <p:txBody>
          <a:bodyPr>
            <a:noAutofit/>
          </a:bodyPr>
          <a:lstStyle/>
          <a:p>
            <a:r>
              <a:rPr lang="en-US" sz="3200" dirty="0" smtClean="0"/>
              <a:t>Finite games capture distinct attacker types</a:t>
            </a:r>
          </a:p>
          <a:p>
            <a:pPr lvl="1"/>
            <a:r>
              <a:rPr lang="en-US" sz="3200" dirty="0" smtClean="0"/>
              <a:t>Terrorists vs. local criminal activity</a:t>
            </a:r>
          </a:p>
          <a:p>
            <a:pPr lvl="1"/>
            <a:r>
              <a:rPr lang="en-US" sz="3200" dirty="0" smtClean="0"/>
              <a:t>Attackers with different motivations</a:t>
            </a:r>
          </a:p>
          <a:p>
            <a:endParaRPr lang="en-US" sz="3200" dirty="0" smtClean="0"/>
          </a:p>
          <a:p>
            <a:r>
              <a:rPr lang="en-US" sz="3200" dirty="0" smtClean="0"/>
              <a:t>Infinite games capture distributional uncertainty</a:t>
            </a:r>
          </a:p>
          <a:p>
            <a:pPr lvl="1"/>
            <a:r>
              <a:rPr lang="en-US" sz="3200" dirty="0" smtClean="0"/>
              <a:t>E.g., Gaussian, Uniform distributions</a:t>
            </a:r>
          </a:p>
          <a:p>
            <a:pPr lvl="1"/>
            <a:r>
              <a:rPr lang="en-US" sz="3200" dirty="0" smtClean="0"/>
              <a:t>Natural for expressing beliefs over possible values</a:t>
            </a:r>
          </a:p>
          <a:p>
            <a:pPr lvl="1"/>
            <a:r>
              <a:rPr lang="en-US" sz="3200" dirty="0" smtClean="0"/>
              <a:t>Useful in knowledge acquisition from experts</a:t>
            </a:r>
          </a:p>
          <a:p>
            <a:pPr lvl="1"/>
            <a:endParaRPr lang="en-US" sz="3200" dirty="0" smtClean="0"/>
          </a:p>
        </p:txBody>
      </p:sp>
    </p:spTree>
    <p:extLst>
      <p:ext uri="{BB962C8B-B14F-4D97-AF65-F5344CB8AC3E}">
        <p14:creationId xmlns:p14="http://schemas.microsoft.com/office/powerpoint/2010/main" val="161732533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AutoShape 1"/>
          <p:cNvSpPr>
            <a:spLocks/>
          </p:cNvSpPr>
          <p:nvPr/>
        </p:nvSpPr>
        <p:spPr bwMode="auto">
          <a:xfrm>
            <a:off x="4971402" y="5571323"/>
            <a:ext cx="4853270" cy="1584776"/>
          </a:xfrm>
          <a:prstGeom prst="roundRect">
            <a:avLst>
              <a:gd name="adj" fmla="val 9315"/>
            </a:avLst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0" tIns="0" rIns="0" bIns="0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57699" name="AutoShape 2"/>
          <p:cNvSpPr>
            <a:spLocks/>
          </p:cNvSpPr>
          <p:nvPr/>
        </p:nvSpPr>
        <p:spPr bwMode="auto">
          <a:xfrm>
            <a:off x="4961557" y="4016077"/>
            <a:ext cx="4853270" cy="1584776"/>
          </a:xfrm>
          <a:prstGeom prst="roundRect">
            <a:avLst>
              <a:gd name="adj" fmla="val 9315"/>
            </a:avLst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0" tIns="0" rIns="0" bIns="0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57700" name="AutoShape 3"/>
          <p:cNvSpPr>
            <a:spLocks/>
          </p:cNvSpPr>
          <p:nvPr/>
        </p:nvSpPr>
        <p:spPr bwMode="auto">
          <a:xfrm>
            <a:off x="4961557" y="3927487"/>
            <a:ext cx="4853270" cy="1584776"/>
          </a:xfrm>
          <a:prstGeom prst="roundRect">
            <a:avLst>
              <a:gd name="adj" fmla="val 9315"/>
            </a:avLst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0" tIns="0" rIns="0" bIns="0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57701" name="AutoShape 4"/>
          <p:cNvSpPr>
            <a:spLocks/>
          </p:cNvSpPr>
          <p:nvPr/>
        </p:nvSpPr>
        <p:spPr bwMode="auto">
          <a:xfrm>
            <a:off x="4961557" y="3848741"/>
            <a:ext cx="4853270" cy="1584776"/>
          </a:xfrm>
          <a:prstGeom prst="roundRect">
            <a:avLst>
              <a:gd name="adj" fmla="val 9315"/>
            </a:avLst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0" tIns="0" rIns="0" bIns="0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57702" name="AutoShape 5"/>
          <p:cNvSpPr>
            <a:spLocks/>
          </p:cNvSpPr>
          <p:nvPr/>
        </p:nvSpPr>
        <p:spPr bwMode="auto">
          <a:xfrm>
            <a:off x="4961557" y="3769994"/>
            <a:ext cx="4853270" cy="1584776"/>
          </a:xfrm>
          <a:prstGeom prst="roundRect">
            <a:avLst>
              <a:gd name="adj" fmla="val 9315"/>
            </a:avLst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0" tIns="0" rIns="0" bIns="0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57703" name="AutoShape 6"/>
          <p:cNvSpPr>
            <a:spLocks/>
          </p:cNvSpPr>
          <p:nvPr/>
        </p:nvSpPr>
        <p:spPr bwMode="auto">
          <a:xfrm>
            <a:off x="4961557" y="2283652"/>
            <a:ext cx="4853270" cy="1584776"/>
          </a:xfrm>
          <a:prstGeom prst="roundRect">
            <a:avLst>
              <a:gd name="adj" fmla="val 9315"/>
            </a:avLst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0" tIns="0" rIns="0" bIns="0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57704" name="Rectangle 7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10070781" cy="973948"/>
          </a:xfrm>
        </p:spPr>
        <p:txBody>
          <a:bodyPr/>
          <a:lstStyle/>
          <a:p>
            <a:pPr eaLnBrk="1" hangingPunct="1"/>
            <a:r>
              <a:rPr lang="en-US" dirty="0" smtClean="0"/>
              <a:t>Distributional Payoff Representation</a:t>
            </a:r>
          </a:p>
        </p:txBody>
      </p:sp>
      <p:sp>
        <p:nvSpPr>
          <p:cNvPr id="157705" name="Rectangle 8"/>
          <p:cNvSpPr>
            <a:spLocks/>
          </p:cNvSpPr>
          <p:nvPr/>
        </p:nvSpPr>
        <p:spPr bwMode="auto">
          <a:xfrm>
            <a:off x="5228586" y="4569037"/>
            <a:ext cx="1003042" cy="40011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r>
              <a:rPr lang="en-US" sz="2600" dirty="0">
                <a:solidFill>
                  <a:srgbClr val="000000"/>
                </a:solidFill>
                <a:ea typeface="Gill Sans" charset="0"/>
                <a:cs typeface="Gill Sans" charset="0"/>
              </a:rPr>
              <a:t>target 2</a:t>
            </a:r>
          </a:p>
        </p:txBody>
      </p:sp>
      <p:sp>
        <p:nvSpPr>
          <p:cNvPr id="157706" name="Rectangle 9"/>
          <p:cNvSpPr>
            <a:spLocks/>
          </p:cNvSpPr>
          <p:nvPr/>
        </p:nvSpPr>
        <p:spPr bwMode="auto">
          <a:xfrm>
            <a:off x="5242122" y="6330992"/>
            <a:ext cx="1027951" cy="40011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r>
              <a:rPr lang="en-US" sz="2600" dirty="0">
                <a:solidFill>
                  <a:srgbClr val="000000"/>
                </a:solidFill>
                <a:ea typeface="Gill Sans" charset="0"/>
                <a:cs typeface="Gill Sans" charset="0"/>
              </a:rPr>
              <a:t>target T</a:t>
            </a:r>
          </a:p>
        </p:txBody>
      </p:sp>
      <p:sp>
        <p:nvSpPr>
          <p:cNvPr id="157707" name="Freeform 10"/>
          <p:cNvSpPr>
            <a:spLocks/>
          </p:cNvSpPr>
          <p:nvPr/>
        </p:nvSpPr>
        <p:spPr bwMode="auto">
          <a:xfrm flipH="1">
            <a:off x="6764307" y="3071118"/>
            <a:ext cx="1102568" cy="354360"/>
          </a:xfrm>
          <a:custGeom>
            <a:avLst/>
            <a:gdLst>
              <a:gd name="T0" fmla="*/ 0 w 21573"/>
              <a:gd name="T1" fmla="*/ 455373 h 9761"/>
              <a:gd name="T2" fmla="*/ 1422400 w 21573"/>
              <a:gd name="T3" fmla="*/ 452235 h 9761"/>
              <a:gd name="T4" fmla="*/ 1338004 w 21573"/>
              <a:gd name="T5" fmla="*/ 451205 h 9761"/>
              <a:gd name="T6" fmla="*/ 0 60000 65536"/>
              <a:gd name="T7" fmla="*/ 0 60000 65536"/>
              <a:gd name="T8" fmla="*/ 0 60000 65536"/>
              <a:gd name="T9" fmla="*/ 0 w 21573"/>
              <a:gd name="T10" fmla="*/ 0 h 9761"/>
              <a:gd name="T11" fmla="*/ 21573 w 21573"/>
              <a:gd name="T12" fmla="*/ 9761 h 976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573" h="9761">
                <a:moveTo>
                  <a:pt x="0" y="9722"/>
                </a:moveTo>
                <a:cubicBezTo>
                  <a:pt x="18539" y="8906"/>
                  <a:pt x="19241" y="-11694"/>
                  <a:pt x="21573" y="9655"/>
                </a:cubicBezTo>
                <a:cubicBezTo>
                  <a:pt x="21600" y="9906"/>
                  <a:pt x="20293" y="9633"/>
                  <a:pt x="20293" y="9633"/>
                </a:cubicBezTo>
              </a:path>
            </a:pathLst>
          </a:custGeom>
          <a:solidFill>
            <a:srgbClr val="FF6666"/>
          </a:solidFill>
          <a:ln w="25400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57708" name="Freeform 11"/>
          <p:cNvSpPr>
            <a:spLocks/>
          </p:cNvSpPr>
          <p:nvPr/>
        </p:nvSpPr>
        <p:spPr bwMode="auto">
          <a:xfrm flipH="1">
            <a:off x="7934554" y="2877943"/>
            <a:ext cx="561129" cy="570913"/>
          </a:xfrm>
          <a:custGeom>
            <a:avLst/>
            <a:gdLst>
              <a:gd name="T0" fmla="*/ 0 w 21549"/>
              <a:gd name="T1" fmla="*/ 734337 h 12369"/>
              <a:gd name="T2" fmla="*/ 722523 w 21549"/>
              <a:gd name="T3" fmla="*/ 730109 h 12369"/>
              <a:gd name="T4" fmla="*/ 722523 w 21549"/>
              <a:gd name="T5" fmla="*/ 735349 h 12369"/>
              <a:gd name="T6" fmla="*/ 0 60000 65536"/>
              <a:gd name="T7" fmla="*/ 0 60000 65536"/>
              <a:gd name="T8" fmla="*/ 0 60000 65536"/>
              <a:gd name="T9" fmla="*/ 0 w 21549"/>
              <a:gd name="T10" fmla="*/ 0 h 12369"/>
              <a:gd name="T11" fmla="*/ 21549 w 21549"/>
              <a:gd name="T12" fmla="*/ 12369 h 1236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549" h="12369">
                <a:moveTo>
                  <a:pt x="0" y="12331"/>
                </a:moveTo>
                <a:cubicBezTo>
                  <a:pt x="8166" y="1887"/>
                  <a:pt x="10169" y="-9166"/>
                  <a:pt x="21508" y="12260"/>
                </a:cubicBezTo>
                <a:cubicBezTo>
                  <a:pt x="21600" y="12434"/>
                  <a:pt x="21508" y="12348"/>
                  <a:pt x="21508" y="12348"/>
                </a:cubicBezTo>
              </a:path>
            </a:pathLst>
          </a:cu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>
            <a:prstTxWarp prst="textNoShape">
              <a:avLst/>
            </a:prstTxWarp>
          </a:bodyPr>
          <a:lstStyle/>
          <a:p>
            <a:endParaRPr lang="en-US" dirty="0">
              <a:solidFill>
                <a:srgbClr val="00664D"/>
              </a:solidFill>
            </a:endParaRPr>
          </a:p>
        </p:txBody>
      </p:sp>
      <p:sp>
        <p:nvSpPr>
          <p:cNvPr id="157709" name="Line 12"/>
          <p:cNvSpPr>
            <a:spLocks noChangeShapeType="1"/>
          </p:cNvSpPr>
          <p:nvPr/>
        </p:nvSpPr>
        <p:spPr bwMode="auto">
          <a:xfrm rot="10800000">
            <a:off x="6526811" y="3435321"/>
            <a:ext cx="2923775" cy="0"/>
          </a:xfrm>
          <a:prstGeom prst="line">
            <a:avLst/>
          </a:prstGeom>
          <a:noFill/>
          <a:ln w="25400">
            <a:solidFill>
              <a:schemeClr val="tx1"/>
            </a:solidFill>
            <a:miter lim="800000"/>
            <a:headEnd type="stealth" w="med" len="med"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57710" name="Line 13"/>
          <p:cNvSpPr>
            <a:spLocks noChangeShapeType="1"/>
          </p:cNvSpPr>
          <p:nvPr/>
        </p:nvSpPr>
        <p:spPr bwMode="auto">
          <a:xfrm flipH="1">
            <a:off x="7865644" y="2769667"/>
            <a:ext cx="0" cy="813304"/>
          </a:xfrm>
          <a:prstGeom prst="line">
            <a:avLst/>
          </a:prstGeom>
          <a:noFill/>
          <a:ln w="25400">
            <a:solidFill>
              <a:schemeClr val="tx1"/>
            </a:solidFill>
            <a:miter lim="800000"/>
            <a:headEnd type="stealth" w="med" len="med"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57711" name="Rectangle 14"/>
          <p:cNvSpPr>
            <a:spLocks/>
          </p:cNvSpPr>
          <p:nvPr/>
        </p:nvSpPr>
        <p:spPr bwMode="auto">
          <a:xfrm>
            <a:off x="6851675" y="2318104"/>
            <a:ext cx="2018094" cy="43310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r>
              <a:rPr lang="en-US" sz="2500" dirty="0" err="1">
                <a:solidFill>
                  <a:srgbClr val="000000"/>
                </a:solidFill>
                <a:ea typeface="Gill Sans" charset="0"/>
                <a:cs typeface="Gill Sans" charset="0"/>
              </a:rPr>
              <a:t>Pb(payoff</a:t>
            </a:r>
            <a:r>
              <a:rPr lang="en-US" sz="2500" dirty="0">
                <a:solidFill>
                  <a:srgbClr val="000000"/>
                </a:solidFill>
                <a:ea typeface="Gill Sans" charset="0"/>
                <a:cs typeface="Gill Sans" charset="0"/>
              </a:rPr>
              <a:t>)  </a:t>
            </a:r>
          </a:p>
        </p:txBody>
      </p:sp>
      <p:sp>
        <p:nvSpPr>
          <p:cNvPr id="157712" name="Rectangle 15"/>
          <p:cNvSpPr>
            <a:spLocks/>
          </p:cNvSpPr>
          <p:nvPr/>
        </p:nvSpPr>
        <p:spPr bwMode="auto">
          <a:xfrm>
            <a:off x="8082220" y="3400870"/>
            <a:ext cx="2018094" cy="43310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r>
              <a:rPr lang="en-US" sz="2500" dirty="0">
                <a:solidFill>
                  <a:srgbClr val="000000"/>
                </a:solidFill>
                <a:ea typeface="Gill Sans" charset="0"/>
                <a:cs typeface="Gill Sans" charset="0"/>
              </a:rPr>
              <a:t>payoff</a:t>
            </a:r>
          </a:p>
        </p:txBody>
      </p:sp>
      <p:sp>
        <p:nvSpPr>
          <p:cNvPr id="157713" name="Rectangle 16"/>
          <p:cNvSpPr>
            <a:spLocks/>
          </p:cNvSpPr>
          <p:nvPr/>
        </p:nvSpPr>
        <p:spPr bwMode="auto">
          <a:xfrm>
            <a:off x="7462025" y="3405791"/>
            <a:ext cx="482374" cy="43310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r>
              <a:rPr lang="en-US" sz="2500" dirty="0">
                <a:solidFill>
                  <a:srgbClr val="000000"/>
                </a:solidFill>
                <a:ea typeface="Gill Sans" charset="0"/>
                <a:cs typeface="Gill Sans" charset="0"/>
              </a:rPr>
              <a:t>0</a:t>
            </a:r>
          </a:p>
        </p:txBody>
      </p:sp>
      <p:sp>
        <p:nvSpPr>
          <p:cNvPr id="157714" name="Freeform 17"/>
          <p:cNvSpPr>
            <a:spLocks/>
          </p:cNvSpPr>
          <p:nvPr/>
        </p:nvSpPr>
        <p:spPr bwMode="auto">
          <a:xfrm>
            <a:off x="6980883" y="4596834"/>
            <a:ext cx="1102568" cy="354360"/>
          </a:xfrm>
          <a:custGeom>
            <a:avLst/>
            <a:gdLst>
              <a:gd name="T0" fmla="*/ 0 w 21573"/>
              <a:gd name="T1" fmla="*/ 455373 h 9761"/>
              <a:gd name="T2" fmla="*/ 1422400 w 21573"/>
              <a:gd name="T3" fmla="*/ 452235 h 9761"/>
              <a:gd name="T4" fmla="*/ 1338004 w 21573"/>
              <a:gd name="T5" fmla="*/ 451205 h 9761"/>
              <a:gd name="T6" fmla="*/ 0 60000 65536"/>
              <a:gd name="T7" fmla="*/ 0 60000 65536"/>
              <a:gd name="T8" fmla="*/ 0 60000 65536"/>
              <a:gd name="T9" fmla="*/ 0 w 21573"/>
              <a:gd name="T10" fmla="*/ 0 h 9761"/>
              <a:gd name="T11" fmla="*/ 21573 w 21573"/>
              <a:gd name="T12" fmla="*/ 9761 h 976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573" h="9761">
                <a:moveTo>
                  <a:pt x="0" y="9722"/>
                </a:moveTo>
                <a:cubicBezTo>
                  <a:pt x="18539" y="8906"/>
                  <a:pt x="19241" y="-11694"/>
                  <a:pt x="21573" y="9655"/>
                </a:cubicBezTo>
                <a:cubicBezTo>
                  <a:pt x="21600" y="9906"/>
                  <a:pt x="20293" y="9633"/>
                  <a:pt x="20293" y="9633"/>
                </a:cubicBezTo>
              </a:path>
            </a:pathLst>
          </a:custGeom>
          <a:solidFill>
            <a:srgbClr val="FF6666"/>
          </a:solidFill>
          <a:ln w="25400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57715" name="Freeform 18"/>
          <p:cNvSpPr>
            <a:spLocks/>
          </p:cNvSpPr>
          <p:nvPr/>
        </p:nvSpPr>
        <p:spPr bwMode="auto">
          <a:xfrm flipH="1">
            <a:off x="8515371" y="4364285"/>
            <a:ext cx="561129" cy="570913"/>
          </a:xfrm>
          <a:custGeom>
            <a:avLst/>
            <a:gdLst>
              <a:gd name="T0" fmla="*/ 0 w 21549"/>
              <a:gd name="T1" fmla="*/ 734337 h 12369"/>
              <a:gd name="T2" fmla="*/ 722523 w 21549"/>
              <a:gd name="T3" fmla="*/ 730109 h 12369"/>
              <a:gd name="T4" fmla="*/ 722523 w 21549"/>
              <a:gd name="T5" fmla="*/ 735349 h 12369"/>
              <a:gd name="T6" fmla="*/ 0 60000 65536"/>
              <a:gd name="T7" fmla="*/ 0 60000 65536"/>
              <a:gd name="T8" fmla="*/ 0 60000 65536"/>
              <a:gd name="T9" fmla="*/ 0 w 21549"/>
              <a:gd name="T10" fmla="*/ 0 h 12369"/>
              <a:gd name="T11" fmla="*/ 21549 w 21549"/>
              <a:gd name="T12" fmla="*/ 12369 h 1236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549" h="12369">
                <a:moveTo>
                  <a:pt x="0" y="12331"/>
                </a:moveTo>
                <a:cubicBezTo>
                  <a:pt x="8166" y="1887"/>
                  <a:pt x="10169" y="-9166"/>
                  <a:pt x="21508" y="12260"/>
                </a:cubicBezTo>
                <a:cubicBezTo>
                  <a:pt x="21600" y="12434"/>
                  <a:pt x="21508" y="12348"/>
                  <a:pt x="21508" y="12348"/>
                </a:cubicBezTo>
              </a:path>
            </a:pathLst>
          </a:cu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>
            <a:prstTxWarp prst="textNoShape">
              <a:avLst/>
            </a:prstTxWarp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57716" name="Line 19"/>
          <p:cNvSpPr>
            <a:spLocks noChangeShapeType="1"/>
          </p:cNvSpPr>
          <p:nvPr/>
        </p:nvSpPr>
        <p:spPr bwMode="auto">
          <a:xfrm rot="10800000">
            <a:off x="6516967" y="4941350"/>
            <a:ext cx="2923775" cy="0"/>
          </a:xfrm>
          <a:prstGeom prst="line">
            <a:avLst/>
          </a:prstGeom>
          <a:noFill/>
          <a:ln w="25400">
            <a:solidFill>
              <a:schemeClr val="tx1"/>
            </a:solidFill>
            <a:miter lim="800000"/>
            <a:headEnd type="stealth" w="med" len="med"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57717" name="Line 20"/>
          <p:cNvSpPr>
            <a:spLocks noChangeShapeType="1"/>
          </p:cNvSpPr>
          <p:nvPr/>
        </p:nvSpPr>
        <p:spPr bwMode="auto">
          <a:xfrm flipH="1">
            <a:off x="7855800" y="4275696"/>
            <a:ext cx="0" cy="813304"/>
          </a:xfrm>
          <a:prstGeom prst="line">
            <a:avLst/>
          </a:prstGeom>
          <a:noFill/>
          <a:ln w="25400">
            <a:solidFill>
              <a:schemeClr val="tx1"/>
            </a:solidFill>
            <a:miter lim="800000"/>
            <a:headEnd type="stealth" w="med" len="med"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57718" name="Rectangle 21"/>
          <p:cNvSpPr>
            <a:spLocks/>
          </p:cNvSpPr>
          <p:nvPr/>
        </p:nvSpPr>
        <p:spPr bwMode="auto">
          <a:xfrm>
            <a:off x="6841830" y="3824133"/>
            <a:ext cx="2018094" cy="43310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r>
              <a:rPr lang="en-US" sz="2500" dirty="0" err="1">
                <a:solidFill>
                  <a:srgbClr val="000000"/>
                </a:solidFill>
                <a:ea typeface="Gill Sans" charset="0"/>
                <a:cs typeface="Gill Sans" charset="0"/>
              </a:rPr>
              <a:t>Pb(payoff</a:t>
            </a:r>
            <a:r>
              <a:rPr lang="en-US" sz="2500" dirty="0">
                <a:solidFill>
                  <a:srgbClr val="000000"/>
                </a:solidFill>
                <a:ea typeface="Gill Sans" charset="0"/>
                <a:cs typeface="Gill Sans" charset="0"/>
              </a:rPr>
              <a:t>)  </a:t>
            </a:r>
          </a:p>
        </p:txBody>
      </p:sp>
      <p:sp>
        <p:nvSpPr>
          <p:cNvPr id="157719" name="Rectangle 22"/>
          <p:cNvSpPr>
            <a:spLocks/>
          </p:cNvSpPr>
          <p:nvPr/>
        </p:nvSpPr>
        <p:spPr bwMode="auto">
          <a:xfrm>
            <a:off x="8072375" y="4906899"/>
            <a:ext cx="2018094" cy="43310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r>
              <a:rPr lang="en-US" sz="2500" dirty="0">
                <a:solidFill>
                  <a:srgbClr val="000000"/>
                </a:solidFill>
                <a:ea typeface="Gill Sans" charset="0"/>
                <a:cs typeface="Gill Sans" charset="0"/>
              </a:rPr>
              <a:t>payoff</a:t>
            </a:r>
          </a:p>
        </p:txBody>
      </p:sp>
      <p:sp>
        <p:nvSpPr>
          <p:cNvPr id="157720" name="Rectangle 23"/>
          <p:cNvSpPr>
            <a:spLocks/>
          </p:cNvSpPr>
          <p:nvPr/>
        </p:nvSpPr>
        <p:spPr bwMode="auto">
          <a:xfrm>
            <a:off x="7452181" y="4911820"/>
            <a:ext cx="482374" cy="43310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r>
              <a:rPr lang="en-US" sz="2500" dirty="0">
                <a:solidFill>
                  <a:srgbClr val="000000"/>
                </a:solidFill>
                <a:ea typeface="Gill Sans" charset="0"/>
                <a:cs typeface="Gill Sans" charset="0"/>
              </a:rPr>
              <a:t>0</a:t>
            </a:r>
          </a:p>
        </p:txBody>
      </p:sp>
      <p:sp>
        <p:nvSpPr>
          <p:cNvPr id="157721" name="Freeform 24"/>
          <p:cNvSpPr>
            <a:spLocks/>
          </p:cNvSpPr>
          <p:nvPr/>
        </p:nvSpPr>
        <p:spPr bwMode="auto">
          <a:xfrm flipH="1">
            <a:off x="6829525" y="6154540"/>
            <a:ext cx="1037350" cy="478632"/>
          </a:xfrm>
          <a:custGeom>
            <a:avLst/>
            <a:gdLst>
              <a:gd name="T0" fmla="*/ 0 w 21600"/>
              <a:gd name="T1" fmla="*/ 617538 h 10965"/>
              <a:gd name="T2" fmla="*/ 1006361 w 21600"/>
              <a:gd name="T3" fmla="*/ 402456 h 10965"/>
              <a:gd name="T4" fmla="*/ 1338263 w 21600"/>
              <a:gd name="T5" fmla="*/ 613370 h 10965"/>
              <a:gd name="T6" fmla="*/ 0 60000 65536"/>
              <a:gd name="T7" fmla="*/ 0 60000 65536"/>
              <a:gd name="T8" fmla="*/ 0 60000 65536"/>
              <a:gd name="T9" fmla="*/ 0 w 21600"/>
              <a:gd name="T10" fmla="*/ 0 h 10965"/>
              <a:gd name="T11" fmla="*/ 21600 w 21600"/>
              <a:gd name="T12" fmla="*/ 10965 h 10965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10965">
                <a:moveTo>
                  <a:pt x="0" y="10965"/>
                </a:moveTo>
                <a:cubicBezTo>
                  <a:pt x="19733" y="10285"/>
                  <a:pt x="13761" y="-10635"/>
                  <a:pt x="16243" y="7146"/>
                </a:cubicBezTo>
                <a:cubicBezTo>
                  <a:pt x="16272" y="7355"/>
                  <a:pt x="21600" y="10891"/>
                  <a:pt x="21600" y="10891"/>
                </a:cubicBezTo>
              </a:path>
            </a:pathLst>
          </a:custGeom>
          <a:solidFill>
            <a:srgbClr val="FF6666"/>
          </a:solidFill>
          <a:ln w="25400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57722" name="Freeform 25"/>
          <p:cNvSpPr>
            <a:spLocks/>
          </p:cNvSpPr>
          <p:nvPr/>
        </p:nvSpPr>
        <p:spPr bwMode="auto">
          <a:xfrm flipH="1">
            <a:off x="7924710" y="6421540"/>
            <a:ext cx="1132101" cy="226397"/>
          </a:xfrm>
          <a:custGeom>
            <a:avLst/>
            <a:gdLst>
              <a:gd name="T0" fmla="*/ 0 w 21549"/>
              <a:gd name="T1" fmla="*/ 291203 h 12369"/>
              <a:gd name="T2" fmla="*/ 1457721 w 21549"/>
              <a:gd name="T3" fmla="*/ 289526 h 12369"/>
              <a:gd name="T4" fmla="*/ 1457721 w 21549"/>
              <a:gd name="T5" fmla="*/ 291604 h 12369"/>
              <a:gd name="T6" fmla="*/ 0 60000 65536"/>
              <a:gd name="T7" fmla="*/ 0 60000 65536"/>
              <a:gd name="T8" fmla="*/ 0 60000 65536"/>
              <a:gd name="T9" fmla="*/ 0 w 21549"/>
              <a:gd name="T10" fmla="*/ 0 h 12369"/>
              <a:gd name="T11" fmla="*/ 21549 w 21549"/>
              <a:gd name="T12" fmla="*/ 12369 h 1236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549" h="12369">
                <a:moveTo>
                  <a:pt x="0" y="12331"/>
                </a:moveTo>
                <a:cubicBezTo>
                  <a:pt x="8166" y="1887"/>
                  <a:pt x="10169" y="-9166"/>
                  <a:pt x="21508" y="12260"/>
                </a:cubicBezTo>
                <a:cubicBezTo>
                  <a:pt x="21600" y="12434"/>
                  <a:pt x="21508" y="12348"/>
                  <a:pt x="21508" y="12348"/>
                </a:cubicBezTo>
              </a:path>
            </a:pathLst>
          </a:cu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>
            <a:prstTxWarp prst="textNoShape">
              <a:avLst/>
            </a:prstTxWarp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57723" name="Line 26"/>
          <p:cNvSpPr>
            <a:spLocks noChangeShapeType="1"/>
          </p:cNvSpPr>
          <p:nvPr/>
        </p:nvSpPr>
        <p:spPr bwMode="auto">
          <a:xfrm rot="10800000">
            <a:off x="6526811" y="6644246"/>
            <a:ext cx="2923775" cy="0"/>
          </a:xfrm>
          <a:prstGeom prst="line">
            <a:avLst/>
          </a:prstGeom>
          <a:noFill/>
          <a:ln w="25400">
            <a:solidFill>
              <a:schemeClr val="tx1"/>
            </a:solidFill>
            <a:miter lim="800000"/>
            <a:headEnd type="stealth" w="med" len="med"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57724" name="Line 27"/>
          <p:cNvSpPr>
            <a:spLocks noChangeShapeType="1"/>
          </p:cNvSpPr>
          <p:nvPr/>
        </p:nvSpPr>
        <p:spPr bwMode="auto">
          <a:xfrm flipH="1">
            <a:off x="7865644" y="5978592"/>
            <a:ext cx="0" cy="813304"/>
          </a:xfrm>
          <a:prstGeom prst="line">
            <a:avLst/>
          </a:prstGeom>
          <a:noFill/>
          <a:ln w="25400">
            <a:solidFill>
              <a:schemeClr val="tx1"/>
            </a:solidFill>
            <a:miter lim="800000"/>
            <a:headEnd type="stealth" w="med" len="med"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57725" name="Rectangle 28"/>
          <p:cNvSpPr>
            <a:spLocks/>
          </p:cNvSpPr>
          <p:nvPr/>
        </p:nvSpPr>
        <p:spPr bwMode="auto">
          <a:xfrm>
            <a:off x="6851675" y="5527028"/>
            <a:ext cx="2018094" cy="43310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r>
              <a:rPr lang="en-US" sz="2500" dirty="0" err="1">
                <a:solidFill>
                  <a:srgbClr val="000000"/>
                </a:solidFill>
                <a:ea typeface="Gill Sans" charset="0"/>
                <a:cs typeface="Gill Sans" charset="0"/>
              </a:rPr>
              <a:t>Pb(payoff</a:t>
            </a:r>
            <a:r>
              <a:rPr lang="en-US" sz="2500" dirty="0">
                <a:solidFill>
                  <a:srgbClr val="000000"/>
                </a:solidFill>
                <a:ea typeface="Gill Sans" charset="0"/>
                <a:cs typeface="Gill Sans" charset="0"/>
              </a:rPr>
              <a:t>)  </a:t>
            </a:r>
          </a:p>
        </p:txBody>
      </p:sp>
      <p:sp>
        <p:nvSpPr>
          <p:cNvPr id="157726" name="Rectangle 29"/>
          <p:cNvSpPr>
            <a:spLocks/>
          </p:cNvSpPr>
          <p:nvPr/>
        </p:nvSpPr>
        <p:spPr bwMode="auto">
          <a:xfrm>
            <a:off x="8082220" y="6609794"/>
            <a:ext cx="2018094" cy="43310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r>
              <a:rPr lang="en-US" sz="2500" dirty="0">
                <a:solidFill>
                  <a:srgbClr val="000000"/>
                </a:solidFill>
                <a:ea typeface="Gill Sans" charset="0"/>
                <a:cs typeface="Gill Sans" charset="0"/>
              </a:rPr>
              <a:t>payoff</a:t>
            </a:r>
          </a:p>
        </p:txBody>
      </p:sp>
      <p:sp>
        <p:nvSpPr>
          <p:cNvPr id="157727" name="Rectangle 30"/>
          <p:cNvSpPr>
            <a:spLocks/>
          </p:cNvSpPr>
          <p:nvPr/>
        </p:nvSpPr>
        <p:spPr bwMode="auto">
          <a:xfrm>
            <a:off x="7462025" y="6614716"/>
            <a:ext cx="482374" cy="43310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r>
              <a:rPr lang="en-US" sz="2500" dirty="0">
                <a:solidFill>
                  <a:srgbClr val="000000"/>
                </a:solidFill>
                <a:ea typeface="Gill Sans" charset="0"/>
                <a:cs typeface="Gill Sans" charset="0"/>
              </a:rPr>
              <a:t>0</a:t>
            </a:r>
          </a:p>
        </p:txBody>
      </p:sp>
      <p:sp>
        <p:nvSpPr>
          <p:cNvPr id="157728" name="Rectangle 31"/>
          <p:cNvSpPr>
            <a:spLocks/>
          </p:cNvSpPr>
          <p:nvPr/>
        </p:nvSpPr>
        <p:spPr bwMode="auto">
          <a:xfrm>
            <a:off x="6306544" y="2623108"/>
            <a:ext cx="654025" cy="49244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r>
              <a:rPr lang="en-US" sz="1600" dirty="0">
                <a:solidFill>
                  <a:srgbClr val="FF6666"/>
                </a:solidFill>
                <a:ea typeface="Gill Sans" charset="0"/>
                <a:cs typeface="Gill Sans" charset="0"/>
              </a:rPr>
              <a:t>target</a:t>
            </a:r>
          </a:p>
          <a:p>
            <a:r>
              <a:rPr lang="en-US" sz="1600" dirty="0">
                <a:solidFill>
                  <a:srgbClr val="FF6666"/>
                </a:solidFill>
                <a:ea typeface="Gill Sans" charset="0"/>
                <a:cs typeface="Gill Sans" charset="0"/>
              </a:rPr>
              <a:t>covered</a:t>
            </a:r>
          </a:p>
        </p:txBody>
      </p:sp>
      <p:sp>
        <p:nvSpPr>
          <p:cNvPr id="157729" name="Rectangle 33"/>
          <p:cNvSpPr>
            <a:spLocks/>
          </p:cNvSpPr>
          <p:nvPr/>
        </p:nvSpPr>
        <p:spPr bwMode="auto">
          <a:xfrm>
            <a:off x="8469312" y="2713037"/>
            <a:ext cx="801094" cy="4616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r>
              <a:rPr lang="en-US" sz="1500" dirty="0">
                <a:solidFill>
                  <a:srgbClr val="00CC99">
                    <a:lumMod val="50000"/>
                  </a:srgbClr>
                </a:solidFill>
                <a:ea typeface="Gill Sans" charset="0"/>
                <a:cs typeface="Gill Sans" charset="0"/>
              </a:rPr>
              <a:t>target</a:t>
            </a:r>
          </a:p>
          <a:p>
            <a:r>
              <a:rPr lang="en-US" sz="1500" dirty="0">
                <a:solidFill>
                  <a:srgbClr val="00CC99">
                    <a:lumMod val="50000"/>
                  </a:srgbClr>
                </a:solidFill>
                <a:ea typeface="Gill Sans" charset="0"/>
                <a:cs typeface="Gill Sans" charset="0"/>
              </a:rPr>
              <a:t>uncovered</a:t>
            </a:r>
          </a:p>
        </p:txBody>
      </p:sp>
      <p:sp>
        <p:nvSpPr>
          <p:cNvPr id="157730" name="AutoShape 34"/>
          <p:cNvSpPr>
            <a:spLocks/>
          </p:cNvSpPr>
          <p:nvPr/>
        </p:nvSpPr>
        <p:spPr bwMode="auto">
          <a:xfrm>
            <a:off x="1870428" y="2549422"/>
            <a:ext cx="1063191" cy="4606677"/>
          </a:xfrm>
          <a:prstGeom prst="roundRect">
            <a:avLst>
              <a:gd name="adj" fmla="val 13889"/>
            </a:avLst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0" tIns="0" rIns="0" bIns="0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57731" name="Line 35"/>
          <p:cNvSpPr>
            <a:spLocks noChangeShapeType="1"/>
          </p:cNvSpPr>
          <p:nvPr/>
        </p:nvSpPr>
        <p:spPr bwMode="auto">
          <a:xfrm flipH="1">
            <a:off x="1367136" y="3937331"/>
            <a:ext cx="404849" cy="580756"/>
          </a:xfrm>
          <a:prstGeom prst="line">
            <a:avLst/>
          </a:prstGeom>
          <a:noFill/>
          <a:ln w="25400">
            <a:solidFill>
              <a:srgbClr val="66CCFF"/>
            </a:solidFill>
            <a:miter lim="800000"/>
            <a:headEnd type="stealth" w="med" len="med"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57732" name="Line 36"/>
          <p:cNvSpPr>
            <a:spLocks noChangeShapeType="1"/>
          </p:cNvSpPr>
          <p:nvPr/>
        </p:nvSpPr>
        <p:spPr bwMode="auto">
          <a:xfrm rot="10800000">
            <a:off x="1397899" y="4734640"/>
            <a:ext cx="354397" cy="255926"/>
          </a:xfrm>
          <a:prstGeom prst="line">
            <a:avLst/>
          </a:prstGeom>
          <a:noFill/>
          <a:ln w="25400">
            <a:solidFill>
              <a:srgbClr val="66CCFF"/>
            </a:solidFill>
            <a:miter lim="800000"/>
            <a:headEnd type="stealth" w="med" len="med"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57733" name="Rectangle 37"/>
          <p:cNvSpPr>
            <a:spLocks/>
          </p:cNvSpPr>
          <p:nvPr/>
        </p:nvSpPr>
        <p:spPr bwMode="auto">
          <a:xfrm>
            <a:off x="2229748" y="5502004"/>
            <a:ext cx="400751" cy="38472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r>
              <a:rPr lang="en-US" sz="2500" dirty="0">
                <a:solidFill>
                  <a:srgbClr val="66CCFF"/>
                </a:solidFill>
                <a:ea typeface="Gill Sans" charset="0"/>
                <a:cs typeface="Gill Sans" charset="0"/>
              </a:rPr>
              <a:t>.....</a:t>
            </a:r>
          </a:p>
        </p:txBody>
      </p:sp>
      <p:sp>
        <p:nvSpPr>
          <p:cNvPr id="157734" name="Line 38"/>
          <p:cNvSpPr>
            <a:spLocks noChangeShapeType="1"/>
          </p:cNvSpPr>
          <p:nvPr/>
        </p:nvSpPr>
        <p:spPr bwMode="auto">
          <a:xfrm rot="10800000">
            <a:off x="1427432" y="5128373"/>
            <a:ext cx="393774" cy="816996"/>
          </a:xfrm>
          <a:prstGeom prst="line">
            <a:avLst/>
          </a:prstGeom>
          <a:noFill/>
          <a:ln w="25400">
            <a:solidFill>
              <a:srgbClr val="66CCFF"/>
            </a:solidFill>
            <a:miter lim="800000"/>
            <a:headEnd type="stealth" w="med" len="med"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57735" name="Rectangle 39"/>
          <p:cNvSpPr>
            <a:spLocks/>
          </p:cNvSpPr>
          <p:nvPr/>
        </p:nvSpPr>
        <p:spPr bwMode="auto">
          <a:xfrm>
            <a:off x="1741222" y="1726674"/>
            <a:ext cx="1156855" cy="76944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r>
              <a:rPr lang="en-US" sz="2500" dirty="0">
                <a:solidFill>
                  <a:srgbClr val="2D2DB9"/>
                </a:solidFill>
                <a:ea typeface="Gill Sans" charset="0"/>
                <a:cs typeface="Gill Sans" charset="0"/>
              </a:rPr>
              <a:t>coverage </a:t>
            </a:r>
          </a:p>
          <a:p>
            <a:r>
              <a:rPr lang="en-US" sz="2500" dirty="0">
                <a:solidFill>
                  <a:srgbClr val="2D2DB9"/>
                </a:solidFill>
                <a:ea typeface="Gill Sans" charset="0"/>
                <a:cs typeface="Gill Sans" charset="0"/>
              </a:rPr>
              <a:t>vector</a:t>
            </a:r>
          </a:p>
        </p:txBody>
      </p:sp>
      <p:sp>
        <p:nvSpPr>
          <p:cNvPr id="157736" name="Line 40"/>
          <p:cNvSpPr>
            <a:spLocks noChangeShapeType="1"/>
          </p:cNvSpPr>
          <p:nvPr/>
        </p:nvSpPr>
        <p:spPr bwMode="auto">
          <a:xfrm flipH="1">
            <a:off x="1358522" y="3189238"/>
            <a:ext cx="402389" cy="1072923"/>
          </a:xfrm>
          <a:prstGeom prst="line">
            <a:avLst/>
          </a:prstGeom>
          <a:noFill/>
          <a:ln w="25400">
            <a:solidFill>
              <a:srgbClr val="66CCFF"/>
            </a:solidFill>
            <a:miter lim="800000"/>
            <a:headEnd type="stealth" w="med" len="med"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pic>
        <p:nvPicPr>
          <p:cNvPr id="33833" name="Picture 4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4753" y="4044377"/>
            <a:ext cx="1292072" cy="1033549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  <a:effectLst>
            <a:outerShdw blurRad="101600" dist="50799" dir="5400000" algn="ctr" rotWithShape="0">
              <a:schemeClr val="bg2">
                <a:alpha val="50000"/>
              </a:schemeClr>
            </a:outerShdw>
          </a:effectLst>
        </p:spPr>
      </p:pic>
      <p:pic>
        <p:nvPicPr>
          <p:cNvPr id="33834" name="Picture 4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49221" y="3523911"/>
            <a:ext cx="1292072" cy="1033549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  <a:effectLst>
            <a:outerShdw blurRad="101600" dist="50799" dir="5400000" algn="ctr" rotWithShape="0">
              <a:schemeClr val="bg2">
                <a:alpha val="50000"/>
              </a:schemeClr>
            </a:outerShdw>
          </a:effectLst>
        </p:spPr>
      </p:pic>
      <p:pic>
        <p:nvPicPr>
          <p:cNvPr id="157739" name="Picture 4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49221" y="4606677"/>
            <a:ext cx="1292072" cy="103354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157740" name="AutoShape 44"/>
          <p:cNvSpPr>
            <a:spLocks/>
          </p:cNvSpPr>
          <p:nvPr/>
        </p:nvSpPr>
        <p:spPr bwMode="auto">
          <a:xfrm>
            <a:off x="1870429" y="2962841"/>
            <a:ext cx="3061596" cy="777623"/>
          </a:xfrm>
          <a:prstGeom prst="rightArrow">
            <a:avLst>
              <a:gd name="adj1" fmla="val 29120"/>
              <a:gd name="adj2" fmla="val 64573"/>
            </a:avLst>
          </a:prstGeom>
          <a:ln>
            <a:headEnd/>
            <a:tailEnd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0" tIns="0" rIns="0" bIns="0">
            <a:prstTxWarp prst="textNoShape">
              <a:avLst/>
            </a:prstTxWarp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57741" name="AutoShape 45"/>
          <p:cNvSpPr>
            <a:spLocks/>
          </p:cNvSpPr>
          <p:nvPr/>
        </p:nvSpPr>
        <p:spPr bwMode="auto">
          <a:xfrm>
            <a:off x="1870429" y="4252317"/>
            <a:ext cx="3061596" cy="777623"/>
          </a:xfrm>
          <a:prstGeom prst="rightArrow">
            <a:avLst>
              <a:gd name="adj1" fmla="val 29120"/>
              <a:gd name="adj2" fmla="val 64573"/>
            </a:avLst>
          </a:prstGeom>
          <a:ln>
            <a:headEnd/>
            <a:tailEnd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0" tIns="0" rIns="0" bIns="0">
            <a:prstTxWarp prst="textNoShape">
              <a:avLst/>
            </a:prstTxWarp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57742" name="AutoShape 46"/>
          <p:cNvSpPr>
            <a:spLocks/>
          </p:cNvSpPr>
          <p:nvPr/>
        </p:nvSpPr>
        <p:spPr bwMode="auto">
          <a:xfrm>
            <a:off x="1870429" y="6142236"/>
            <a:ext cx="3061596" cy="777623"/>
          </a:xfrm>
          <a:prstGeom prst="rightArrow">
            <a:avLst>
              <a:gd name="adj1" fmla="val 29120"/>
              <a:gd name="adj2" fmla="val 64573"/>
            </a:avLst>
          </a:prstGeom>
          <a:ln>
            <a:headEnd/>
            <a:tailEnd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0" tIns="0" rIns="0" bIns="0">
            <a:prstTxWarp prst="textNoShape">
              <a:avLst/>
            </a:prstTxWarp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57743" name="Rectangle 47"/>
          <p:cNvSpPr>
            <a:spLocks/>
          </p:cNvSpPr>
          <p:nvPr/>
        </p:nvSpPr>
        <p:spPr bwMode="auto">
          <a:xfrm>
            <a:off x="5199053" y="3151598"/>
            <a:ext cx="1003042" cy="40011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r>
              <a:rPr lang="en-US" sz="2600" dirty="0">
                <a:solidFill>
                  <a:srgbClr val="000000"/>
                </a:solidFill>
                <a:ea typeface="Gill Sans" charset="0"/>
                <a:cs typeface="Gill Sans" charset="0"/>
              </a:rPr>
              <a:t>target 1</a:t>
            </a:r>
          </a:p>
        </p:txBody>
      </p:sp>
      <p:sp>
        <p:nvSpPr>
          <p:cNvPr id="48" name="Rectangle 47"/>
          <p:cNvSpPr/>
          <p:nvPr/>
        </p:nvSpPr>
        <p:spPr>
          <a:xfrm>
            <a:off x="3973512" y="1112837"/>
            <a:ext cx="24032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en-US" i="1" dirty="0" smtClean="0"/>
              <a:t>[Kiekintveld et al. 2011]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97574522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AutoShape 1"/>
          <p:cNvSpPr>
            <a:spLocks/>
          </p:cNvSpPr>
          <p:nvPr/>
        </p:nvSpPr>
        <p:spPr bwMode="auto">
          <a:xfrm>
            <a:off x="4971402" y="5571323"/>
            <a:ext cx="4853270" cy="1584776"/>
          </a:xfrm>
          <a:prstGeom prst="roundRect">
            <a:avLst>
              <a:gd name="adj" fmla="val 9315"/>
            </a:avLst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0" tIns="0" rIns="0" bIns="0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57699" name="AutoShape 2"/>
          <p:cNvSpPr>
            <a:spLocks/>
          </p:cNvSpPr>
          <p:nvPr/>
        </p:nvSpPr>
        <p:spPr bwMode="auto">
          <a:xfrm>
            <a:off x="4961557" y="4016077"/>
            <a:ext cx="4853270" cy="1584776"/>
          </a:xfrm>
          <a:prstGeom prst="roundRect">
            <a:avLst>
              <a:gd name="adj" fmla="val 9315"/>
            </a:avLst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0" tIns="0" rIns="0" bIns="0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57700" name="AutoShape 3"/>
          <p:cNvSpPr>
            <a:spLocks/>
          </p:cNvSpPr>
          <p:nvPr/>
        </p:nvSpPr>
        <p:spPr bwMode="auto">
          <a:xfrm>
            <a:off x="4961557" y="3927487"/>
            <a:ext cx="4853270" cy="1584776"/>
          </a:xfrm>
          <a:prstGeom prst="roundRect">
            <a:avLst>
              <a:gd name="adj" fmla="val 9315"/>
            </a:avLst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0" tIns="0" rIns="0" bIns="0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57701" name="AutoShape 4"/>
          <p:cNvSpPr>
            <a:spLocks/>
          </p:cNvSpPr>
          <p:nvPr/>
        </p:nvSpPr>
        <p:spPr bwMode="auto">
          <a:xfrm>
            <a:off x="4961557" y="3848741"/>
            <a:ext cx="4853270" cy="1584776"/>
          </a:xfrm>
          <a:prstGeom prst="roundRect">
            <a:avLst>
              <a:gd name="adj" fmla="val 9315"/>
            </a:avLst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0" tIns="0" rIns="0" bIns="0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57702" name="AutoShape 5"/>
          <p:cNvSpPr>
            <a:spLocks/>
          </p:cNvSpPr>
          <p:nvPr/>
        </p:nvSpPr>
        <p:spPr bwMode="auto">
          <a:xfrm>
            <a:off x="4961557" y="3769994"/>
            <a:ext cx="4853270" cy="1584776"/>
          </a:xfrm>
          <a:prstGeom prst="roundRect">
            <a:avLst>
              <a:gd name="adj" fmla="val 9315"/>
            </a:avLst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0" tIns="0" rIns="0" bIns="0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57703" name="AutoShape 6"/>
          <p:cNvSpPr>
            <a:spLocks/>
          </p:cNvSpPr>
          <p:nvPr/>
        </p:nvSpPr>
        <p:spPr bwMode="auto">
          <a:xfrm>
            <a:off x="4961557" y="2283652"/>
            <a:ext cx="4853270" cy="1584776"/>
          </a:xfrm>
          <a:prstGeom prst="roundRect">
            <a:avLst>
              <a:gd name="adj" fmla="val 9315"/>
            </a:avLst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0" tIns="0" rIns="0" bIns="0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57704" name="Rectangle 7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10070781" cy="973948"/>
          </a:xfrm>
        </p:spPr>
        <p:txBody>
          <a:bodyPr/>
          <a:lstStyle/>
          <a:p>
            <a:pPr eaLnBrk="1" hangingPunct="1"/>
            <a:r>
              <a:rPr lang="en-US" dirty="0" smtClean="0"/>
              <a:t>Problem 1 of 2</a:t>
            </a:r>
          </a:p>
        </p:txBody>
      </p:sp>
      <p:sp>
        <p:nvSpPr>
          <p:cNvPr id="157705" name="Rectangle 8"/>
          <p:cNvSpPr>
            <a:spLocks/>
          </p:cNvSpPr>
          <p:nvPr/>
        </p:nvSpPr>
        <p:spPr bwMode="auto">
          <a:xfrm>
            <a:off x="5228586" y="4569037"/>
            <a:ext cx="1003042" cy="40011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r>
              <a:rPr lang="en-US" sz="2600" dirty="0">
                <a:solidFill>
                  <a:srgbClr val="000000"/>
                </a:solidFill>
                <a:ea typeface="Gill Sans" charset="0"/>
                <a:cs typeface="Gill Sans" charset="0"/>
              </a:rPr>
              <a:t>target 2</a:t>
            </a:r>
          </a:p>
        </p:txBody>
      </p:sp>
      <p:sp>
        <p:nvSpPr>
          <p:cNvPr id="157706" name="Rectangle 9"/>
          <p:cNvSpPr>
            <a:spLocks/>
          </p:cNvSpPr>
          <p:nvPr/>
        </p:nvSpPr>
        <p:spPr bwMode="auto">
          <a:xfrm>
            <a:off x="5242122" y="6330992"/>
            <a:ext cx="1027951" cy="40011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r>
              <a:rPr lang="en-US" sz="2600" dirty="0">
                <a:solidFill>
                  <a:srgbClr val="000000"/>
                </a:solidFill>
                <a:ea typeface="Gill Sans" charset="0"/>
                <a:cs typeface="Gill Sans" charset="0"/>
              </a:rPr>
              <a:t>target T</a:t>
            </a:r>
          </a:p>
        </p:txBody>
      </p:sp>
      <p:sp>
        <p:nvSpPr>
          <p:cNvPr id="157707" name="Freeform 10"/>
          <p:cNvSpPr>
            <a:spLocks/>
          </p:cNvSpPr>
          <p:nvPr/>
        </p:nvSpPr>
        <p:spPr bwMode="auto">
          <a:xfrm flipH="1">
            <a:off x="6764307" y="3071118"/>
            <a:ext cx="1102568" cy="354360"/>
          </a:xfrm>
          <a:custGeom>
            <a:avLst/>
            <a:gdLst>
              <a:gd name="T0" fmla="*/ 0 w 21573"/>
              <a:gd name="T1" fmla="*/ 455373 h 9761"/>
              <a:gd name="T2" fmla="*/ 1422400 w 21573"/>
              <a:gd name="T3" fmla="*/ 452235 h 9761"/>
              <a:gd name="T4" fmla="*/ 1338004 w 21573"/>
              <a:gd name="T5" fmla="*/ 451205 h 9761"/>
              <a:gd name="T6" fmla="*/ 0 60000 65536"/>
              <a:gd name="T7" fmla="*/ 0 60000 65536"/>
              <a:gd name="T8" fmla="*/ 0 60000 65536"/>
              <a:gd name="T9" fmla="*/ 0 w 21573"/>
              <a:gd name="T10" fmla="*/ 0 h 9761"/>
              <a:gd name="T11" fmla="*/ 21573 w 21573"/>
              <a:gd name="T12" fmla="*/ 9761 h 976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573" h="9761">
                <a:moveTo>
                  <a:pt x="0" y="9722"/>
                </a:moveTo>
                <a:cubicBezTo>
                  <a:pt x="18539" y="8906"/>
                  <a:pt x="19241" y="-11694"/>
                  <a:pt x="21573" y="9655"/>
                </a:cubicBezTo>
                <a:cubicBezTo>
                  <a:pt x="21600" y="9906"/>
                  <a:pt x="20293" y="9633"/>
                  <a:pt x="20293" y="9633"/>
                </a:cubicBezTo>
              </a:path>
            </a:pathLst>
          </a:custGeom>
          <a:solidFill>
            <a:srgbClr val="FF6666"/>
          </a:solidFill>
          <a:ln w="25400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57708" name="Freeform 11"/>
          <p:cNvSpPr>
            <a:spLocks/>
          </p:cNvSpPr>
          <p:nvPr/>
        </p:nvSpPr>
        <p:spPr bwMode="auto">
          <a:xfrm flipH="1">
            <a:off x="7934554" y="2877943"/>
            <a:ext cx="561129" cy="570913"/>
          </a:xfrm>
          <a:custGeom>
            <a:avLst/>
            <a:gdLst>
              <a:gd name="T0" fmla="*/ 0 w 21549"/>
              <a:gd name="T1" fmla="*/ 734337 h 12369"/>
              <a:gd name="T2" fmla="*/ 722523 w 21549"/>
              <a:gd name="T3" fmla="*/ 730109 h 12369"/>
              <a:gd name="T4" fmla="*/ 722523 w 21549"/>
              <a:gd name="T5" fmla="*/ 735349 h 12369"/>
              <a:gd name="T6" fmla="*/ 0 60000 65536"/>
              <a:gd name="T7" fmla="*/ 0 60000 65536"/>
              <a:gd name="T8" fmla="*/ 0 60000 65536"/>
              <a:gd name="T9" fmla="*/ 0 w 21549"/>
              <a:gd name="T10" fmla="*/ 0 h 12369"/>
              <a:gd name="T11" fmla="*/ 21549 w 21549"/>
              <a:gd name="T12" fmla="*/ 12369 h 1236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549" h="12369">
                <a:moveTo>
                  <a:pt x="0" y="12331"/>
                </a:moveTo>
                <a:cubicBezTo>
                  <a:pt x="8166" y="1887"/>
                  <a:pt x="10169" y="-9166"/>
                  <a:pt x="21508" y="12260"/>
                </a:cubicBezTo>
                <a:cubicBezTo>
                  <a:pt x="21600" y="12434"/>
                  <a:pt x="21508" y="12348"/>
                  <a:pt x="21508" y="12348"/>
                </a:cubicBezTo>
              </a:path>
            </a:pathLst>
          </a:cu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>
            <a:prstTxWarp prst="textNoShape">
              <a:avLst/>
            </a:prstTxWarp>
          </a:bodyPr>
          <a:lstStyle/>
          <a:p>
            <a:endParaRPr lang="en-US" dirty="0">
              <a:solidFill>
                <a:srgbClr val="00664D"/>
              </a:solidFill>
            </a:endParaRPr>
          </a:p>
        </p:txBody>
      </p:sp>
      <p:sp>
        <p:nvSpPr>
          <p:cNvPr id="157709" name="Line 12"/>
          <p:cNvSpPr>
            <a:spLocks noChangeShapeType="1"/>
          </p:cNvSpPr>
          <p:nvPr/>
        </p:nvSpPr>
        <p:spPr bwMode="auto">
          <a:xfrm rot="10800000">
            <a:off x="6526811" y="3435321"/>
            <a:ext cx="2923775" cy="0"/>
          </a:xfrm>
          <a:prstGeom prst="line">
            <a:avLst/>
          </a:prstGeom>
          <a:noFill/>
          <a:ln w="25400">
            <a:solidFill>
              <a:schemeClr val="tx1"/>
            </a:solidFill>
            <a:miter lim="800000"/>
            <a:headEnd type="stealth" w="med" len="med"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57710" name="Line 13"/>
          <p:cNvSpPr>
            <a:spLocks noChangeShapeType="1"/>
          </p:cNvSpPr>
          <p:nvPr/>
        </p:nvSpPr>
        <p:spPr bwMode="auto">
          <a:xfrm flipH="1">
            <a:off x="7865644" y="2769667"/>
            <a:ext cx="0" cy="813304"/>
          </a:xfrm>
          <a:prstGeom prst="line">
            <a:avLst/>
          </a:prstGeom>
          <a:noFill/>
          <a:ln w="25400">
            <a:solidFill>
              <a:schemeClr val="tx1"/>
            </a:solidFill>
            <a:miter lim="800000"/>
            <a:headEnd type="stealth" w="med" len="med"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57711" name="Rectangle 14"/>
          <p:cNvSpPr>
            <a:spLocks/>
          </p:cNvSpPr>
          <p:nvPr/>
        </p:nvSpPr>
        <p:spPr bwMode="auto">
          <a:xfrm>
            <a:off x="6851675" y="2318104"/>
            <a:ext cx="2018094" cy="43310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r>
              <a:rPr lang="en-US" sz="2500" dirty="0" err="1">
                <a:solidFill>
                  <a:srgbClr val="000000"/>
                </a:solidFill>
                <a:ea typeface="Gill Sans" charset="0"/>
                <a:cs typeface="Gill Sans" charset="0"/>
              </a:rPr>
              <a:t>Pb(payoff</a:t>
            </a:r>
            <a:r>
              <a:rPr lang="en-US" sz="2500" dirty="0">
                <a:solidFill>
                  <a:srgbClr val="000000"/>
                </a:solidFill>
                <a:ea typeface="Gill Sans" charset="0"/>
                <a:cs typeface="Gill Sans" charset="0"/>
              </a:rPr>
              <a:t>)  </a:t>
            </a:r>
          </a:p>
        </p:txBody>
      </p:sp>
      <p:sp>
        <p:nvSpPr>
          <p:cNvPr id="157712" name="Rectangle 15"/>
          <p:cNvSpPr>
            <a:spLocks/>
          </p:cNvSpPr>
          <p:nvPr/>
        </p:nvSpPr>
        <p:spPr bwMode="auto">
          <a:xfrm>
            <a:off x="8082220" y="3400870"/>
            <a:ext cx="2018094" cy="43310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r>
              <a:rPr lang="en-US" sz="2500" dirty="0">
                <a:solidFill>
                  <a:srgbClr val="000000"/>
                </a:solidFill>
                <a:ea typeface="Gill Sans" charset="0"/>
                <a:cs typeface="Gill Sans" charset="0"/>
              </a:rPr>
              <a:t>payoff</a:t>
            </a:r>
          </a:p>
        </p:txBody>
      </p:sp>
      <p:sp>
        <p:nvSpPr>
          <p:cNvPr id="157713" name="Rectangle 16"/>
          <p:cNvSpPr>
            <a:spLocks/>
          </p:cNvSpPr>
          <p:nvPr/>
        </p:nvSpPr>
        <p:spPr bwMode="auto">
          <a:xfrm>
            <a:off x="7462025" y="3405791"/>
            <a:ext cx="482374" cy="43310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r>
              <a:rPr lang="en-US" sz="2500" dirty="0">
                <a:solidFill>
                  <a:srgbClr val="000000"/>
                </a:solidFill>
                <a:ea typeface="Gill Sans" charset="0"/>
                <a:cs typeface="Gill Sans" charset="0"/>
              </a:rPr>
              <a:t>0</a:t>
            </a:r>
          </a:p>
        </p:txBody>
      </p:sp>
      <p:sp>
        <p:nvSpPr>
          <p:cNvPr id="157714" name="Freeform 17"/>
          <p:cNvSpPr>
            <a:spLocks/>
          </p:cNvSpPr>
          <p:nvPr/>
        </p:nvSpPr>
        <p:spPr bwMode="auto">
          <a:xfrm>
            <a:off x="6980883" y="4596834"/>
            <a:ext cx="1102568" cy="354360"/>
          </a:xfrm>
          <a:custGeom>
            <a:avLst/>
            <a:gdLst>
              <a:gd name="T0" fmla="*/ 0 w 21573"/>
              <a:gd name="T1" fmla="*/ 455373 h 9761"/>
              <a:gd name="T2" fmla="*/ 1422400 w 21573"/>
              <a:gd name="T3" fmla="*/ 452235 h 9761"/>
              <a:gd name="T4" fmla="*/ 1338004 w 21573"/>
              <a:gd name="T5" fmla="*/ 451205 h 9761"/>
              <a:gd name="T6" fmla="*/ 0 60000 65536"/>
              <a:gd name="T7" fmla="*/ 0 60000 65536"/>
              <a:gd name="T8" fmla="*/ 0 60000 65536"/>
              <a:gd name="T9" fmla="*/ 0 w 21573"/>
              <a:gd name="T10" fmla="*/ 0 h 9761"/>
              <a:gd name="T11" fmla="*/ 21573 w 21573"/>
              <a:gd name="T12" fmla="*/ 9761 h 976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573" h="9761">
                <a:moveTo>
                  <a:pt x="0" y="9722"/>
                </a:moveTo>
                <a:cubicBezTo>
                  <a:pt x="18539" y="8906"/>
                  <a:pt x="19241" y="-11694"/>
                  <a:pt x="21573" y="9655"/>
                </a:cubicBezTo>
                <a:cubicBezTo>
                  <a:pt x="21600" y="9906"/>
                  <a:pt x="20293" y="9633"/>
                  <a:pt x="20293" y="9633"/>
                </a:cubicBezTo>
              </a:path>
            </a:pathLst>
          </a:custGeom>
          <a:solidFill>
            <a:srgbClr val="FF6666"/>
          </a:solidFill>
          <a:ln w="25400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57715" name="Freeform 18"/>
          <p:cNvSpPr>
            <a:spLocks/>
          </p:cNvSpPr>
          <p:nvPr/>
        </p:nvSpPr>
        <p:spPr bwMode="auto">
          <a:xfrm flipH="1">
            <a:off x="8515371" y="4364285"/>
            <a:ext cx="561129" cy="570913"/>
          </a:xfrm>
          <a:custGeom>
            <a:avLst/>
            <a:gdLst>
              <a:gd name="T0" fmla="*/ 0 w 21549"/>
              <a:gd name="T1" fmla="*/ 734337 h 12369"/>
              <a:gd name="T2" fmla="*/ 722523 w 21549"/>
              <a:gd name="T3" fmla="*/ 730109 h 12369"/>
              <a:gd name="T4" fmla="*/ 722523 w 21549"/>
              <a:gd name="T5" fmla="*/ 735349 h 12369"/>
              <a:gd name="T6" fmla="*/ 0 60000 65536"/>
              <a:gd name="T7" fmla="*/ 0 60000 65536"/>
              <a:gd name="T8" fmla="*/ 0 60000 65536"/>
              <a:gd name="T9" fmla="*/ 0 w 21549"/>
              <a:gd name="T10" fmla="*/ 0 h 12369"/>
              <a:gd name="T11" fmla="*/ 21549 w 21549"/>
              <a:gd name="T12" fmla="*/ 12369 h 1236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549" h="12369">
                <a:moveTo>
                  <a:pt x="0" y="12331"/>
                </a:moveTo>
                <a:cubicBezTo>
                  <a:pt x="8166" y="1887"/>
                  <a:pt x="10169" y="-9166"/>
                  <a:pt x="21508" y="12260"/>
                </a:cubicBezTo>
                <a:cubicBezTo>
                  <a:pt x="21600" y="12434"/>
                  <a:pt x="21508" y="12348"/>
                  <a:pt x="21508" y="12348"/>
                </a:cubicBezTo>
              </a:path>
            </a:pathLst>
          </a:cu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>
            <a:prstTxWarp prst="textNoShape">
              <a:avLst/>
            </a:prstTxWarp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57716" name="Line 19"/>
          <p:cNvSpPr>
            <a:spLocks noChangeShapeType="1"/>
          </p:cNvSpPr>
          <p:nvPr/>
        </p:nvSpPr>
        <p:spPr bwMode="auto">
          <a:xfrm rot="10800000">
            <a:off x="6516967" y="4941350"/>
            <a:ext cx="2923775" cy="0"/>
          </a:xfrm>
          <a:prstGeom prst="line">
            <a:avLst/>
          </a:prstGeom>
          <a:noFill/>
          <a:ln w="25400">
            <a:solidFill>
              <a:schemeClr val="tx1"/>
            </a:solidFill>
            <a:miter lim="800000"/>
            <a:headEnd type="stealth" w="med" len="med"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57717" name="Line 20"/>
          <p:cNvSpPr>
            <a:spLocks noChangeShapeType="1"/>
          </p:cNvSpPr>
          <p:nvPr/>
        </p:nvSpPr>
        <p:spPr bwMode="auto">
          <a:xfrm flipH="1">
            <a:off x="7855800" y="4275696"/>
            <a:ext cx="0" cy="813304"/>
          </a:xfrm>
          <a:prstGeom prst="line">
            <a:avLst/>
          </a:prstGeom>
          <a:noFill/>
          <a:ln w="25400">
            <a:solidFill>
              <a:schemeClr val="tx1"/>
            </a:solidFill>
            <a:miter lim="800000"/>
            <a:headEnd type="stealth" w="med" len="med"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57718" name="Rectangle 21"/>
          <p:cNvSpPr>
            <a:spLocks/>
          </p:cNvSpPr>
          <p:nvPr/>
        </p:nvSpPr>
        <p:spPr bwMode="auto">
          <a:xfrm>
            <a:off x="6841830" y="3824133"/>
            <a:ext cx="2018094" cy="43310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r>
              <a:rPr lang="en-US" sz="2500" dirty="0" err="1">
                <a:solidFill>
                  <a:srgbClr val="000000"/>
                </a:solidFill>
                <a:ea typeface="Gill Sans" charset="0"/>
                <a:cs typeface="Gill Sans" charset="0"/>
              </a:rPr>
              <a:t>Pb(payoff</a:t>
            </a:r>
            <a:r>
              <a:rPr lang="en-US" sz="2500" dirty="0">
                <a:solidFill>
                  <a:srgbClr val="000000"/>
                </a:solidFill>
                <a:ea typeface="Gill Sans" charset="0"/>
                <a:cs typeface="Gill Sans" charset="0"/>
              </a:rPr>
              <a:t>)  </a:t>
            </a:r>
          </a:p>
        </p:txBody>
      </p:sp>
      <p:sp>
        <p:nvSpPr>
          <p:cNvPr id="157719" name="Rectangle 22"/>
          <p:cNvSpPr>
            <a:spLocks/>
          </p:cNvSpPr>
          <p:nvPr/>
        </p:nvSpPr>
        <p:spPr bwMode="auto">
          <a:xfrm>
            <a:off x="8072375" y="4906899"/>
            <a:ext cx="2018094" cy="43310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r>
              <a:rPr lang="en-US" sz="2500" dirty="0">
                <a:solidFill>
                  <a:srgbClr val="000000"/>
                </a:solidFill>
                <a:ea typeface="Gill Sans" charset="0"/>
                <a:cs typeface="Gill Sans" charset="0"/>
              </a:rPr>
              <a:t>payoff</a:t>
            </a:r>
          </a:p>
        </p:txBody>
      </p:sp>
      <p:sp>
        <p:nvSpPr>
          <p:cNvPr id="157720" name="Rectangle 23"/>
          <p:cNvSpPr>
            <a:spLocks/>
          </p:cNvSpPr>
          <p:nvPr/>
        </p:nvSpPr>
        <p:spPr bwMode="auto">
          <a:xfrm>
            <a:off x="7452181" y="4911820"/>
            <a:ext cx="482374" cy="43310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r>
              <a:rPr lang="en-US" sz="2500" dirty="0">
                <a:solidFill>
                  <a:srgbClr val="000000"/>
                </a:solidFill>
                <a:ea typeface="Gill Sans" charset="0"/>
                <a:cs typeface="Gill Sans" charset="0"/>
              </a:rPr>
              <a:t>0</a:t>
            </a:r>
          </a:p>
        </p:txBody>
      </p:sp>
      <p:sp>
        <p:nvSpPr>
          <p:cNvPr id="157721" name="Freeform 24"/>
          <p:cNvSpPr>
            <a:spLocks/>
          </p:cNvSpPr>
          <p:nvPr/>
        </p:nvSpPr>
        <p:spPr bwMode="auto">
          <a:xfrm flipH="1">
            <a:off x="6829525" y="6154540"/>
            <a:ext cx="1037350" cy="478632"/>
          </a:xfrm>
          <a:custGeom>
            <a:avLst/>
            <a:gdLst>
              <a:gd name="T0" fmla="*/ 0 w 21600"/>
              <a:gd name="T1" fmla="*/ 617538 h 10965"/>
              <a:gd name="T2" fmla="*/ 1006361 w 21600"/>
              <a:gd name="T3" fmla="*/ 402456 h 10965"/>
              <a:gd name="T4" fmla="*/ 1338263 w 21600"/>
              <a:gd name="T5" fmla="*/ 613370 h 10965"/>
              <a:gd name="T6" fmla="*/ 0 60000 65536"/>
              <a:gd name="T7" fmla="*/ 0 60000 65536"/>
              <a:gd name="T8" fmla="*/ 0 60000 65536"/>
              <a:gd name="T9" fmla="*/ 0 w 21600"/>
              <a:gd name="T10" fmla="*/ 0 h 10965"/>
              <a:gd name="T11" fmla="*/ 21600 w 21600"/>
              <a:gd name="T12" fmla="*/ 10965 h 10965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10965">
                <a:moveTo>
                  <a:pt x="0" y="10965"/>
                </a:moveTo>
                <a:cubicBezTo>
                  <a:pt x="19733" y="10285"/>
                  <a:pt x="13761" y="-10635"/>
                  <a:pt x="16243" y="7146"/>
                </a:cubicBezTo>
                <a:cubicBezTo>
                  <a:pt x="16272" y="7355"/>
                  <a:pt x="21600" y="10891"/>
                  <a:pt x="21600" y="10891"/>
                </a:cubicBezTo>
              </a:path>
            </a:pathLst>
          </a:custGeom>
          <a:solidFill>
            <a:srgbClr val="FF6666"/>
          </a:solidFill>
          <a:ln w="25400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57722" name="Freeform 25"/>
          <p:cNvSpPr>
            <a:spLocks/>
          </p:cNvSpPr>
          <p:nvPr/>
        </p:nvSpPr>
        <p:spPr bwMode="auto">
          <a:xfrm flipH="1">
            <a:off x="7924710" y="6421540"/>
            <a:ext cx="1132101" cy="226397"/>
          </a:xfrm>
          <a:custGeom>
            <a:avLst/>
            <a:gdLst>
              <a:gd name="T0" fmla="*/ 0 w 21549"/>
              <a:gd name="T1" fmla="*/ 291203 h 12369"/>
              <a:gd name="T2" fmla="*/ 1457721 w 21549"/>
              <a:gd name="T3" fmla="*/ 289526 h 12369"/>
              <a:gd name="T4" fmla="*/ 1457721 w 21549"/>
              <a:gd name="T5" fmla="*/ 291604 h 12369"/>
              <a:gd name="T6" fmla="*/ 0 60000 65536"/>
              <a:gd name="T7" fmla="*/ 0 60000 65536"/>
              <a:gd name="T8" fmla="*/ 0 60000 65536"/>
              <a:gd name="T9" fmla="*/ 0 w 21549"/>
              <a:gd name="T10" fmla="*/ 0 h 12369"/>
              <a:gd name="T11" fmla="*/ 21549 w 21549"/>
              <a:gd name="T12" fmla="*/ 12369 h 1236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549" h="12369">
                <a:moveTo>
                  <a:pt x="0" y="12331"/>
                </a:moveTo>
                <a:cubicBezTo>
                  <a:pt x="8166" y="1887"/>
                  <a:pt x="10169" y="-9166"/>
                  <a:pt x="21508" y="12260"/>
                </a:cubicBezTo>
                <a:cubicBezTo>
                  <a:pt x="21600" y="12434"/>
                  <a:pt x="21508" y="12348"/>
                  <a:pt x="21508" y="12348"/>
                </a:cubicBezTo>
              </a:path>
            </a:pathLst>
          </a:cu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>
            <a:prstTxWarp prst="textNoShape">
              <a:avLst/>
            </a:prstTxWarp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57723" name="Line 26"/>
          <p:cNvSpPr>
            <a:spLocks noChangeShapeType="1"/>
          </p:cNvSpPr>
          <p:nvPr/>
        </p:nvSpPr>
        <p:spPr bwMode="auto">
          <a:xfrm rot="10800000">
            <a:off x="6526811" y="6644246"/>
            <a:ext cx="2923775" cy="0"/>
          </a:xfrm>
          <a:prstGeom prst="line">
            <a:avLst/>
          </a:prstGeom>
          <a:noFill/>
          <a:ln w="25400">
            <a:solidFill>
              <a:schemeClr val="tx1"/>
            </a:solidFill>
            <a:miter lim="800000"/>
            <a:headEnd type="stealth" w="med" len="med"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57724" name="Line 27"/>
          <p:cNvSpPr>
            <a:spLocks noChangeShapeType="1"/>
          </p:cNvSpPr>
          <p:nvPr/>
        </p:nvSpPr>
        <p:spPr bwMode="auto">
          <a:xfrm flipH="1">
            <a:off x="7865644" y="5978592"/>
            <a:ext cx="0" cy="813304"/>
          </a:xfrm>
          <a:prstGeom prst="line">
            <a:avLst/>
          </a:prstGeom>
          <a:noFill/>
          <a:ln w="25400">
            <a:solidFill>
              <a:schemeClr val="tx1"/>
            </a:solidFill>
            <a:miter lim="800000"/>
            <a:headEnd type="stealth" w="med" len="med"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57725" name="Rectangle 28"/>
          <p:cNvSpPr>
            <a:spLocks/>
          </p:cNvSpPr>
          <p:nvPr/>
        </p:nvSpPr>
        <p:spPr bwMode="auto">
          <a:xfrm>
            <a:off x="6851675" y="5527028"/>
            <a:ext cx="2018094" cy="43310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r>
              <a:rPr lang="en-US" sz="2500" dirty="0" err="1">
                <a:solidFill>
                  <a:srgbClr val="000000"/>
                </a:solidFill>
                <a:ea typeface="Gill Sans" charset="0"/>
                <a:cs typeface="Gill Sans" charset="0"/>
              </a:rPr>
              <a:t>Pb(payoff</a:t>
            </a:r>
            <a:r>
              <a:rPr lang="en-US" sz="2500" dirty="0">
                <a:solidFill>
                  <a:srgbClr val="000000"/>
                </a:solidFill>
                <a:ea typeface="Gill Sans" charset="0"/>
                <a:cs typeface="Gill Sans" charset="0"/>
              </a:rPr>
              <a:t>)  </a:t>
            </a:r>
          </a:p>
        </p:txBody>
      </p:sp>
      <p:sp>
        <p:nvSpPr>
          <p:cNvPr id="157726" name="Rectangle 29"/>
          <p:cNvSpPr>
            <a:spLocks/>
          </p:cNvSpPr>
          <p:nvPr/>
        </p:nvSpPr>
        <p:spPr bwMode="auto">
          <a:xfrm>
            <a:off x="8082220" y="6609794"/>
            <a:ext cx="2018094" cy="43310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r>
              <a:rPr lang="en-US" sz="2500" dirty="0">
                <a:solidFill>
                  <a:srgbClr val="000000"/>
                </a:solidFill>
                <a:ea typeface="Gill Sans" charset="0"/>
                <a:cs typeface="Gill Sans" charset="0"/>
              </a:rPr>
              <a:t>payoff</a:t>
            </a:r>
          </a:p>
        </p:txBody>
      </p:sp>
      <p:sp>
        <p:nvSpPr>
          <p:cNvPr id="157727" name="Rectangle 30"/>
          <p:cNvSpPr>
            <a:spLocks/>
          </p:cNvSpPr>
          <p:nvPr/>
        </p:nvSpPr>
        <p:spPr bwMode="auto">
          <a:xfrm>
            <a:off x="7462025" y="6614716"/>
            <a:ext cx="482374" cy="43310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r>
              <a:rPr lang="en-US" sz="2500" dirty="0">
                <a:solidFill>
                  <a:srgbClr val="000000"/>
                </a:solidFill>
                <a:ea typeface="Gill Sans" charset="0"/>
                <a:cs typeface="Gill Sans" charset="0"/>
              </a:rPr>
              <a:t>0</a:t>
            </a:r>
          </a:p>
        </p:txBody>
      </p:sp>
      <p:sp>
        <p:nvSpPr>
          <p:cNvPr id="157728" name="Rectangle 31"/>
          <p:cNvSpPr>
            <a:spLocks/>
          </p:cNvSpPr>
          <p:nvPr/>
        </p:nvSpPr>
        <p:spPr bwMode="auto">
          <a:xfrm>
            <a:off x="6306544" y="2623108"/>
            <a:ext cx="654025" cy="49244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r>
              <a:rPr lang="en-US" sz="1600" dirty="0">
                <a:solidFill>
                  <a:srgbClr val="FF6666"/>
                </a:solidFill>
                <a:ea typeface="Gill Sans" charset="0"/>
                <a:cs typeface="Gill Sans" charset="0"/>
              </a:rPr>
              <a:t>target</a:t>
            </a:r>
          </a:p>
          <a:p>
            <a:r>
              <a:rPr lang="en-US" sz="1600" dirty="0">
                <a:solidFill>
                  <a:srgbClr val="FF6666"/>
                </a:solidFill>
                <a:ea typeface="Gill Sans" charset="0"/>
                <a:cs typeface="Gill Sans" charset="0"/>
              </a:rPr>
              <a:t>covered</a:t>
            </a:r>
          </a:p>
        </p:txBody>
      </p:sp>
      <p:sp>
        <p:nvSpPr>
          <p:cNvPr id="157729" name="Rectangle 33"/>
          <p:cNvSpPr>
            <a:spLocks/>
          </p:cNvSpPr>
          <p:nvPr/>
        </p:nvSpPr>
        <p:spPr bwMode="auto">
          <a:xfrm>
            <a:off x="8469312" y="2713037"/>
            <a:ext cx="801094" cy="4616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r>
              <a:rPr lang="en-US" sz="1500" dirty="0">
                <a:solidFill>
                  <a:srgbClr val="00CC99">
                    <a:lumMod val="50000"/>
                  </a:srgbClr>
                </a:solidFill>
                <a:ea typeface="Gill Sans" charset="0"/>
                <a:cs typeface="Gill Sans" charset="0"/>
              </a:rPr>
              <a:t>target</a:t>
            </a:r>
          </a:p>
          <a:p>
            <a:r>
              <a:rPr lang="en-US" sz="1500" dirty="0">
                <a:solidFill>
                  <a:srgbClr val="00CC99">
                    <a:lumMod val="50000"/>
                  </a:srgbClr>
                </a:solidFill>
                <a:ea typeface="Gill Sans" charset="0"/>
                <a:cs typeface="Gill Sans" charset="0"/>
              </a:rPr>
              <a:t>uncovered</a:t>
            </a:r>
          </a:p>
        </p:txBody>
      </p:sp>
      <p:sp>
        <p:nvSpPr>
          <p:cNvPr id="157730" name="AutoShape 34"/>
          <p:cNvSpPr>
            <a:spLocks/>
          </p:cNvSpPr>
          <p:nvPr/>
        </p:nvSpPr>
        <p:spPr bwMode="auto">
          <a:xfrm>
            <a:off x="1870428" y="2549422"/>
            <a:ext cx="1063191" cy="4606677"/>
          </a:xfrm>
          <a:prstGeom prst="roundRect">
            <a:avLst>
              <a:gd name="adj" fmla="val 13889"/>
            </a:avLst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0" tIns="0" rIns="0" bIns="0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57731" name="Line 35"/>
          <p:cNvSpPr>
            <a:spLocks noChangeShapeType="1"/>
          </p:cNvSpPr>
          <p:nvPr/>
        </p:nvSpPr>
        <p:spPr bwMode="auto">
          <a:xfrm flipH="1">
            <a:off x="1367136" y="3937331"/>
            <a:ext cx="404849" cy="580756"/>
          </a:xfrm>
          <a:prstGeom prst="line">
            <a:avLst/>
          </a:prstGeom>
          <a:noFill/>
          <a:ln w="25400">
            <a:solidFill>
              <a:srgbClr val="66CCFF"/>
            </a:solidFill>
            <a:miter lim="800000"/>
            <a:headEnd type="stealth" w="med" len="med"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57732" name="Line 36"/>
          <p:cNvSpPr>
            <a:spLocks noChangeShapeType="1"/>
          </p:cNvSpPr>
          <p:nvPr/>
        </p:nvSpPr>
        <p:spPr bwMode="auto">
          <a:xfrm rot="10800000">
            <a:off x="1397899" y="4734640"/>
            <a:ext cx="354397" cy="255926"/>
          </a:xfrm>
          <a:prstGeom prst="line">
            <a:avLst/>
          </a:prstGeom>
          <a:noFill/>
          <a:ln w="25400">
            <a:solidFill>
              <a:srgbClr val="66CCFF"/>
            </a:solidFill>
            <a:miter lim="800000"/>
            <a:headEnd type="stealth" w="med" len="med"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57733" name="Rectangle 37"/>
          <p:cNvSpPr>
            <a:spLocks/>
          </p:cNvSpPr>
          <p:nvPr/>
        </p:nvSpPr>
        <p:spPr bwMode="auto">
          <a:xfrm>
            <a:off x="2229748" y="5502004"/>
            <a:ext cx="400751" cy="38472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r>
              <a:rPr lang="en-US" sz="2500" dirty="0">
                <a:solidFill>
                  <a:srgbClr val="3333CC"/>
                </a:solidFill>
                <a:ea typeface="Gill Sans" charset="0"/>
                <a:cs typeface="Gill Sans" charset="0"/>
              </a:rPr>
              <a:t>.....</a:t>
            </a:r>
          </a:p>
        </p:txBody>
      </p:sp>
      <p:sp>
        <p:nvSpPr>
          <p:cNvPr id="157734" name="Line 38"/>
          <p:cNvSpPr>
            <a:spLocks noChangeShapeType="1"/>
          </p:cNvSpPr>
          <p:nvPr/>
        </p:nvSpPr>
        <p:spPr bwMode="auto">
          <a:xfrm rot="10800000">
            <a:off x="1427432" y="5128373"/>
            <a:ext cx="393774" cy="816996"/>
          </a:xfrm>
          <a:prstGeom prst="line">
            <a:avLst/>
          </a:prstGeom>
          <a:noFill/>
          <a:ln w="25400">
            <a:solidFill>
              <a:srgbClr val="66CCFF"/>
            </a:solidFill>
            <a:miter lim="800000"/>
            <a:headEnd type="stealth" w="med" len="med"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57736" name="Line 40"/>
          <p:cNvSpPr>
            <a:spLocks noChangeShapeType="1"/>
          </p:cNvSpPr>
          <p:nvPr/>
        </p:nvSpPr>
        <p:spPr bwMode="auto">
          <a:xfrm flipH="1">
            <a:off x="1358522" y="3189238"/>
            <a:ext cx="402389" cy="1072923"/>
          </a:xfrm>
          <a:prstGeom prst="line">
            <a:avLst/>
          </a:prstGeom>
          <a:noFill/>
          <a:ln w="25400">
            <a:solidFill>
              <a:srgbClr val="66CCFF"/>
            </a:solidFill>
            <a:miter lim="800000"/>
            <a:headEnd type="stealth" w="med" len="med"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pic>
        <p:nvPicPr>
          <p:cNvPr id="33833" name="Picture 4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4753" y="4044377"/>
            <a:ext cx="1292072" cy="1033549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  <a:effectLst>
            <a:outerShdw blurRad="101600" dist="50799" dir="5400000" algn="ctr" rotWithShape="0">
              <a:schemeClr val="bg2">
                <a:alpha val="50000"/>
              </a:schemeClr>
            </a:outerShdw>
          </a:effectLst>
        </p:spPr>
      </p:pic>
      <p:pic>
        <p:nvPicPr>
          <p:cNvPr id="33834" name="Picture 4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49221" y="3523911"/>
            <a:ext cx="1292072" cy="1033549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  <a:effectLst>
            <a:outerShdw blurRad="101600" dist="50799" dir="5400000" algn="ctr" rotWithShape="0">
              <a:schemeClr val="bg2">
                <a:alpha val="50000"/>
              </a:schemeClr>
            </a:outerShdw>
          </a:effectLst>
        </p:spPr>
      </p:pic>
      <p:pic>
        <p:nvPicPr>
          <p:cNvPr id="157739" name="Picture 4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49221" y="4606677"/>
            <a:ext cx="1292072" cy="103354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157743" name="Rectangle 47"/>
          <p:cNvSpPr>
            <a:spLocks/>
          </p:cNvSpPr>
          <p:nvPr/>
        </p:nvSpPr>
        <p:spPr bwMode="auto">
          <a:xfrm>
            <a:off x="5199053" y="3151598"/>
            <a:ext cx="1003042" cy="40011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r>
              <a:rPr lang="en-US" sz="2600" dirty="0">
                <a:solidFill>
                  <a:srgbClr val="000000"/>
                </a:solidFill>
                <a:ea typeface="Gill Sans" charset="0"/>
                <a:cs typeface="Gill Sans" charset="0"/>
              </a:rPr>
              <a:t>target 1</a:t>
            </a:r>
          </a:p>
        </p:txBody>
      </p:sp>
      <p:sp>
        <p:nvSpPr>
          <p:cNvPr id="48" name="Rectangle 6"/>
          <p:cNvSpPr>
            <a:spLocks/>
          </p:cNvSpPr>
          <p:nvPr/>
        </p:nvSpPr>
        <p:spPr bwMode="auto">
          <a:xfrm>
            <a:off x="2138688" y="3159292"/>
            <a:ext cx="587663" cy="38472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r>
              <a:rPr lang="en-US" sz="2500" dirty="0">
                <a:solidFill>
                  <a:srgbClr val="3333CC"/>
                </a:solidFill>
                <a:ea typeface="Gill Sans" charset="0"/>
                <a:cs typeface="Gill Sans" charset="0"/>
              </a:rPr>
              <a:t>20%</a:t>
            </a:r>
          </a:p>
        </p:txBody>
      </p:sp>
      <p:sp>
        <p:nvSpPr>
          <p:cNvPr id="49" name="Rectangle 8"/>
          <p:cNvSpPr>
            <a:spLocks/>
          </p:cNvSpPr>
          <p:nvPr/>
        </p:nvSpPr>
        <p:spPr bwMode="auto">
          <a:xfrm>
            <a:off x="2138688" y="4616104"/>
            <a:ext cx="587663" cy="38472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r>
              <a:rPr lang="en-US" sz="2500" dirty="0">
                <a:solidFill>
                  <a:srgbClr val="3333CC"/>
                </a:solidFill>
                <a:ea typeface="Gill Sans" charset="0"/>
                <a:cs typeface="Gill Sans" charset="0"/>
              </a:rPr>
              <a:t>80%</a:t>
            </a:r>
          </a:p>
        </p:txBody>
      </p:sp>
      <p:sp>
        <p:nvSpPr>
          <p:cNvPr id="51" name="Rectangle 10"/>
          <p:cNvSpPr>
            <a:spLocks/>
          </p:cNvSpPr>
          <p:nvPr/>
        </p:nvSpPr>
        <p:spPr bwMode="auto">
          <a:xfrm>
            <a:off x="2138688" y="6446963"/>
            <a:ext cx="587663" cy="38472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r>
              <a:rPr lang="en-US" sz="2500" dirty="0">
                <a:solidFill>
                  <a:srgbClr val="3333CC"/>
                </a:solidFill>
                <a:ea typeface="Gill Sans" charset="0"/>
                <a:cs typeface="Gill Sans" charset="0"/>
              </a:rPr>
              <a:t>50%</a:t>
            </a:r>
          </a:p>
        </p:txBody>
      </p:sp>
      <p:sp>
        <p:nvSpPr>
          <p:cNvPr id="52" name="Rectangle 11"/>
          <p:cNvSpPr>
            <a:spLocks/>
          </p:cNvSpPr>
          <p:nvPr/>
        </p:nvSpPr>
        <p:spPr bwMode="auto">
          <a:xfrm>
            <a:off x="753281" y="1726674"/>
            <a:ext cx="2171725" cy="76944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pPr algn="r"/>
            <a:r>
              <a:rPr lang="en-US" sz="2500" dirty="0">
                <a:solidFill>
                  <a:srgbClr val="3333CC"/>
                </a:solidFill>
                <a:ea typeface="Gill Sans" charset="0"/>
                <a:cs typeface="Gill Sans" charset="0"/>
              </a:rPr>
              <a:t>given a coverage</a:t>
            </a:r>
          </a:p>
          <a:p>
            <a:pPr algn="r"/>
            <a:r>
              <a:rPr lang="en-US" sz="2500" dirty="0">
                <a:solidFill>
                  <a:srgbClr val="3333CC"/>
                </a:solidFill>
                <a:ea typeface="Gill Sans" charset="0"/>
                <a:cs typeface="Gill Sans" charset="0"/>
              </a:rPr>
              <a:t>vector C...</a:t>
            </a:r>
          </a:p>
        </p:txBody>
      </p:sp>
      <p:sp>
        <p:nvSpPr>
          <p:cNvPr id="53" name="Rectangle 48"/>
          <p:cNvSpPr>
            <a:spLocks/>
          </p:cNvSpPr>
          <p:nvPr/>
        </p:nvSpPr>
        <p:spPr bwMode="auto">
          <a:xfrm>
            <a:off x="5002287" y="1776304"/>
            <a:ext cx="3297740" cy="38472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pPr algn="r"/>
            <a:r>
              <a:rPr lang="en-US" sz="2500" dirty="0">
                <a:solidFill>
                  <a:srgbClr val="00664D"/>
                </a:solidFill>
                <a:ea typeface="Gill Sans" charset="0"/>
                <a:cs typeface="Gill Sans" charset="0"/>
              </a:rPr>
              <a:t>...and payoff distributions</a:t>
            </a:r>
          </a:p>
        </p:txBody>
      </p:sp>
    </p:spTree>
    <p:extLst>
      <p:ext uri="{BB962C8B-B14F-4D97-AF65-F5344CB8AC3E}">
        <p14:creationId xmlns:p14="http://schemas.microsoft.com/office/powerpoint/2010/main" val="93746529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AutoShape 1"/>
          <p:cNvSpPr>
            <a:spLocks/>
          </p:cNvSpPr>
          <p:nvPr/>
        </p:nvSpPr>
        <p:spPr bwMode="auto">
          <a:xfrm>
            <a:off x="4971402" y="5571323"/>
            <a:ext cx="4853270" cy="1584776"/>
          </a:xfrm>
          <a:prstGeom prst="roundRect">
            <a:avLst>
              <a:gd name="adj" fmla="val 9315"/>
            </a:avLst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0" tIns="0" rIns="0" bIns="0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57699" name="AutoShape 2"/>
          <p:cNvSpPr>
            <a:spLocks/>
          </p:cNvSpPr>
          <p:nvPr/>
        </p:nvSpPr>
        <p:spPr bwMode="auto">
          <a:xfrm>
            <a:off x="4961557" y="4016077"/>
            <a:ext cx="4853270" cy="1584776"/>
          </a:xfrm>
          <a:prstGeom prst="roundRect">
            <a:avLst>
              <a:gd name="adj" fmla="val 9315"/>
            </a:avLst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0" tIns="0" rIns="0" bIns="0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57700" name="AutoShape 3"/>
          <p:cNvSpPr>
            <a:spLocks/>
          </p:cNvSpPr>
          <p:nvPr/>
        </p:nvSpPr>
        <p:spPr bwMode="auto">
          <a:xfrm>
            <a:off x="4961557" y="3927487"/>
            <a:ext cx="4853270" cy="1584776"/>
          </a:xfrm>
          <a:prstGeom prst="roundRect">
            <a:avLst>
              <a:gd name="adj" fmla="val 9315"/>
            </a:avLst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0" tIns="0" rIns="0" bIns="0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57701" name="AutoShape 4"/>
          <p:cNvSpPr>
            <a:spLocks/>
          </p:cNvSpPr>
          <p:nvPr/>
        </p:nvSpPr>
        <p:spPr bwMode="auto">
          <a:xfrm>
            <a:off x="4961557" y="3848741"/>
            <a:ext cx="4853270" cy="1584776"/>
          </a:xfrm>
          <a:prstGeom prst="roundRect">
            <a:avLst>
              <a:gd name="adj" fmla="val 9315"/>
            </a:avLst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0" tIns="0" rIns="0" bIns="0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57702" name="AutoShape 5"/>
          <p:cNvSpPr>
            <a:spLocks/>
          </p:cNvSpPr>
          <p:nvPr/>
        </p:nvSpPr>
        <p:spPr bwMode="auto">
          <a:xfrm>
            <a:off x="4961557" y="3769994"/>
            <a:ext cx="4853270" cy="1584776"/>
          </a:xfrm>
          <a:prstGeom prst="roundRect">
            <a:avLst>
              <a:gd name="adj" fmla="val 9315"/>
            </a:avLst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0" tIns="0" rIns="0" bIns="0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57703" name="AutoShape 6"/>
          <p:cNvSpPr>
            <a:spLocks/>
          </p:cNvSpPr>
          <p:nvPr/>
        </p:nvSpPr>
        <p:spPr bwMode="auto">
          <a:xfrm>
            <a:off x="4961557" y="2283652"/>
            <a:ext cx="4853270" cy="1584776"/>
          </a:xfrm>
          <a:prstGeom prst="roundRect">
            <a:avLst>
              <a:gd name="adj" fmla="val 9315"/>
            </a:avLst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0" tIns="0" rIns="0" bIns="0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57704" name="Rectangle 7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10070781" cy="973948"/>
          </a:xfrm>
        </p:spPr>
        <p:txBody>
          <a:bodyPr/>
          <a:lstStyle/>
          <a:p>
            <a:pPr eaLnBrk="1" hangingPunct="1"/>
            <a:r>
              <a:rPr lang="en-US" dirty="0" smtClean="0"/>
              <a:t>Problem 1 of 2</a:t>
            </a:r>
          </a:p>
        </p:txBody>
      </p:sp>
      <p:sp>
        <p:nvSpPr>
          <p:cNvPr id="157705" name="Rectangle 8"/>
          <p:cNvSpPr>
            <a:spLocks/>
          </p:cNvSpPr>
          <p:nvPr/>
        </p:nvSpPr>
        <p:spPr bwMode="auto">
          <a:xfrm>
            <a:off x="5228586" y="4569037"/>
            <a:ext cx="1003042" cy="40011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r>
              <a:rPr lang="en-US" sz="2600" dirty="0">
                <a:solidFill>
                  <a:srgbClr val="000000"/>
                </a:solidFill>
                <a:ea typeface="Gill Sans" charset="0"/>
                <a:cs typeface="Gill Sans" charset="0"/>
              </a:rPr>
              <a:t>target 2</a:t>
            </a:r>
          </a:p>
        </p:txBody>
      </p:sp>
      <p:sp>
        <p:nvSpPr>
          <p:cNvPr id="157706" name="Rectangle 9"/>
          <p:cNvSpPr>
            <a:spLocks/>
          </p:cNvSpPr>
          <p:nvPr/>
        </p:nvSpPr>
        <p:spPr bwMode="auto">
          <a:xfrm>
            <a:off x="5242122" y="6330992"/>
            <a:ext cx="1027951" cy="40011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r>
              <a:rPr lang="en-US" sz="2600" dirty="0">
                <a:solidFill>
                  <a:srgbClr val="000000"/>
                </a:solidFill>
                <a:ea typeface="Gill Sans" charset="0"/>
                <a:cs typeface="Gill Sans" charset="0"/>
              </a:rPr>
              <a:t>target T</a:t>
            </a:r>
          </a:p>
        </p:txBody>
      </p:sp>
      <p:sp>
        <p:nvSpPr>
          <p:cNvPr id="157707" name="Freeform 10"/>
          <p:cNvSpPr>
            <a:spLocks/>
          </p:cNvSpPr>
          <p:nvPr/>
        </p:nvSpPr>
        <p:spPr bwMode="auto">
          <a:xfrm flipH="1">
            <a:off x="6764307" y="3071118"/>
            <a:ext cx="1102568" cy="354360"/>
          </a:xfrm>
          <a:custGeom>
            <a:avLst/>
            <a:gdLst>
              <a:gd name="T0" fmla="*/ 0 w 21573"/>
              <a:gd name="T1" fmla="*/ 455373 h 9761"/>
              <a:gd name="T2" fmla="*/ 1422400 w 21573"/>
              <a:gd name="T3" fmla="*/ 452235 h 9761"/>
              <a:gd name="T4" fmla="*/ 1338004 w 21573"/>
              <a:gd name="T5" fmla="*/ 451205 h 9761"/>
              <a:gd name="T6" fmla="*/ 0 60000 65536"/>
              <a:gd name="T7" fmla="*/ 0 60000 65536"/>
              <a:gd name="T8" fmla="*/ 0 60000 65536"/>
              <a:gd name="T9" fmla="*/ 0 w 21573"/>
              <a:gd name="T10" fmla="*/ 0 h 9761"/>
              <a:gd name="T11" fmla="*/ 21573 w 21573"/>
              <a:gd name="T12" fmla="*/ 9761 h 976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573" h="9761">
                <a:moveTo>
                  <a:pt x="0" y="9722"/>
                </a:moveTo>
                <a:cubicBezTo>
                  <a:pt x="18539" y="8906"/>
                  <a:pt x="19241" y="-11694"/>
                  <a:pt x="21573" y="9655"/>
                </a:cubicBezTo>
                <a:cubicBezTo>
                  <a:pt x="21600" y="9906"/>
                  <a:pt x="20293" y="9633"/>
                  <a:pt x="20293" y="9633"/>
                </a:cubicBezTo>
              </a:path>
            </a:pathLst>
          </a:custGeom>
          <a:solidFill>
            <a:srgbClr val="FF6666"/>
          </a:solidFill>
          <a:ln w="25400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57708" name="Freeform 11"/>
          <p:cNvSpPr>
            <a:spLocks/>
          </p:cNvSpPr>
          <p:nvPr/>
        </p:nvSpPr>
        <p:spPr bwMode="auto">
          <a:xfrm flipH="1">
            <a:off x="7934554" y="2877943"/>
            <a:ext cx="561129" cy="570913"/>
          </a:xfrm>
          <a:custGeom>
            <a:avLst/>
            <a:gdLst>
              <a:gd name="T0" fmla="*/ 0 w 21549"/>
              <a:gd name="T1" fmla="*/ 734337 h 12369"/>
              <a:gd name="T2" fmla="*/ 722523 w 21549"/>
              <a:gd name="T3" fmla="*/ 730109 h 12369"/>
              <a:gd name="T4" fmla="*/ 722523 w 21549"/>
              <a:gd name="T5" fmla="*/ 735349 h 12369"/>
              <a:gd name="T6" fmla="*/ 0 60000 65536"/>
              <a:gd name="T7" fmla="*/ 0 60000 65536"/>
              <a:gd name="T8" fmla="*/ 0 60000 65536"/>
              <a:gd name="T9" fmla="*/ 0 w 21549"/>
              <a:gd name="T10" fmla="*/ 0 h 12369"/>
              <a:gd name="T11" fmla="*/ 21549 w 21549"/>
              <a:gd name="T12" fmla="*/ 12369 h 1236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549" h="12369">
                <a:moveTo>
                  <a:pt x="0" y="12331"/>
                </a:moveTo>
                <a:cubicBezTo>
                  <a:pt x="8166" y="1887"/>
                  <a:pt x="10169" y="-9166"/>
                  <a:pt x="21508" y="12260"/>
                </a:cubicBezTo>
                <a:cubicBezTo>
                  <a:pt x="21600" y="12434"/>
                  <a:pt x="21508" y="12348"/>
                  <a:pt x="21508" y="12348"/>
                </a:cubicBezTo>
              </a:path>
            </a:pathLst>
          </a:cu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>
            <a:prstTxWarp prst="textNoShape">
              <a:avLst/>
            </a:prstTxWarp>
          </a:bodyPr>
          <a:lstStyle/>
          <a:p>
            <a:endParaRPr lang="en-US" dirty="0">
              <a:solidFill>
                <a:srgbClr val="00664D"/>
              </a:solidFill>
            </a:endParaRPr>
          </a:p>
        </p:txBody>
      </p:sp>
      <p:sp>
        <p:nvSpPr>
          <p:cNvPr id="157709" name="Line 12"/>
          <p:cNvSpPr>
            <a:spLocks noChangeShapeType="1"/>
          </p:cNvSpPr>
          <p:nvPr/>
        </p:nvSpPr>
        <p:spPr bwMode="auto">
          <a:xfrm rot="10800000">
            <a:off x="6526811" y="3435321"/>
            <a:ext cx="2923775" cy="0"/>
          </a:xfrm>
          <a:prstGeom prst="line">
            <a:avLst/>
          </a:prstGeom>
          <a:noFill/>
          <a:ln w="25400">
            <a:solidFill>
              <a:schemeClr val="tx1"/>
            </a:solidFill>
            <a:miter lim="800000"/>
            <a:headEnd type="stealth" w="med" len="med"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57710" name="Line 13"/>
          <p:cNvSpPr>
            <a:spLocks noChangeShapeType="1"/>
          </p:cNvSpPr>
          <p:nvPr/>
        </p:nvSpPr>
        <p:spPr bwMode="auto">
          <a:xfrm flipH="1">
            <a:off x="7865644" y="2769667"/>
            <a:ext cx="0" cy="813304"/>
          </a:xfrm>
          <a:prstGeom prst="line">
            <a:avLst/>
          </a:prstGeom>
          <a:noFill/>
          <a:ln w="25400">
            <a:solidFill>
              <a:schemeClr val="tx1"/>
            </a:solidFill>
            <a:miter lim="800000"/>
            <a:headEnd type="stealth" w="med" len="med"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57711" name="Rectangle 14"/>
          <p:cNvSpPr>
            <a:spLocks/>
          </p:cNvSpPr>
          <p:nvPr/>
        </p:nvSpPr>
        <p:spPr bwMode="auto">
          <a:xfrm>
            <a:off x="6851675" y="2318104"/>
            <a:ext cx="2018094" cy="43310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r>
              <a:rPr lang="en-US" sz="2500" dirty="0" err="1">
                <a:solidFill>
                  <a:srgbClr val="000000"/>
                </a:solidFill>
                <a:ea typeface="Gill Sans" charset="0"/>
                <a:cs typeface="Gill Sans" charset="0"/>
              </a:rPr>
              <a:t>Pb(payoff</a:t>
            </a:r>
            <a:r>
              <a:rPr lang="en-US" sz="2500" dirty="0">
                <a:solidFill>
                  <a:srgbClr val="000000"/>
                </a:solidFill>
                <a:ea typeface="Gill Sans" charset="0"/>
                <a:cs typeface="Gill Sans" charset="0"/>
              </a:rPr>
              <a:t>)  </a:t>
            </a:r>
          </a:p>
        </p:txBody>
      </p:sp>
      <p:sp>
        <p:nvSpPr>
          <p:cNvPr id="157712" name="Rectangle 15"/>
          <p:cNvSpPr>
            <a:spLocks/>
          </p:cNvSpPr>
          <p:nvPr/>
        </p:nvSpPr>
        <p:spPr bwMode="auto">
          <a:xfrm>
            <a:off x="8082220" y="3400870"/>
            <a:ext cx="2018094" cy="43310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r>
              <a:rPr lang="en-US" sz="2500" dirty="0">
                <a:solidFill>
                  <a:srgbClr val="000000"/>
                </a:solidFill>
                <a:ea typeface="Gill Sans" charset="0"/>
                <a:cs typeface="Gill Sans" charset="0"/>
              </a:rPr>
              <a:t>payoff</a:t>
            </a:r>
          </a:p>
        </p:txBody>
      </p:sp>
      <p:sp>
        <p:nvSpPr>
          <p:cNvPr id="157713" name="Rectangle 16"/>
          <p:cNvSpPr>
            <a:spLocks/>
          </p:cNvSpPr>
          <p:nvPr/>
        </p:nvSpPr>
        <p:spPr bwMode="auto">
          <a:xfrm>
            <a:off x="7462025" y="3405791"/>
            <a:ext cx="482374" cy="43310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r>
              <a:rPr lang="en-US" sz="2500" dirty="0">
                <a:solidFill>
                  <a:srgbClr val="000000"/>
                </a:solidFill>
                <a:ea typeface="Gill Sans" charset="0"/>
                <a:cs typeface="Gill Sans" charset="0"/>
              </a:rPr>
              <a:t>0</a:t>
            </a:r>
          </a:p>
        </p:txBody>
      </p:sp>
      <p:sp>
        <p:nvSpPr>
          <p:cNvPr id="157714" name="Freeform 17"/>
          <p:cNvSpPr>
            <a:spLocks/>
          </p:cNvSpPr>
          <p:nvPr/>
        </p:nvSpPr>
        <p:spPr bwMode="auto">
          <a:xfrm>
            <a:off x="6980883" y="4596834"/>
            <a:ext cx="1102568" cy="354360"/>
          </a:xfrm>
          <a:custGeom>
            <a:avLst/>
            <a:gdLst>
              <a:gd name="T0" fmla="*/ 0 w 21573"/>
              <a:gd name="T1" fmla="*/ 455373 h 9761"/>
              <a:gd name="T2" fmla="*/ 1422400 w 21573"/>
              <a:gd name="T3" fmla="*/ 452235 h 9761"/>
              <a:gd name="T4" fmla="*/ 1338004 w 21573"/>
              <a:gd name="T5" fmla="*/ 451205 h 9761"/>
              <a:gd name="T6" fmla="*/ 0 60000 65536"/>
              <a:gd name="T7" fmla="*/ 0 60000 65536"/>
              <a:gd name="T8" fmla="*/ 0 60000 65536"/>
              <a:gd name="T9" fmla="*/ 0 w 21573"/>
              <a:gd name="T10" fmla="*/ 0 h 9761"/>
              <a:gd name="T11" fmla="*/ 21573 w 21573"/>
              <a:gd name="T12" fmla="*/ 9761 h 976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573" h="9761">
                <a:moveTo>
                  <a:pt x="0" y="9722"/>
                </a:moveTo>
                <a:cubicBezTo>
                  <a:pt x="18539" y="8906"/>
                  <a:pt x="19241" y="-11694"/>
                  <a:pt x="21573" y="9655"/>
                </a:cubicBezTo>
                <a:cubicBezTo>
                  <a:pt x="21600" y="9906"/>
                  <a:pt x="20293" y="9633"/>
                  <a:pt x="20293" y="9633"/>
                </a:cubicBezTo>
              </a:path>
            </a:pathLst>
          </a:custGeom>
          <a:solidFill>
            <a:srgbClr val="FF6666"/>
          </a:solidFill>
          <a:ln w="25400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57715" name="Freeform 18"/>
          <p:cNvSpPr>
            <a:spLocks/>
          </p:cNvSpPr>
          <p:nvPr/>
        </p:nvSpPr>
        <p:spPr bwMode="auto">
          <a:xfrm flipH="1">
            <a:off x="8515371" y="4364285"/>
            <a:ext cx="561129" cy="570913"/>
          </a:xfrm>
          <a:custGeom>
            <a:avLst/>
            <a:gdLst>
              <a:gd name="T0" fmla="*/ 0 w 21549"/>
              <a:gd name="T1" fmla="*/ 734337 h 12369"/>
              <a:gd name="T2" fmla="*/ 722523 w 21549"/>
              <a:gd name="T3" fmla="*/ 730109 h 12369"/>
              <a:gd name="T4" fmla="*/ 722523 w 21549"/>
              <a:gd name="T5" fmla="*/ 735349 h 12369"/>
              <a:gd name="T6" fmla="*/ 0 60000 65536"/>
              <a:gd name="T7" fmla="*/ 0 60000 65536"/>
              <a:gd name="T8" fmla="*/ 0 60000 65536"/>
              <a:gd name="T9" fmla="*/ 0 w 21549"/>
              <a:gd name="T10" fmla="*/ 0 h 12369"/>
              <a:gd name="T11" fmla="*/ 21549 w 21549"/>
              <a:gd name="T12" fmla="*/ 12369 h 1236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549" h="12369">
                <a:moveTo>
                  <a:pt x="0" y="12331"/>
                </a:moveTo>
                <a:cubicBezTo>
                  <a:pt x="8166" y="1887"/>
                  <a:pt x="10169" y="-9166"/>
                  <a:pt x="21508" y="12260"/>
                </a:cubicBezTo>
                <a:cubicBezTo>
                  <a:pt x="21600" y="12434"/>
                  <a:pt x="21508" y="12348"/>
                  <a:pt x="21508" y="12348"/>
                </a:cubicBezTo>
              </a:path>
            </a:pathLst>
          </a:cu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>
            <a:prstTxWarp prst="textNoShape">
              <a:avLst/>
            </a:prstTxWarp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57716" name="Line 19"/>
          <p:cNvSpPr>
            <a:spLocks noChangeShapeType="1"/>
          </p:cNvSpPr>
          <p:nvPr/>
        </p:nvSpPr>
        <p:spPr bwMode="auto">
          <a:xfrm rot="10800000">
            <a:off x="6516967" y="4941350"/>
            <a:ext cx="2923775" cy="0"/>
          </a:xfrm>
          <a:prstGeom prst="line">
            <a:avLst/>
          </a:prstGeom>
          <a:noFill/>
          <a:ln w="25400">
            <a:solidFill>
              <a:schemeClr val="tx1"/>
            </a:solidFill>
            <a:miter lim="800000"/>
            <a:headEnd type="stealth" w="med" len="med"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57717" name="Line 20"/>
          <p:cNvSpPr>
            <a:spLocks noChangeShapeType="1"/>
          </p:cNvSpPr>
          <p:nvPr/>
        </p:nvSpPr>
        <p:spPr bwMode="auto">
          <a:xfrm flipH="1">
            <a:off x="7855800" y="4275696"/>
            <a:ext cx="0" cy="813304"/>
          </a:xfrm>
          <a:prstGeom prst="line">
            <a:avLst/>
          </a:prstGeom>
          <a:noFill/>
          <a:ln w="25400">
            <a:solidFill>
              <a:schemeClr val="tx1"/>
            </a:solidFill>
            <a:miter lim="800000"/>
            <a:headEnd type="stealth" w="med" len="med"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57718" name="Rectangle 21"/>
          <p:cNvSpPr>
            <a:spLocks/>
          </p:cNvSpPr>
          <p:nvPr/>
        </p:nvSpPr>
        <p:spPr bwMode="auto">
          <a:xfrm>
            <a:off x="6841830" y="3824133"/>
            <a:ext cx="2018094" cy="43310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r>
              <a:rPr lang="en-US" sz="2500" dirty="0" err="1">
                <a:solidFill>
                  <a:srgbClr val="000000"/>
                </a:solidFill>
                <a:ea typeface="Gill Sans" charset="0"/>
                <a:cs typeface="Gill Sans" charset="0"/>
              </a:rPr>
              <a:t>Pb(payoff</a:t>
            </a:r>
            <a:r>
              <a:rPr lang="en-US" sz="2500" dirty="0">
                <a:solidFill>
                  <a:srgbClr val="000000"/>
                </a:solidFill>
                <a:ea typeface="Gill Sans" charset="0"/>
                <a:cs typeface="Gill Sans" charset="0"/>
              </a:rPr>
              <a:t>)  </a:t>
            </a:r>
          </a:p>
        </p:txBody>
      </p:sp>
      <p:sp>
        <p:nvSpPr>
          <p:cNvPr id="157719" name="Rectangle 22"/>
          <p:cNvSpPr>
            <a:spLocks/>
          </p:cNvSpPr>
          <p:nvPr/>
        </p:nvSpPr>
        <p:spPr bwMode="auto">
          <a:xfrm>
            <a:off x="8072375" y="4906899"/>
            <a:ext cx="2018094" cy="43310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r>
              <a:rPr lang="en-US" sz="2500" dirty="0">
                <a:solidFill>
                  <a:srgbClr val="000000"/>
                </a:solidFill>
                <a:ea typeface="Gill Sans" charset="0"/>
                <a:cs typeface="Gill Sans" charset="0"/>
              </a:rPr>
              <a:t>payoff</a:t>
            </a:r>
          </a:p>
        </p:txBody>
      </p:sp>
      <p:sp>
        <p:nvSpPr>
          <p:cNvPr id="157720" name="Rectangle 23"/>
          <p:cNvSpPr>
            <a:spLocks/>
          </p:cNvSpPr>
          <p:nvPr/>
        </p:nvSpPr>
        <p:spPr bwMode="auto">
          <a:xfrm>
            <a:off x="7452181" y="4911820"/>
            <a:ext cx="482374" cy="43310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r>
              <a:rPr lang="en-US" sz="2500" dirty="0">
                <a:solidFill>
                  <a:srgbClr val="000000"/>
                </a:solidFill>
                <a:ea typeface="Gill Sans" charset="0"/>
                <a:cs typeface="Gill Sans" charset="0"/>
              </a:rPr>
              <a:t>0</a:t>
            </a:r>
          </a:p>
        </p:txBody>
      </p:sp>
      <p:sp>
        <p:nvSpPr>
          <p:cNvPr id="157721" name="Freeform 24"/>
          <p:cNvSpPr>
            <a:spLocks/>
          </p:cNvSpPr>
          <p:nvPr/>
        </p:nvSpPr>
        <p:spPr bwMode="auto">
          <a:xfrm flipH="1">
            <a:off x="6829525" y="6154540"/>
            <a:ext cx="1037350" cy="478632"/>
          </a:xfrm>
          <a:custGeom>
            <a:avLst/>
            <a:gdLst>
              <a:gd name="T0" fmla="*/ 0 w 21600"/>
              <a:gd name="T1" fmla="*/ 617538 h 10965"/>
              <a:gd name="T2" fmla="*/ 1006361 w 21600"/>
              <a:gd name="T3" fmla="*/ 402456 h 10965"/>
              <a:gd name="T4" fmla="*/ 1338263 w 21600"/>
              <a:gd name="T5" fmla="*/ 613370 h 10965"/>
              <a:gd name="T6" fmla="*/ 0 60000 65536"/>
              <a:gd name="T7" fmla="*/ 0 60000 65536"/>
              <a:gd name="T8" fmla="*/ 0 60000 65536"/>
              <a:gd name="T9" fmla="*/ 0 w 21600"/>
              <a:gd name="T10" fmla="*/ 0 h 10965"/>
              <a:gd name="T11" fmla="*/ 21600 w 21600"/>
              <a:gd name="T12" fmla="*/ 10965 h 10965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10965">
                <a:moveTo>
                  <a:pt x="0" y="10965"/>
                </a:moveTo>
                <a:cubicBezTo>
                  <a:pt x="19733" y="10285"/>
                  <a:pt x="13761" y="-10635"/>
                  <a:pt x="16243" y="7146"/>
                </a:cubicBezTo>
                <a:cubicBezTo>
                  <a:pt x="16272" y="7355"/>
                  <a:pt x="21600" y="10891"/>
                  <a:pt x="21600" y="10891"/>
                </a:cubicBezTo>
              </a:path>
            </a:pathLst>
          </a:custGeom>
          <a:solidFill>
            <a:srgbClr val="FF6666"/>
          </a:solidFill>
          <a:ln w="25400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57722" name="Freeform 25"/>
          <p:cNvSpPr>
            <a:spLocks/>
          </p:cNvSpPr>
          <p:nvPr/>
        </p:nvSpPr>
        <p:spPr bwMode="auto">
          <a:xfrm flipH="1">
            <a:off x="7924710" y="6421540"/>
            <a:ext cx="1132101" cy="226397"/>
          </a:xfrm>
          <a:custGeom>
            <a:avLst/>
            <a:gdLst>
              <a:gd name="T0" fmla="*/ 0 w 21549"/>
              <a:gd name="T1" fmla="*/ 291203 h 12369"/>
              <a:gd name="T2" fmla="*/ 1457721 w 21549"/>
              <a:gd name="T3" fmla="*/ 289526 h 12369"/>
              <a:gd name="T4" fmla="*/ 1457721 w 21549"/>
              <a:gd name="T5" fmla="*/ 291604 h 12369"/>
              <a:gd name="T6" fmla="*/ 0 60000 65536"/>
              <a:gd name="T7" fmla="*/ 0 60000 65536"/>
              <a:gd name="T8" fmla="*/ 0 60000 65536"/>
              <a:gd name="T9" fmla="*/ 0 w 21549"/>
              <a:gd name="T10" fmla="*/ 0 h 12369"/>
              <a:gd name="T11" fmla="*/ 21549 w 21549"/>
              <a:gd name="T12" fmla="*/ 12369 h 1236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549" h="12369">
                <a:moveTo>
                  <a:pt x="0" y="12331"/>
                </a:moveTo>
                <a:cubicBezTo>
                  <a:pt x="8166" y="1887"/>
                  <a:pt x="10169" y="-9166"/>
                  <a:pt x="21508" y="12260"/>
                </a:cubicBezTo>
                <a:cubicBezTo>
                  <a:pt x="21600" y="12434"/>
                  <a:pt x="21508" y="12348"/>
                  <a:pt x="21508" y="12348"/>
                </a:cubicBezTo>
              </a:path>
            </a:pathLst>
          </a:cu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>
            <a:prstTxWarp prst="textNoShape">
              <a:avLst/>
            </a:prstTxWarp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57723" name="Line 26"/>
          <p:cNvSpPr>
            <a:spLocks noChangeShapeType="1"/>
          </p:cNvSpPr>
          <p:nvPr/>
        </p:nvSpPr>
        <p:spPr bwMode="auto">
          <a:xfrm rot="10800000">
            <a:off x="6526811" y="6644246"/>
            <a:ext cx="2923775" cy="0"/>
          </a:xfrm>
          <a:prstGeom prst="line">
            <a:avLst/>
          </a:prstGeom>
          <a:noFill/>
          <a:ln w="25400">
            <a:solidFill>
              <a:schemeClr val="tx1"/>
            </a:solidFill>
            <a:miter lim="800000"/>
            <a:headEnd type="stealth" w="med" len="med"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57724" name="Line 27"/>
          <p:cNvSpPr>
            <a:spLocks noChangeShapeType="1"/>
          </p:cNvSpPr>
          <p:nvPr/>
        </p:nvSpPr>
        <p:spPr bwMode="auto">
          <a:xfrm flipH="1">
            <a:off x="7865644" y="5978592"/>
            <a:ext cx="0" cy="813304"/>
          </a:xfrm>
          <a:prstGeom prst="line">
            <a:avLst/>
          </a:prstGeom>
          <a:noFill/>
          <a:ln w="25400">
            <a:solidFill>
              <a:schemeClr val="tx1"/>
            </a:solidFill>
            <a:miter lim="800000"/>
            <a:headEnd type="stealth" w="med" len="med"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57725" name="Rectangle 28"/>
          <p:cNvSpPr>
            <a:spLocks/>
          </p:cNvSpPr>
          <p:nvPr/>
        </p:nvSpPr>
        <p:spPr bwMode="auto">
          <a:xfrm>
            <a:off x="6851675" y="5527028"/>
            <a:ext cx="2018094" cy="43310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r>
              <a:rPr lang="en-US" sz="2500" dirty="0" err="1">
                <a:solidFill>
                  <a:srgbClr val="000000"/>
                </a:solidFill>
                <a:ea typeface="Gill Sans" charset="0"/>
                <a:cs typeface="Gill Sans" charset="0"/>
              </a:rPr>
              <a:t>Pb(payoff</a:t>
            </a:r>
            <a:r>
              <a:rPr lang="en-US" sz="2500" dirty="0">
                <a:solidFill>
                  <a:srgbClr val="000000"/>
                </a:solidFill>
                <a:ea typeface="Gill Sans" charset="0"/>
                <a:cs typeface="Gill Sans" charset="0"/>
              </a:rPr>
              <a:t>)  </a:t>
            </a:r>
          </a:p>
        </p:txBody>
      </p:sp>
      <p:sp>
        <p:nvSpPr>
          <p:cNvPr id="157726" name="Rectangle 29"/>
          <p:cNvSpPr>
            <a:spLocks/>
          </p:cNvSpPr>
          <p:nvPr/>
        </p:nvSpPr>
        <p:spPr bwMode="auto">
          <a:xfrm>
            <a:off x="8082220" y="6609794"/>
            <a:ext cx="2018094" cy="43310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r>
              <a:rPr lang="en-US" sz="2500" dirty="0">
                <a:solidFill>
                  <a:srgbClr val="000000"/>
                </a:solidFill>
                <a:ea typeface="Gill Sans" charset="0"/>
                <a:cs typeface="Gill Sans" charset="0"/>
              </a:rPr>
              <a:t>payoff</a:t>
            </a:r>
          </a:p>
        </p:txBody>
      </p:sp>
      <p:sp>
        <p:nvSpPr>
          <p:cNvPr id="157727" name="Rectangle 30"/>
          <p:cNvSpPr>
            <a:spLocks/>
          </p:cNvSpPr>
          <p:nvPr/>
        </p:nvSpPr>
        <p:spPr bwMode="auto">
          <a:xfrm>
            <a:off x="7462025" y="6614716"/>
            <a:ext cx="482374" cy="43310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r>
              <a:rPr lang="en-US" sz="2500" dirty="0">
                <a:solidFill>
                  <a:srgbClr val="000000"/>
                </a:solidFill>
                <a:ea typeface="Gill Sans" charset="0"/>
                <a:cs typeface="Gill Sans" charset="0"/>
              </a:rPr>
              <a:t>0</a:t>
            </a:r>
          </a:p>
        </p:txBody>
      </p:sp>
      <p:sp>
        <p:nvSpPr>
          <p:cNvPr id="157728" name="Rectangle 31"/>
          <p:cNvSpPr>
            <a:spLocks/>
          </p:cNvSpPr>
          <p:nvPr/>
        </p:nvSpPr>
        <p:spPr bwMode="auto">
          <a:xfrm>
            <a:off x="6306544" y="2623108"/>
            <a:ext cx="654025" cy="49244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r>
              <a:rPr lang="en-US" sz="1600" dirty="0">
                <a:solidFill>
                  <a:srgbClr val="FF6666"/>
                </a:solidFill>
                <a:ea typeface="Gill Sans" charset="0"/>
                <a:cs typeface="Gill Sans" charset="0"/>
              </a:rPr>
              <a:t>target</a:t>
            </a:r>
          </a:p>
          <a:p>
            <a:r>
              <a:rPr lang="en-US" sz="1600" dirty="0">
                <a:solidFill>
                  <a:srgbClr val="FF6666"/>
                </a:solidFill>
                <a:ea typeface="Gill Sans" charset="0"/>
                <a:cs typeface="Gill Sans" charset="0"/>
              </a:rPr>
              <a:t>covered</a:t>
            </a:r>
          </a:p>
        </p:txBody>
      </p:sp>
      <p:sp>
        <p:nvSpPr>
          <p:cNvPr id="157729" name="Rectangle 33"/>
          <p:cNvSpPr>
            <a:spLocks/>
          </p:cNvSpPr>
          <p:nvPr/>
        </p:nvSpPr>
        <p:spPr bwMode="auto">
          <a:xfrm>
            <a:off x="8469312" y="2713037"/>
            <a:ext cx="801094" cy="4616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r>
              <a:rPr lang="en-US" sz="1500" dirty="0">
                <a:solidFill>
                  <a:srgbClr val="00CC99">
                    <a:lumMod val="50000"/>
                  </a:srgbClr>
                </a:solidFill>
                <a:ea typeface="Gill Sans" charset="0"/>
                <a:cs typeface="Gill Sans" charset="0"/>
              </a:rPr>
              <a:t>target</a:t>
            </a:r>
          </a:p>
          <a:p>
            <a:r>
              <a:rPr lang="en-US" sz="1500" dirty="0">
                <a:solidFill>
                  <a:srgbClr val="00CC99">
                    <a:lumMod val="50000"/>
                  </a:srgbClr>
                </a:solidFill>
                <a:ea typeface="Gill Sans" charset="0"/>
                <a:cs typeface="Gill Sans" charset="0"/>
              </a:rPr>
              <a:t>uncovered</a:t>
            </a:r>
          </a:p>
        </p:txBody>
      </p:sp>
      <p:sp>
        <p:nvSpPr>
          <p:cNvPr id="157730" name="AutoShape 34"/>
          <p:cNvSpPr>
            <a:spLocks/>
          </p:cNvSpPr>
          <p:nvPr/>
        </p:nvSpPr>
        <p:spPr bwMode="auto">
          <a:xfrm>
            <a:off x="1870428" y="2549422"/>
            <a:ext cx="1063191" cy="4606677"/>
          </a:xfrm>
          <a:prstGeom prst="roundRect">
            <a:avLst>
              <a:gd name="adj" fmla="val 13889"/>
            </a:avLst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0" tIns="0" rIns="0" bIns="0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57731" name="Line 35"/>
          <p:cNvSpPr>
            <a:spLocks noChangeShapeType="1"/>
          </p:cNvSpPr>
          <p:nvPr/>
        </p:nvSpPr>
        <p:spPr bwMode="auto">
          <a:xfrm flipH="1">
            <a:off x="1367136" y="3937331"/>
            <a:ext cx="404849" cy="580756"/>
          </a:xfrm>
          <a:prstGeom prst="line">
            <a:avLst/>
          </a:prstGeom>
          <a:noFill/>
          <a:ln w="25400">
            <a:solidFill>
              <a:srgbClr val="66CCFF"/>
            </a:solidFill>
            <a:miter lim="800000"/>
            <a:headEnd type="stealth" w="med" len="med"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57732" name="Line 36"/>
          <p:cNvSpPr>
            <a:spLocks noChangeShapeType="1"/>
          </p:cNvSpPr>
          <p:nvPr/>
        </p:nvSpPr>
        <p:spPr bwMode="auto">
          <a:xfrm rot="10800000">
            <a:off x="1397899" y="4734640"/>
            <a:ext cx="354397" cy="255926"/>
          </a:xfrm>
          <a:prstGeom prst="line">
            <a:avLst/>
          </a:prstGeom>
          <a:noFill/>
          <a:ln w="25400">
            <a:solidFill>
              <a:srgbClr val="66CCFF"/>
            </a:solidFill>
            <a:miter lim="800000"/>
            <a:headEnd type="stealth" w="med" len="med"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57733" name="Rectangle 37"/>
          <p:cNvSpPr>
            <a:spLocks/>
          </p:cNvSpPr>
          <p:nvPr/>
        </p:nvSpPr>
        <p:spPr bwMode="auto">
          <a:xfrm>
            <a:off x="2229748" y="5502004"/>
            <a:ext cx="400751" cy="38472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r>
              <a:rPr lang="en-US" sz="2500" dirty="0">
                <a:solidFill>
                  <a:srgbClr val="3333CC"/>
                </a:solidFill>
                <a:ea typeface="Gill Sans" charset="0"/>
                <a:cs typeface="Gill Sans" charset="0"/>
              </a:rPr>
              <a:t>.....</a:t>
            </a:r>
          </a:p>
        </p:txBody>
      </p:sp>
      <p:sp>
        <p:nvSpPr>
          <p:cNvPr id="157734" name="Line 38"/>
          <p:cNvSpPr>
            <a:spLocks noChangeShapeType="1"/>
          </p:cNvSpPr>
          <p:nvPr/>
        </p:nvSpPr>
        <p:spPr bwMode="auto">
          <a:xfrm rot="10800000">
            <a:off x="1427432" y="5128373"/>
            <a:ext cx="393774" cy="816996"/>
          </a:xfrm>
          <a:prstGeom prst="line">
            <a:avLst/>
          </a:prstGeom>
          <a:noFill/>
          <a:ln w="25400">
            <a:solidFill>
              <a:srgbClr val="66CCFF"/>
            </a:solidFill>
            <a:miter lim="800000"/>
            <a:headEnd type="stealth" w="med" len="med"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57736" name="Line 40"/>
          <p:cNvSpPr>
            <a:spLocks noChangeShapeType="1"/>
          </p:cNvSpPr>
          <p:nvPr/>
        </p:nvSpPr>
        <p:spPr bwMode="auto">
          <a:xfrm flipH="1">
            <a:off x="1358522" y="3189238"/>
            <a:ext cx="402389" cy="1072923"/>
          </a:xfrm>
          <a:prstGeom prst="line">
            <a:avLst/>
          </a:prstGeom>
          <a:noFill/>
          <a:ln w="25400">
            <a:solidFill>
              <a:srgbClr val="66CCFF"/>
            </a:solidFill>
            <a:miter lim="800000"/>
            <a:headEnd type="stealth" w="med" len="med"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pic>
        <p:nvPicPr>
          <p:cNvPr id="33833" name="Picture 4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4753" y="4044377"/>
            <a:ext cx="1292072" cy="1033549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  <a:effectLst>
            <a:outerShdw blurRad="101600" dist="50799" dir="5400000" algn="ctr" rotWithShape="0">
              <a:schemeClr val="bg2">
                <a:alpha val="50000"/>
              </a:schemeClr>
            </a:outerShdw>
          </a:effectLst>
        </p:spPr>
      </p:pic>
      <p:pic>
        <p:nvPicPr>
          <p:cNvPr id="33834" name="Picture 4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49221" y="3523911"/>
            <a:ext cx="1292072" cy="1033549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  <a:effectLst>
            <a:outerShdw blurRad="101600" dist="50799" dir="5400000" algn="ctr" rotWithShape="0">
              <a:schemeClr val="bg2">
                <a:alpha val="50000"/>
              </a:schemeClr>
            </a:outerShdw>
          </a:effectLst>
        </p:spPr>
      </p:pic>
      <p:pic>
        <p:nvPicPr>
          <p:cNvPr id="157739" name="Picture 4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49221" y="4606677"/>
            <a:ext cx="1292072" cy="103354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157743" name="Rectangle 47"/>
          <p:cNvSpPr>
            <a:spLocks/>
          </p:cNvSpPr>
          <p:nvPr/>
        </p:nvSpPr>
        <p:spPr bwMode="auto">
          <a:xfrm>
            <a:off x="5199053" y="3151598"/>
            <a:ext cx="1003042" cy="40011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r>
              <a:rPr lang="en-US" sz="2600" dirty="0">
                <a:solidFill>
                  <a:srgbClr val="000000"/>
                </a:solidFill>
                <a:ea typeface="Gill Sans" charset="0"/>
                <a:cs typeface="Gill Sans" charset="0"/>
              </a:rPr>
              <a:t>target 1</a:t>
            </a:r>
          </a:p>
        </p:txBody>
      </p:sp>
      <p:sp>
        <p:nvSpPr>
          <p:cNvPr id="48" name="Rectangle 6"/>
          <p:cNvSpPr>
            <a:spLocks/>
          </p:cNvSpPr>
          <p:nvPr/>
        </p:nvSpPr>
        <p:spPr bwMode="auto">
          <a:xfrm>
            <a:off x="2138688" y="3159292"/>
            <a:ext cx="587663" cy="38472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r>
              <a:rPr lang="en-US" sz="2500" dirty="0">
                <a:solidFill>
                  <a:srgbClr val="3333CC"/>
                </a:solidFill>
                <a:ea typeface="Gill Sans" charset="0"/>
                <a:cs typeface="Gill Sans" charset="0"/>
              </a:rPr>
              <a:t>20%</a:t>
            </a:r>
          </a:p>
        </p:txBody>
      </p:sp>
      <p:sp>
        <p:nvSpPr>
          <p:cNvPr id="49" name="Rectangle 8"/>
          <p:cNvSpPr>
            <a:spLocks/>
          </p:cNvSpPr>
          <p:nvPr/>
        </p:nvSpPr>
        <p:spPr bwMode="auto">
          <a:xfrm>
            <a:off x="2138688" y="4616104"/>
            <a:ext cx="587663" cy="38472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r>
              <a:rPr lang="en-US" sz="2500" dirty="0">
                <a:solidFill>
                  <a:srgbClr val="3333CC"/>
                </a:solidFill>
                <a:ea typeface="Gill Sans" charset="0"/>
                <a:cs typeface="Gill Sans" charset="0"/>
              </a:rPr>
              <a:t>80%</a:t>
            </a:r>
          </a:p>
        </p:txBody>
      </p:sp>
      <p:sp>
        <p:nvSpPr>
          <p:cNvPr id="51" name="Rectangle 10"/>
          <p:cNvSpPr>
            <a:spLocks/>
          </p:cNvSpPr>
          <p:nvPr/>
        </p:nvSpPr>
        <p:spPr bwMode="auto">
          <a:xfrm>
            <a:off x="2138688" y="6446963"/>
            <a:ext cx="587663" cy="38472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r>
              <a:rPr lang="en-US" sz="2500" dirty="0">
                <a:solidFill>
                  <a:srgbClr val="3333CC"/>
                </a:solidFill>
                <a:ea typeface="Gill Sans" charset="0"/>
                <a:cs typeface="Gill Sans" charset="0"/>
              </a:rPr>
              <a:t>50%</a:t>
            </a:r>
          </a:p>
        </p:txBody>
      </p:sp>
      <p:sp>
        <p:nvSpPr>
          <p:cNvPr id="52" name="Rectangle 11"/>
          <p:cNvSpPr>
            <a:spLocks/>
          </p:cNvSpPr>
          <p:nvPr/>
        </p:nvSpPr>
        <p:spPr bwMode="auto">
          <a:xfrm>
            <a:off x="753281" y="1726674"/>
            <a:ext cx="2171725" cy="76944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pPr algn="r"/>
            <a:r>
              <a:rPr lang="en-US" sz="2500" dirty="0">
                <a:solidFill>
                  <a:srgbClr val="3333CC"/>
                </a:solidFill>
                <a:ea typeface="Gill Sans" charset="0"/>
                <a:cs typeface="Gill Sans" charset="0"/>
              </a:rPr>
              <a:t>given a coverage</a:t>
            </a:r>
          </a:p>
          <a:p>
            <a:pPr algn="r"/>
            <a:r>
              <a:rPr lang="en-US" sz="2500" dirty="0">
                <a:solidFill>
                  <a:srgbClr val="3333CC"/>
                </a:solidFill>
                <a:ea typeface="Gill Sans" charset="0"/>
                <a:cs typeface="Gill Sans" charset="0"/>
              </a:rPr>
              <a:t>vector C...</a:t>
            </a:r>
          </a:p>
        </p:txBody>
      </p:sp>
      <p:sp>
        <p:nvSpPr>
          <p:cNvPr id="53" name="Rectangle 48"/>
          <p:cNvSpPr>
            <a:spLocks/>
          </p:cNvSpPr>
          <p:nvPr/>
        </p:nvSpPr>
        <p:spPr bwMode="auto">
          <a:xfrm>
            <a:off x="5002287" y="1776304"/>
            <a:ext cx="3297740" cy="38472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pPr algn="r"/>
            <a:r>
              <a:rPr lang="en-US" sz="2500" dirty="0">
                <a:solidFill>
                  <a:srgbClr val="00664D"/>
                </a:solidFill>
                <a:ea typeface="Gill Sans" charset="0"/>
                <a:cs typeface="Gill Sans" charset="0"/>
              </a:rPr>
              <a:t>...and payoff distributions</a:t>
            </a:r>
          </a:p>
        </p:txBody>
      </p:sp>
      <p:sp>
        <p:nvSpPr>
          <p:cNvPr id="50" name="AutoShape 44"/>
          <p:cNvSpPr>
            <a:spLocks/>
          </p:cNvSpPr>
          <p:nvPr/>
        </p:nvSpPr>
        <p:spPr bwMode="auto">
          <a:xfrm>
            <a:off x="3524281" y="2578952"/>
            <a:ext cx="1063191" cy="4557460"/>
          </a:xfrm>
          <a:prstGeom prst="roundRect">
            <a:avLst>
              <a:gd name="adj" fmla="val 13889"/>
            </a:avLst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0" tIns="0" rIns="0" bIns="0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3592512" y="3052841"/>
            <a:ext cx="889987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attack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vector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A(C)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3668712" y="4465637"/>
            <a:ext cx="73109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dirty="0" smtClean="0">
                <a:solidFill>
                  <a:srgbClr val="FFFF00"/>
                </a:solidFill>
              </a:rPr>
              <a:t>?</a:t>
            </a:r>
            <a:endParaRPr lang="en-US" sz="96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607889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704" name="Rectangle 7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10070781" cy="973948"/>
          </a:xfrm>
        </p:spPr>
        <p:txBody>
          <a:bodyPr/>
          <a:lstStyle/>
          <a:p>
            <a:pPr eaLnBrk="1" hangingPunct="1"/>
            <a:r>
              <a:rPr lang="en-US" dirty="0" smtClean="0"/>
              <a:t>Problem 2 of 2</a:t>
            </a:r>
          </a:p>
        </p:txBody>
      </p:sp>
      <p:sp>
        <p:nvSpPr>
          <p:cNvPr id="157730" name="AutoShape 34"/>
          <p:cNvSpPr>
            <a:spLocks/>
          </p:cNvSpPr>
          <p:nvPr/>
        </p:nvSpPr>
        <p:spPr bwMode="auto">
          <a:xfrm>
            <a:off x="1870428" y="2549422"/>
            <a:ext cx="1063191" cy="4606677"/>
          </a:xfrm>
          <a:prstGeom prst="roundRect">
            <a:avLst>
              <a:gd name="adj" fmla="val 13889"/>
            </a:avLst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0" tIns="0" rIns="0" bIns="0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57731" name="Line 35"/>
          <p:cNvSpPr>
            <a:spLocks noChangeShapeType="1"/>
          </p:cNvSpPr>
          <p:nvPr/>
        </p:nvSpPr>
        <p:spPr bwMode="auto">
          <a:xfrm flipH="1">
            <a:off x="1367136" y="3937331"/>
            <a:ext cx="404849" cy="580756"/>
          </a:xfrm>
          <a:prstGeom prst="line">
            <a:avLst/>
          </a:prstGeom>
          <a:noFill/>
          <a:ln w="25400">
            <a:solidFill>
              <a:srgbClr val="66CCFF"/>
            </a:solidFill>
            <a:miter lim="800000"/>
            <a:headEnd type="stealth" w="med" len="med"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57732" name="Line 36"/>
          <p:cNvSpPr>
            <a:spLocks noChangeShapeType="1"/>
          </p:cNvSpPr>
          <p:nvPr/>
        </p:nvSpPr>
        <p:spPr bwMode="auto">
          <a:xfrm rot="10800000">
            <a:off x="1397899" y="4734640"/>
            <a:ext cx="354397" cy="255926"/>
          </a:xfrm>
          <a:prstGeom prst="line">
            <a:avLst/>
          </a:prstGeom>
          <a:noFill/>
          <a:ln w="25400">
            <a:solidFill>
              <a:srgbClr val="66CCFF"/>
            </a:solidFill>
            <a:miter lim="800000"/>
            <a:headEnd type="stealth" w="med" len="med"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57734" name="Line 38"/>
          <p:cNvSpPr>
            <a:spLocks noChangeShapeType="1"/>
          </p:cNvSpPr>
          <p:nvPr/>
        </p:nvSpPr>
        <p:spPr bwMode="auto">
          <a:xfrm rot="10800000">
            <a:off x="1427432" y="5128373"/>
            <a:ext cx="393774" cy="816996"/>
          </a:xfrm>
          <a:prstGeom prst="line">
            <a:avLst/>
          </a:prstGeom>
          <a:noFill/>
          <a:ln w="25400">
            <a:solidFill>
              <a:srgbClr val="66CCFF"/>
            </a:solidFill>
            <a:miter lim="800000"/>
            <a:headEnd type="stealth" w="med" len="med"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57736" name="Line 40"/>
          <p:cNvSpPr>
            <a:spLocks noChangeShapeType="1"/>
          </p:cNvSpPr>
          <p:nvPr/>
        </p:nvSpPr>
        <p:spPr bwMode="auto">
          <a:xfrm flipH="1">
            <a:off x="1358522" y="3189238"/>
            <a:ext cx="402389" cy="1072923"/>
          </a:xfrm>
          <a:prstGeom prst="line">
            <a:avLst/>
          </a:prstGeom>
          <a:noFill/>
          <a:ln w="25400">
            <a:solidFill>
              <a:srgbClr val="66CCFF"/>
            </a:solidFill>
            <a:miter lim="800000"/>
            <a:headEnd type="stealth" w="med" len="med"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pic>
        <p:nvPicPr>
          <p:cNvPr id="33833" name="Picture 4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4753" y="4044377"/>
            <a:ext cx="1292072" cy="1033549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  <a:effectLst>
            <a:outerShdw blurRad="101600" dist="50799" dir="5400000" algn="ctr" rotWithShape="0">
              <a:schemeClr val="bg2">
                <a:alpha val="50000"/>
              </a:schemeClr>
            </a:outerShdw>
          </a:effectLst>
        </p:spPr>
      </p:pic>
      <p:pic>
        <p:nvPicPr>
          <p:cNvPr id="33834" name="Picture 4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49221" y="3523911"/>
            <a:ext cx="1292072" cy="1033549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  <a:effectLst>
            <a:outerShdw blurRad="101600" dist="50799" dir="5400000" algn="ctr" rotWithShape="0">
              <a:schemeClr val="bg2">
                <a:alpha val="50000"/>
              </a:schemeClr>
            </a:outerShdw>
          </a:effectLst>
        </p:spPr>
      </p:pic>
      <p:pic>
        <p:nvPicPr>
          <p:cNvPr id="157739" name="Picture 4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49221" y="4606677"/>
            <a:ext cx="1292072" cy="103354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52" name="Rectangle 11"/>
          <p:cNvSpPr>
            <a:spLocks/>
          </p:cNvSpPr>
          <p:nvPr/>
        </p:nvSpPr>
        <p:spPr bwMode="auto">
          <a:xfrm>
            <a:off x="351322" y="1726674"/>
            <a:ext cx="2573684" cy="76944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pPr algn="r"/>
            <a:r>
              <a:rPr lang="en-US" sz="2500" dirty="0" smtClean="0">
                <a:solidFill>
                  <a:srgbClr val="3333CC"/>
                </a:solidFill>
                <a:ea typeface="Gill Sans" charset="0"/>
                <a:cs typeface="Gill Sans" charset="0"/>
              </a:rPr>
              <a:t>find the optimal</a:t>
            </a:r>
          </a:p>
          <a:p>
            <a:pPr algn="r"/>
            <a:r>
              <a:rPr lang="en-US" sz="2500" dirty="0" smtClean="0">
                <a:solidFill>
                  <a:srgbClr val="3333CC"/>
                </a:solidFill>
                <a:ea typeface="Gill Sans" charset="0"/>
                <a:cs typeface="Gill Sans" charset="0"/>
              </a:rPr>
              <a:t>coverage vector C*.</a:t>
            </a:r>
            <a:endParaRPr lang="en-US" sz="2500" dirty="0">
              <a:solidFill>
                <a:srgbClr val="3333CC"/>
              </a:solidFill>
              <a:ea typeface="Gill Sans" charset="0"/>
              <a:cs typeface="Gill Sans" charset="0"/>
            </a:endParaRPr>
          </a:p>
        </p:txBody>
      </p:sp>
      <p:sp>
        <p:nvSpPr>
          <p:cNvPr id="50" name="AutoShape 44"/>
          <p:cNvSpPr>
            <a:spLocks/>
          </p:cNvSpPr>
          <p:nvPr/>
        </p:nvSpPr>
        <p:spPr bwMode="auto">
          <a:xfrm>
            <a:off x="3524281" y="2578952"/>
            <a:ext cx="1063191" cy="4557460"/>
          </a:xfrm>
          <a:prstGeom prst="roundRect">
            <a:avLst>
              <a:gd name="adj" fmla="val 13889"/>
            </a:avLst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0" tIns="0" rIns="0" bIns="0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1992312" y="3932237"/>
            <a:ext cx="73109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dirty="0" smtClean="0">
                <a:solidFill>
                  <a:srgbClr val="3333CC"/>
                </a:solidFill>
              </a:rPr>
              <a:t>?</a:t>
            </a:r>
            <a:endParaRPr lang="en-US" sz="9600" dirty="0">
              <a:solidFill>
                <a:srgbClr val="3333CC"/>
              </a:solidFill>
            </a:endParaRPr>
          </a:p>
        </p:txBody>
      </p:sp>
      <p:sp>
        <p:nvSpPr>
          <p:cNvPr id="55" name="Rectangle 11"/>
          <p:cNvSpPr>
            <a:spLocks/>
          </p:cNvSpPr>
          <p:nvPr/>
        </p:nvSpPr>
        <p:spPr bwMode="auto">
          <a:xfrm>
            <a:off x="3253561" y="1706986"/>
            <a:ext cx="1775677" cy="76944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  <a:spAutoFit/>
          </a:bodyPr>
          <a:lstStyle/>
          <a:p>
            <a:pPr algn="r"/>
            <a:r>
              <a:rPr lang="en-US" sz="2500" dirty="0">
                <a:solidFill>
                  <a:srgbClr val="000000"/>
                </a:solidFill>
                <a:ea typeface="Gill Sans" charset="0"/>
                <a:cs typeface="Gill Sans" charset="0"/>
              </a:rPr>
              <a:t>... given A(C) </a:t>
            </a:r>
          </a:p>
          <a:p>
            <a:r>
              <a:rPr lang="en-US" sz="2500" dirty="0">
                <a:solidFill>
                  <a:srgbClr val="000000"/>
                </a:solidFill>
                <a:ea typeface="Gill Sans" charset="0"/>
                <a:cs typeface="Gill Sans" charset="0"/>
              </a:rPr>
              <a:t>for every C</a:t>
            </a:r>
          </a:p>
        </p:txBody>
      </p:sp>
      <p:sp>
        <p:nvSpPr>
          <p:cNvPr id="58" name="Rectangle 12"/>
          <p:cNvSpPr>
            <a:spLocks/>
          </p:cNvSpPr>
          <p:nvPr/>
        </p:nvSpPr>
        <p:spPr bwMode="auto">
          <a:xfrm>
            <a:off x="3619034" y="2465966"/>
            <a:ext cx="700218" cy="472437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r>
              <a:rPr lang="en-US" sz="2500" dirty="0">
                <a:solidFill>
                  <a:srgbClr val="000000"/>
                </a:solidFill>
                <a:ea typeface="Gill Sans" charset="0"/>
                <a:cs typeface="Gill Sans" charset="0"/>
              </a:rPr>
              <a:t>a</a:t>
            </a:r>
            <a:r>
              <a:rPr lang="en-US" sz="2500" baseline="-6000" dirty="0">
                <a:solidFill>
                  <a:srgbClr val="000000"/>
                </a:solidFill>
                <a:ea typeface="Gill Sans" charset="0"/>
                <a:cs typeface="Gill Sans" charset="0"/>
              </a:rPr>
              <a:t>1</a:t>
            </a:r>
            <a:r>
              <a:rPr lang="en-US" sz="2500" dirty="0">
                <a:solidFill>
                  <a:srgbClr val="000000"/>
                </a:solidFill>
                <a:ea typeface="Gill Sans" charset="0"/>
                <a:cs typeface="Gill Sans" charset="0"/>
              </a:rPr>
              <a:t>(C)</a:t>
            </a:r>
          </a:p>
          <a:p>
            <a:r>
              <a:rPr lang="en-US" sz="2500" dirty="0">
                <a:solidFill>
                  <a:srgbClr val="000000"/>
                </a:solidFill>
                <a:ea typeface="Gill Sans" charset="0"/>
                <a:cs typeface="Gill Sans" charset="0"/>
              </a:rPr>
              <a:t> </a:t>
            </a:r>
          </a:p>
          <a:p>
            <a:r>
              <a:rPr lang="en-US" sz="2500" dirty="0">
                <a:solidFill>
                  <a:srgbClr val="000000"/>
                </a:solidFill>
                <a:ea typeface="Gill Sans" charset="0"/>
                <a:cs typeface="Gill Sans" charset="0"/>
              </a:rPr>
              <a:t>a</a:t>
            </a:r>
            <a:r>
              <a:rPr lang="en-US" sz="2500" baseline="-6000" dirty="0">
                <a:solidFill>
                  <a:srgbClr val="000000"/>
                </a:solidFill>
                <a:ea typeface="Gill Sans" charset="0"/>
                <a:cs typeface="Gill Sans" charset="0"/>
              </a:rPr>
              <a:t>2</a:t>
            </a:r>
            <a:r>
              <a:rPr lang="en-US" sz="2500" dirty="0">
                <a:solidFill>
                  <a:srgbClr val="000000"/>
                </a:solidFill>
                <a:ea typeface="Gill Sans" charset="0"/>
                <a:cs typeface="Gill Sans" charset="0"/>
              </a:rPr>
              <a:t>(C) </a:t>
            </a:r>
          </a:p>
          <a:p>
            <a:endParaRPr lang="en-US" sz="2500" dirty="0">
              <a:solidFill>
                <a:srgbClr val="000000"/>
              </a:solidFill>
              <a:ea typeface="Gill Sans" charset="0"/>
              <a:cs typeface="Gill Sans" charset="0"/>
            </a:endParaRPr>
          </a:p>
          <a:p>
            <a:r>
              <a:rPr lang="en-US" sz="2500" dirty="0">
                <a:solidFill>
                  <a:srgbClr val="000000"/>
                </a:solidFill>
                <a:ea typeface="Gill Sans" charset="0"/>
                <a:cs typeface="Gill Sans" charset="0"/>
              </a:rPr>
              <a:t>a</a:t>
            </a:r>
            <a:r>
              <a:rPr lang="en-US" sz="2500" baseline="-6000" dirty="0">
                <a:solidFill>
                  <a:srgbClr val="000000"/>
                </a:solidFill>
                <a:ea typeface="Gill Sans" charset="0"/>
                <a:cs typeface="Gill Sans" charset="0"/>
              </a:rPr>
              <a:t>3</a:t>
            </a:r>
            <a:r>
              <a:rPr lang="en-US" sz="2500" dirty="0">
                <a:solidFill>
                  <a:srgbClr val="000000"/>
                </a:solidFill>
                <a:ea typeface="Gill Sans" charset="0"/>
                <a:cs typeface="Gill Sans" charset="0"/>
              </a:rPr>
              <a:t>(C) </a:t>
            </a:r>
          </a:p>
          <a:p>
            <a:endParaRPr lang="en-US" sz="2500" dirty="0">
              <a:solidFill>
                <a:srgbClr val="000000"/>
              </a:solidFill>
              <a:ea typeface="Gill Sans" charset="0"/>
              <a:cs typeface="Gill Sans" charset="0"/>
            </a:endParaRPr>
          </a:p>
          <a:p>
            <a:endParaRPr lang="en-US" sz="2500" dirty="0">
              <a:solidFill>
                <a:srgbClr val="000000"/>
              </a:solidFill>
              <a:ea typeface="Gill Sans" charset="0"/>
              <a:cs typeface="Gill Sans" charset="0"/>
            </a:endParaRPr>
          </a:p>
          <a:p>
            <a:r>
              <a:rPr lang="en-US" sz="2500" dirty="0">
                <a:solidFill>
                  <a:srgbClr val="000000"/>
                </a:solidFill>
                <a:ea typeface="Gill Sans" charset="0"/>
                <a:cs typeface="Gill Sans" charset="0"/>
              </a:rPr>
              <a:t>...</a:t>
            </a:r>
          </a:p>
          <a:p>
            <a:endParaRPr lang="en-US" sz="2500" dirty="0">
              <a:solidFill>
                <a:srgbClr val="000000"/>
              </a:solidFill>
              <a:ea typeface="Gill Sans" charset="0"/>
              <a:cs typeface="Gill Sans" charset="0"/>
            </a:endParaRPr>
          </a:p>
          <a:p>
            <a:endParaRPr lang="en-US" sz="2500" dirty="0">
              <a:solidFill>
                <a:srgbClr val="000000"/>
              </a:solidFill>
              <a:ea typeface="Gill Sans" charset="0"/>
              <a:cs typeface="Gill Sans" charset="0"/>
            </a:endParaRPr>
          </a:p>
          <a:p>
            <a:r>
              <a:rPr lang="en-US" sz="2500" dirty="0" err="1">
                <a:solidFill>
                  <a:srgbClr val="000000"/>
                </a:solidFill>
                <a:ea typeface="Gill Sans" charset="0"/>
                <a:cs typeface="Gill Sans" charset="0"/>
              </a:rPr>
              <a:t>a</a:t>
            </a:r>
            <a:r>
              <a:rPr lang="en-US" sz="2500" baseline="-6000" dirty="0" err="1">
                <a:solidFill>
                  <a:srgbClr val="000000"/>
                </a:solidFill>
                <a:ea typeface="Gill Sans" charset="0"/>
                <a:cs typeface="Gill Sans" charset="0"/>
              </a:rPr>
              <a:t>T</a:t>
            </a:r>
            <a:r>
              <a:rPr lang="en-US" sz="2500" dirty="0" err="1">
                <a:solidFill>
                  <a:srgbClr val="000000"/>
                </a:solidFill>
                <a:ea typeface="Gill Sans" charset="0"/>
                <a:cs typeface="Gill Sans" charset="0"/>
              </a:rPr>
              <a:t>(C</a:t>
            </a:r>
            <a:r>
              <a:rPr lang="en-US" sz="2500" dirty="0">
                <a:solidFill>
                  <a:srgbClr val="000000"/>
                </a:solidFill>
                <a:ea typeface="Gill Sans" charset="0"/>
                <a:cs typeface="Gill Sans" charset="0"/>
              </a:rPr>
              <a:t>) </a:t>
            </a:r>
          </a:p>
          <a:p>
            <a:endParaRPr lang="en-US" sz="2500" dirty="0">
              <a:solidFill>
                <a:srgbClr val="000000"/>
              </a:solidFill>
              <a:ea typeface="Gill Sans" charset="0"/>
              <a:cs typeface="Gill Sans" charset="0"/>
            </a:endParaRPr>
          </a:p>
        </p:txBody>
      </p:sp>
      <p:pic>
        <p:nvPicPr>
          <p:cNvPr id="59" name="Picture 1"/>
          <p:cNvPicPr>
            <a:picLocks noChangeAspect="1" noChangeArrowheads="1"/>
          </p:cNvPicPr>
          <p:nvPr/>
        </p:nvPicPr>
        <p:blipFill>
          <a:blip r:embed="rId3">
            <a:alphaModFix amt="50000"/>
          </a:blip>
          <a:srcRect/>
          <a:stretch>
            <a:fillRect/>
          </a:stretch>
        </p:blipFill>
        <p:spPr bwMode="auto">
          <a:xfrm>
            <a:off x="4659312" y="3627437"/>
            <a:ext cx="3184651" cy="2116315"/>
          </a:xfrm>
          <a:prstGeom prst="rect">
            <a:avLst/>
          </a:prstGeom>
          <a:noFill/>
          <a:ln w="38100">
            <a:solidFill>
              <a:srgbClr val="FFFF00">
                <a:alpha val="29803"/>
              </a:srgbClr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11903257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704" name="Rectangle 7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10070781" cy="973948"/>
          </a:xfrm>
        </p:spPr>
        <p:txBody>
          <a:bodyPr/>
          <a:lstStyle/>
          <a:p>
            <a:pPr eaLnBrk="1" hangingPunct="1"/>
            <a:r>
              <a:rPr lang="en-US" dirty="0" smtClean="0"/>
              <a:t>Approach</a:t>
            </a:r>
          </a:p>
        </p:txBody>
      </p:sp>
      <p:sp>
        <p:nvSpPr>
          <p:cNvPr id="157730" name="AutoShape 34"/>
          <p:cNvSpPr>
            <a:spLocks/>
          </p:cNvSpPr>
          <p:nvPr/>
        </p:nvSpPr>
        <p:spPr bwMode="auto">
          <a:xfrm>
            <a:off x="1870428" y="2549422"/>
            <a:ext cx="1063191" cy="4606677"/>
          </a:xfrm>
          <a:prstGeom prst="roundRect">
            <a:avLst>
              <a:gd name="adj" fmla="val 13889"/>
            </a:avLst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0" tIns="0" rIns="0" bIns="0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57731" name="Line 35"/>
          <p:cNvSpPr>
            <a:spLocks noChangeShapeType="1"/>
          </p:cNvSpPr>
          <p:nvPr/>
        </p:nvSpPr>
        <p:spPr bwMode="auto">
          <a:xfrm flipH="1">
            <a:off x="1367136" y="3937331"/>
            <a:ext cx="404849" cy="580756"/>
          </a:xfrm>
          <a:prstGeom prst="line">
            <a:avLst/>
          </a:prstGeom>
          <a:noFill/>
          <a:ln w="25400">
            <a:solidFill>
              <a:srgbClr val="66CCFF"/>
            </a:solidFill>
            <a:miter lim="800000"/>
            <a:headEnd type="stealth" w="med" len="med"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57732" name="Line 36"/>
          <p:cNvSpPr>
            <a:spLocks noChangeShapeType="1"/>
          </p:cNvSpPr>
          <p:nvPr/>
        </p:nvSpPr>
        <p:spPr bwMode="auto">
          <a:xfrm rot="10800000">
            <a:off x="1397899" y="4734640"/>
            <a:ext cx="354397" cy="255926"/>
          </a:xfrm>
          <a:prstGeom prst="line">
            <a:avLst/>
          </a:prstGeom>
          <a:noFill/>
          <a:ln w="25400">
            <a:solidFill>
              <a:srgbClr val="66CCFF"/>
            </a:solidFill>
            <a:miter lim="800000"/>
            <a:headEnd type="stealth" w="med" len="med"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57734" name="Line 38"/>
          <p:cNvSpPr>
            <a:spLocks noChangeShapeType="1"/>
          </p:cNvSpPr>
          <p:nvPr/>
        </p:nvSpPr>
        <p:spPr bwMode="auto">
          <a:xfrm rot="10800000">
            <a:off x="1427432" y="5128373"/>
            <a:ext cx="393774" cy="816996"/>
          </a:xfrm>
          <a:prstGeom prst="line">
            <a:avLst/>
          </a:prstGeom>
          <a:noFill/>
          <a:ln w="25400">
            <a:solidFill>
              <a:srgbClr val="66CCFF"/>
            </a:solidFill>
            <a:miter lim="800000"/>
            <a:headEnd type="stealth" w="med" len="med"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57736" name="Line 40"/>
          <p:cNvSpPr>
            <a:spLocks noChangeShapeType="1"/>
          </p:cNvSpPr>
          <p:nvPr/>
        </p:nvSpPr>
        <p:spPr bwMode="auto">
          <a:xfrm flipH="1">
            <a:off x="1358522" y="3189238"/>
            <a:ext cx="402389" cy="1072923"/>
          </a:xfrm>
          <a:prstGeom prst="line">
            <a:avLst/>
          </a:prstGeom>
          <a:noFill/>
          <a:ln w="25400">
            <a:solidFill>
              <a:srgbClr val="66CCFF"/>
            </a:solidFill>
            <a:miter lim="800000"/>
            <a:headEnd type="stealth" w="med" len="med"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pic>
        <p:nvPicPr>
          <p:cNvPr id="33833" name="Picture 4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4753" y="4044377"/>
            <a:ext cx="1292072" cy="1033549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  <a:effectLst>
            <a:outerShdw blurRad="101600" dist="50799" dir="5400000" algn="ctr" rotWithShape="0">
              <a:schemeClr val="bg2">
                <a:alpha val="50000"/>
              </a:schemeClr>
            </a:outerShdw>
          </a:effectLst>
        </p:spPr>
      </p:pic>
      <p:pic>
        <p:nvPicPr>
          <p:cNvPr id="33834" name="Picture 4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49221" y="3523911"/>
            <a:ext cx="1292072" cy="1033549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  <a:effectLst>
            <a:outerShdw blurRad="101600" dist="50799" dir="5400000" algn="ctr" rotWithShape="0">
              <a:schemeClr val="bg2">
                <a:alpha val="50000"/>
              </a:schemeClr>
            </a:outerShdw>
          </a:effectLst>
        </p:spPr>
      </p:pic>
      <p:pic>
        <p:nvPicPr>
          <p:cNvPr id="157739" name="Picture 4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49221" y="4606677"/>
            <a:ext cx="1292072" cy="103354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52" name="Rectangle 11"/>
          <p:cNvSpPr>
            <a:spLocks/>
          </p:cNvSpPr>
          <p:nvPr/>
        </p:nvSpPr>
        <p:spPr bwMode="auto">
          <a:xfrm>
            <a:off x="783394" y="1919034"/>
            <a:ext cx="2141612" cy="38472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pPr algn="r"/>
            <a:r>
              <a:rPr lang="en-US" sz="2500" dirty="0" smtClean="0">
                <a:solidFill>
                  <a:srgbClr val="3333CC"/>
                </a:solidFill>
                <a:ea typeface="Gill Sans" charset="0"/>
                <a:cs typeface="Gill Sans" charset="0"/>
              </a:rPr>
              <a:t>Coverage Vector</a:t>
            </a:r>
            <a:endParaRPr lang="en-US" sz="2500" dirty="0">
              <a:solidFill>
                <a:srgbClr val="3333CC"/>
              </a:solidFill>
              <a:ea typeface="Gill Sans" charset="0"/>
              <a:cs typeface="Gill Sans" charset="0"/>
            </a:endParaRPr>
          </a:p>
        </p:txBody>
      </p:sp>
      <p:sp>
        <p:nvSpPr>
          <p:cNvPr id="50" name="AutoShape 44"/>
          <p:cNvSpPr>
            <a:spLocks/>
          </p:cNvSpPr>
          <p:nvPr/>
        </p:nvSpPr>
        <p:spPr bwMode="auto">
          <a:xfrm>
            <a:off x="3524281" y="2578952"/>
            <a:ext cx="1063191" cy="4557460"/>
          </a:xfrm>
          <a:prstGeom prst="roundRect">
            <a:avLst>
              <a:gd name="adj" fmla="val 13889"/>
            </a:avLst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0" tIns="0" rIns="0" bIns="0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1992312" y="3932237"/>
            <a:ext cx="73109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dirty="0" smtClean="0">
                <a:solidFill>
                  <a:srgbClr val="3333CC"/>
                </a:solidFill>
              </a:rPr>
              <a:t>?</a:t>
            </a:r>
            <a:endParaRPr lang="en-US" sz="9600" dirty="0">
              <a:solidFill>
                <a:srgbClr val="3333CC"/>
              </a:solidFill>
            </a:endParaRPr>
          </a:p>
        </p:txBody>
      </p:sp>
      <p:sp>
        <p:nvSpPr>
          <p:cNvPr id="55" name="Rectangle 11"/>
          <p:cNvSpPr>
            <a:spLocks/>
          </p:cNvSpPr>
          <p:nvPr/>
        </p:nvSpPr>
        <p:spPr bwMode="auto">
          <a:xfrm>
            <a:off x="3253561" y="1899346"/>
            <a:ext cx="1775677" cy="38472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  <a:spAutoFit/>
          </a:bodyPr>
          <a:lstStyle/>
          <a:p>
            <a:pPr algn="r"/>
            <a:r>
              <a:rPr lang="en-US" sz="2500" dirty="0" smtClean="0">
                <a:solidFill>
                  <a:srgbClr val="000000"/>
                </a:solidFill>
                <a:ea typeface="Gill Sans" charset="0"/>
                <a:cs typeface="Gill Sans" charset="0"/>
              </a:rPr>
              <a:t>Attack Vector</a:t>
            </a:r>
            <a:endParaRPr lang="en-US" sz="2500" dirty="0">
              <a:solidFill>
                <a:srgbClr val="000000"/>
              </a:solidFill>
              <a:ea typeface="Gill Sans" charset="0"/>
              <a:cs typeface="Gill Sans" charset="0"/>
            </a:endParaRPr>
          </a:p>
        </p:txBody>
      </p:sp>
      <p:sp>
        <p:nvSpPr>
          <p:cNvPr id="17" name="AutoShape 12"/>
          <p:cNvSpPr>
            <a:spLocks/>
          </p:cNvSpPr>
          <p:nvPr/>
        </p:nvSpPr>
        <p:spPr bwMode="auto">
          <a:xfrm>
            <a:off x="4912336" y="2736445"/>
            <a:ext cx="3750701" cy="1013863"/>
          </a:xfrm>
          <a:custGeom>
            <a:avLst/>
            <a:gdLst>
              <a:gd name="T0" fmla="*/ 532632307 w 19094"/>
              <a:gd name="T1" fmla="*/ 39609389 h 21600"/>
              <a:gd name="T2" fmla="*/ 0 60000 65536"/>
              <a:gd name="T3" fmla="*/ 0 w 19094"/>
              <a:gd name="T4" fmla="*/ 0 h 21600"/>
              <a:gd name="T5" fmla="*/ 19094 w 19094"/>
              <a:gd name="T6" fmla="*/ 21600 h 21600"/>
            </a:gdLst>
            <a:ahLst/>
            <a:cxnLst>
              <a:cxn ang="T2">
                <a:pos x="T0" y="T1"/>
              </a:cxn>
            </a:cxnLst>
            <a:rect l="T3" t="T4" r="T5" b="T6"/>
            <a:pathLst>
              <a:path w="19094" h="21600">
                <a:moveTo>
                  <a:pt x="1002" y="0"/>
                </a:moveTo>
                <a:cubicBezTo>
                  <a:pt x="449" y="0"/>
                  <a:pt x="0" y="1878"/>
                  <a:pt x="0" y="4194"/>
                </a:cubicBezTo>
                <a:lnTo>
                  <a:pt x="0" y="8388"/>
                </a:lnTo>
                <a:lnTo>
                  <a:pt x="-2506" y="10485"/>
                </a:lnTo>
                <a:lnTo>
                  <a:pt x="0" y="12583"/>
                </a:lnTo>
                <a:lnTo>
                  <a:pt x="0" y="17406"/>
                </a:lnTo>
                <a:cubicBezTo>
                  <a:pt x="0" y="19722"/>
                  <a:pt x="449" y="21600"/>
                  <a:pt x="1002" y="21600"/>
                </a:cubicBezTo>
                <a:lnTo>
                  <a:pt x="18092" y="21600"/>
                </a:lnTo>
                <a:cubicBezTo>
                  <a:pt x="18645" y="21600"/>
                  <a:pt x="19094" y="19722"/>
                  <a:pt x="19094" y="17406"/>
                </a:cubicBezTo>
                <a:lnTo>
                  <a:pt x="19094" y="4194"/>
                </a:lnTo>
                <a:cubicBezTo>
                  <a:pt x="19094" y="1878"/>
                  <a:pt x="18645" y="0"/>
                  <a:pt x="18092" y="0"/>
                </a:cubicBezTo>
                <a:lnTo>
                  <a:pt x="1002" y="0"/>
                </a:lnTo>
                <a:close/>
                <a:moveTo>
                  <a:pt x="1002" y="0"/>
                </a:moveTo>
              </a:path>
            </a:pathLst>
          </a:cu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0" tIns="0" rIns="0" bIns="0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8" name="AutoShape 14"/>
          <p:cNvSpPr>
            <a:spLocks/>
          </p:cNvSpPr>
          <p:nvPr/>
        </p:nvSpPr>
        <p:spPr bwMode="auto">
          <a:xfrm>
            <a:off x="3199417" y="4541837"/>
            <a:ext cx="5041295" cy="2190999"/>
          </a:xfrm>
          <a:custGeom>
            <a:avLst/>
            <a:gdLst>
              <a:gd name="T0" fmla="*/ 808405741 w 19515"/>
              <a:gd name="T1" fmla="*/ 113037408 h 21600"/>
              <a:gd name="T2" fmla="*/ 0 60000 65536"/>
              <a:gd name="T3" fmla="*/ 0 w 19515"/>
              <a:gd name="T4" fmla="*/ 0 h 21600"/>
              <a:gd name="T5" fmla="*/ 19515 w 19515"/>
              <a:gd name="T6" fmla="*/ 21600 h 21600"/>
            </a:gdLst>
            <a:ahLst/>
            <a:cxnLst>
              <a:cxn ang="T2">
                <a:pos x="T0" y="T1"/>
              </a:cxn>
            </a:cxnLst>
            <a:rect l="T3" t="T4" r="T5" b="T6"/>
            <a:pathLst>
              <a:path w="19515" h="21600">
                <a:moveTo>
                  <a:pt x="834" y="0"/>
                </a:moveTo>
                <a:cubicBezTo>
                  <a:pt x="373" y="0"/>
                  <a:pt x="0" y="1454"/>
                  <a:pt x="0" y="3248"/>
                </a:cubicBezTo>
                <a:lnTo>
                  <a:pt x="0" y="6496"/>
                </a:lnTo>
                <a:lnTo>
                  <a:pt x="-2085" y="8120"/>
                </a:lnTo>
                <a:lnTo>
                  <a:pt x="0" y="9744"/>
                </a:lnTo>
                <a:lnTo>
                  <a:pt x="0" y="18352"/>
                </a:lnTo>
                <a:cubicBezTo>
                  <a:pt x="0" y="20146"/>
                  <a:pt x="373" y="21600"/>
                  <a:pt x="834" y="21600"/>
                </a:cubicBezTo>
                <a:lnTo>
                  <a:pt x="18681" y="21600"/>
                </a:lnTo>
                <a:cubicBezTo>
                  <a:pt x="19142" y="21600"/>
                  <a:pt x="19515" y="20146"/>
                  <a:pt x="19515" y="18352"/>
                </a:cubicBezTo>
                <a:lnTo>
                  <a:pt x="19515" y="3248"/>
                </a:lnTo>
                <a:cubicBezTo>
                  <a:pt x="19515" y="1454"/>
                  <a:pt x="19142" y="0"/>
                  <a:pt x="18681" y="0"/>
                </a:cubicBezTo>
                <a:lnTo>
                  <a:pt x="834" y="0"/>
                </a:lnTo>
                <a:close/>
                <a:moveTo>
                  <a:pt x="834" y="0"/>
                </a:moveTo>
              </a:path>
            </a:pathLst>
          </a:cu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0" tIns="0" rIns="0" bIns="0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744912" y="3017837"/>
            <a:ext cx="73109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dirty="0" smtClean="0">
                <a:solidFill>
                  <a:srgbClr val="000000"/>
                </a:solidFill>
              </a:rPr>
              <a:t>?</a:t>
            </a:r>
            <a:endParaRPr lang="en-US" sz="9600" dirty="0">
              <a:solidFill>
                <a:srgbClr val="000000"/>
              </a:solidFill>
            </a:endParaRPr>
          </a:p>
        </p:txBody>
      </p:sp>
      <p:sp>
        <p:nvSpPr>
          <p:cNvPr id="20" name="Rectangle 13"/>
          <p:cNvSpPr>
            <a:spLocks/>
          </p:cNvSpPr>
          <p:nvPr/>
        </p:nvSpPr>
        <p:spPr bwMode="auto">
          <a:xfrm>
            <a:off x="5014472" y="2829126"/>
            <a:ext cx="3526606" cy="76944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r>
              <a:rPr lang="en-US" sz="2500" dirty="0">
                <a:solidFill>
                  <a:srgbClr val="000000"/>
                </a:solidFill>
                <a:ea typeface="Gill Sans" charset="0"/>
                <a:cs typeface="Gill Sans" charset="0"/>
              </a:rPr>
              <a:t>(1) Monte-Carlo estimation</a:t>
            </a:r>
          </a:p>
          <a:p>
            <a:r>
              <a:rPr lang="en-US" sz="2500" dirty="0">
                <a:solidFill>
                  <a:srgbClr val="000000"/>
                </a:solidFill>
                <a:ea typeface="Gill Sans" charset="0"/>
                <a:cs typeface="Gill Sans" charset="0"/>
              </a:rPr>
              <a:t>(2) Numerical methods</a:t>
            </a:r>
          </a:p>
        </p:txBody>
      </p:sp>
      <p:sp>
        <p:nvSpPr>
          <p:cNvPr id="21" name="Rectangle 15"/>
          <p:cNvSpPr>
            <a:spLocks/>
          </p:cNvSpPr>
          <p:nvPr/>
        </p:nvSpPr>
        <p:spPr bwMode="auto">
          <a:xfrm>
            <a:off x="3337239" y="4810397"/>
            <a:ext cx="4674873" cy="153888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0" tIns="0" rIns="0" bIns="0" anchor="ctr">
            <a:prstTxWarp prst="textNoShape">
              <a:avLst/>
            </a:prstTxWarp>
            <a:spAutoFit/>
          </a:bodyPr>
          <a:lstStyle/>
          <a:p>
            <a:r>
              <a:rPr lang="en-US" sz="2500" dirty="0">
                <a:solidFill>
                  <a:srgbClr val="3333CC"/>
                </a:solidFill>
                <a:ea typeface="Gill Sans" charset="0"/>
                <a:cs typeface="Gill Sans" charset="0"/>
              </a:rPr>
              <a:t>(1) Optimal Finite Algorithms</a:t>
            </a:r>
          </a:p>
          <a:p>
            <a:r>
              <a:rPr lang="en-US" sz="2500" dirty="0">
                <a:solidFill>
                  <a:srgbClr val="3333CC"/>
                </a:solidFill>
                <a:ea typeface="Gill Sans" charset="0"/>
                <a:cs typeface="Gill Sans" charset="0"/>
              </a:rPr>
              <a:t>(2) Sampled Replicator Dynamics</a:t>
            </a:r>
          </a:p>
          <a:p>
            <a:r>
              <a:rPr lang="en-US" sz="2500" dirty="0">
                <a:solidFill>
                  <a:srgbClr val="3333CC"/>
                </a:solidFill>
                <a:ea typeface="Gill Sans" charset="0"/>
                <a:cs typeface="Gill Sans" charset="0"/>
              </a:rPr>
              <a:t>(3) Greedy Monte-Carlo</a:t>
            </a:r>
          </a:p>
          <a:p>
            <a:r>
              <a:rPr lang="en-US" sz="2500" dirty="0">
                <a:solidFill>
                  <a:srgbClr val="3333CC"/>
                </a:solidFill>
                <a:ea typeface="Gill Sans" charset="0"/>
                <a:cs typeface="Gill Sans" charset="0"/>
              </a:rPr>
              <a:t>(4) Decoupled Target Sets</a:t>
            </a:r>
          </a:p>
        </p:txBody>
      </p:sp>
    </p:spTree>
    <p:extLst>
      <p:ext uri="{BB962C8B-B14F-4D97-AF65-F5344CB8AC3E}">
        <p14:creationId xmlns:p14="http://schemas.microsoft.com/office/powerpoint/2010/main" val="374337074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Attacker Response Estimation</a:t>
            </a:r>
            <a:endParaRPr lang="en-US" dirty="0"/>
          </a:p>
        </p:txBody>
      </p:sp>
      <p:pic>
        <p:nvPicPr>
          <p:cNvPr id="4" name="Content Placeholder 3" descr="Attacker_Response_Gaussian.pdf"/>
          <p:cNvPicPr>
            <a:picLocks noGrp="1" noChangeAspect="1"/>
          </p:cNvPicPr>
          <p:nvPr>
            <p:ph idx="1"/>
          </p:nvPr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2"/>
              <a:srcRect l="-9969" r="-9969"/>
              <a:stretch>
                <a:fillRect/>
              </a:stretch>
            </p:blipFill>
          </mc:Choice>
          <mc:Fallback>
            <p:blipFill>
              <a:blip r:embed="rId3"/>
              <a:srcRect l="-9969" r="-9969"/>
              <a:stretch>
                <a:fillRect/>
              </a:stretch>
            </p:blipFill>
          </mc:Fallback>
        </mc:AlternateContent>
        <p:spPr/>
      </p:pic>
    </p:spTree>
    <p:extLst>
      <p:ext uri="{BB962C8B-B14F-4D97-AF65-F5344CB8AC3E}">
        <p14:creationId xmlns:p14="http://schemas.microsoft.com/office/powerpoint/2010/main" val="1606006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RSTALBERT@YKRWPJSFUVWXY5ML" val="4538"/>
</p:tagLst>
</file>

<file path=ppt/theme/theme1.xml><?xml version="1.0" encoding="utf-8"?>
<a:theme xmlns:a="http://schemas.openxmlformats.org/drawingml/2006/main" name="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3300"/>
      </a:hlink>
      <a:folHlink>
        <a:srgbClr val="B2B2B2"/>
      </a:folHlink>
    </a:clrScheme>
    <a:fontScheme name="Office Classic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3300"/>
      </a:hlink>
      <a:folHlink>
        <a:srgbClr val="B2B2B2"/>
      </a:folHlink>
    </a:clrScheme>
    <a:fontScheme name="2_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defRPr dirty="0"/>
        </a:defPPr>
      </a:lstStyle>
    </a:tx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3300"/>
      </a:hlink>
      <a:folHlink>
        <a:srgbClr val="B2B2B2"/>
      </a:folHlink>
    </a:clrScheme>
    <a:fontScheme name="Office Classic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71875</TotalTime>
  <Words>6289</Words>
  <Application>Microsoft Office PowerPoint</Application>
  <PresentationFormat>Custom</PresentationFormat>
  <Paragraphs>1928</Paragraphs>
  <Slides>151</Slides>
  <Notes>61</Notes>
  <HiddenSlides>1</HiddenSlides>
  <MMClips>0</MMClips>
  <ScaleCrop>false</ScaleCrop>
  <HeadingPairs>
    <vt:vector size="8" baseType="variant">
      <vt:variant>
        <vt:lpstr>Fonts Used</vt:lpstr>
      </vt:variant>
      <vt:variant>
        <vt:i4>15</vt:i4>
      </vt:variant>
      <vt:variant>
        <vt:lpstr>Theme</vt:lpstr>
      </vt:variant>
      <vt:variant>
        <vt:i4>5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151</vt:i4>
      </vt:variant>
    </vt:vector>
  </HeadingPairs>
  <TitlesOfParts>
    <vt:vector size="173" baseType="lpstr">
      <vt:lpstr>Arial</vt:lpstr>
      <vt:lpstr>StarBats</vt:lpstr>
      <vt:lpstr>ヒラギノ角ゴ ProN W3</vt:lpstr>
      <vt:lpstr>cmsy10</vt:lpstr>
      <vt:lpstr>新細明體</vt:lpstr>
      <vt:lpstr>Times New Roman</vt:lpstr>
      <vt:lpstr>ＭＳ Ｐゴシック</vt:lpstr>
      <vt:lpstr>Gill Sans</vt:lpstr>
      <vt:lpstr>cmmi10</vt:lpstr>
      <vt:lpstr>Century</vt:lpstr>
      <vt:lpstr>Monotype Sorts</vt:lpstr>
      <vt:lpstr>宋体</vt:lpstr>
      <vt:lpstr>Calibri</vt:lpstr>
      <vt:lpstr>Times</vt:lpstr>
      <vt:lpstr>Wingdings</vt:lpstr>
      <vt:lpstr>Default Design</vt:lpstr>
      <vt:lpstr>Custom Design</vt:lpstr>
      <vt:lpstr>2_Default Design</vt:lpstr>
      <vt:lpstr>1_Default Design</vt:lpstr>
      <vt:lpstr>Office Theme</vt:lpstr>
      <vt:lpstr>Equation</vt:lpstr>
      <vt:lpstr>Chart</vt:lpstr>
      <vt:lpstr>Stackelberg Games  with Applications to Security</vt:lpstr>
      <vt:lpstr>Outline</vt:lpstr>
      <vt:lpstr>Motivation: Game Theory for Security</vt:lpstr>
      <vt:lpstr>Many Targets      Few Resources</vt:lpstr>
      <vt:lpstr>Game Theory: Bayesian Stackelberg Games</vt:lpstr>
      <vt:lpstr>ARMOR: Deployed at LAX 2007 </vt:lpstr>
      <vt:lpstr>ARMOR Canine: Interface</vt:lpstr>
      <vt:lpstr>Federal Air Marshals Service (FAMS)</vt:lpstr>
      <vt:lpstr>PowerPoint Presentation</vt:lpstr>
      <vt:lpstr>IRIS: “Intelligent Randomization  in  International Scheduling”  (Deployed 2009)</vt:lpstr>
      <vt:lpstr>PROTECT (Boston and Beyond)</vt:lpstr>
      <vt:lpstr>Application in Transition: GUARDS</vt:lpstr>
      <vt:lpstr>International Interest: Mumbai</vt:lpstr>
      <vt:lpstr>Urban Road Network Security</vt:lpstr>
      <vt:lpstr>PowerPoint Presentation</vt:lpstr>
      <vt:lpstr>Research Challenges</vt:lpstr>
      <vt:lpstr>Publications</vt:lpstr>
      <vt:lpstr>Outline</vt:lpstr>
      <vt:lpstr>Games</vt:lpstr>
      <vt:lpstr>Security Games</vt:lpstr>
      <vt:lpstr>Zero-Sum Payoffs?</vt:lpstr>
      <vt:lpstr>Security Game</vt:lpstr>
      <vt:lpstr>Game Solutions</vt:lpstr>
      <vt:lpstr>Game Solutions</vt:lpstr>
      <vt:lpstr>Game Solutions</vt:lpstr>
      <vt:lpstr>Game Solutions</vt:lpstr>
      <vt:lpstr>Game Solutions</vt:lpstr>
      <vt:lpstr>Game Solutions</vt:lpstr>
      <vt:lpstr>Stackelberg Equilibrium</vt:lpstr>
      <vt:lpstr>Strong Stackelberg Equilibrium</vt:lpstr>
      <vt:lpstr>Finding Stackelberg Equilibria</vt:lpstr>
      <vt:lpstr>Single LP formulation  (Korzhyk &amp; Conitzer 2011)</vt:lpstr>
      <vt:lpstr>Research Challenges</vt:lpstr>
      <vt:lpstr>Outline</vt:lpstr>
      <vt:lpstr> Large Numbers of Defender Strategies  </vt:lpstr>
      <vt:lpstr>IRIS I &amp; II: Marginals Instead of Joint Strategies  </vt:lpstr>
      <vt:lpstr>PowerPoint Presentation</vt:lpstr>
      <vt:lpstr>IRIS 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IRIS Speedups</vt:lpstr>
      <vt:lpstr>IRIS III: Branch and Price: Tours of Arbitrary Size</vt:lpstr>
      <vt:lpstr>IRIS III: Branch &amp; Price Column Generation Quick Overview</vt:lpstr>
      <vt:lpstr>IRIS Results</vt:lpstr>
      <vt:lpstr>Fare Checking in LA Metro (Yin et al. 2012)</vt:lpstr>
      <vt:lpstr>How to Model?</vt:lpstr>
      <vt:lpstr>How to Model?</vt:lpstr>
      <vt:lpstr>How to Model?</vt:lpstr>
      <vt:lpstr>How to Model?</vt:lpstr>
      <vt:lpstr>How to Model?</vt:lpstr>
      <vt:lpstr>Problem Setting</vt:lpstr>
      <vt:lpstr>Problem Setting</vt:lpstr>
      <vt:lpstr>Problem Setting</vt:lpstr>
      <vt:lpstr>Problem Setting</vt:lpstr>
      <vt:lpstr>Problem Setting</vt:lpstr>
      <vt:lpstr>Problem Setting</vt:lpstr>
      <vt:lpstr>Problem Setting cont.</vt:lpstr>
      <vt:lpstr>Problem Setting cont.</vt:lpstr>
      <vt:lpstr>Basic Compact Formulation</vt:lpstr>
      <vt:lpstr>Basic Compact Formulation</vt:lpstr>
      <vt:lpstr>Basic Compact Formulation</vt:lpstr>
      <vt:lpstr>Issues with Basic Compact Formulation</vt:lpstr>
      <vt:lpstr>Issues with Basic Compact Formulation</vt:lpstr>
      <vt:lpstr>Extended Compact Formulation</vt:lpstr>
      <vt:lpstr>Extended Compact Formulation cont.</vt:lpstr>
      <vt:lpstr>Extended Compact Formulation cont.</vt:lpstr>
      <vt:lpstr>Outline</vt:lpstr>
      <vt:lpstr>Robustness</vt:lpstr>
      <vt:lpstr>Estimating Target Values</vt:lpstr>
      <vt:lpstr>Modeling Choices</vt:lpstr>
      <vt:lpstr>Robustness Perspectives</vt:lpstr>
      <vt:lpstr>Research on Robustness</vt:lpstr>
      <vt:lpstr>Diverse Techniques</vt:lpstr>
      <vt:lpstr>Finite Bayesian Games</vt:lpstr>
      <vt:lpstr>Multiple LPs Method</vt:lpstr>
      <vt:lpstr>PowerPoint Presentation</vt:lpstr>
      <vt:lpstr>Handling Multiple Adversary Types: ARMOR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Finite vs Infinite BSG</vt:lpstr>
      <vt:lpstr>Distributional Payoff Representation</vt:lpstr>
      <vt:lpstr>Problem 1 of 2</vt:lpstr>
      <vt:lpstr>Problem 1 of 2</vt:lpstr>
      <vt:lpstr>Problem 2 of 2</vt:lpstr>
      <vt:lpstr>Approach</vt:lpstr>
      <vt:lpstr>Attacker Response Estimation</vt:lpstr>
      <vt:lpstr>Computing Coverage Vectors</vt:lpstr>
      <vt:lpstr>Results for Distributional Games</vt:lpstr>
      <vt:lpstr>Beyond Bayesian Games</vt:lpstr>
      <vt:lpstr>PowerPoint Presentation</vt:lpstr>
      <vt:lpstr>PowerPoint Presentation</vt:lpstr>
      <vt:lpstr>Attacker Payoffs</vt:lpstr>
      <vt:lpstr>Attacker Payoffs</vt:lpstr>
      <vt:lpstr>Potential Attack Set</vt:lpstr>
      <vt:lpstr>Polynomial Algorithm</vt:lpstr>
      <vt:lpstr>Feasibility Checks</vt:lpstr>
      <vt:lpstr>Solution Idea</vt:lpstr>
      <vt:lpstr>Constructing a Solution</vt:lpstr>
      <vt:lpstr>Constructing a Solution</vt:lpstr>
      <vt:lpstr>Constructing a Solution</vt:lpstr>
      <vt:lpstr>Constructing a Solution</vt:lpstr>
      <vt:lpstr>Constructing a Solution</vt:lpstr>
      <vt:lpstr>Constructing a Solution</vt:lpstr>
      <vt:lpstr>Constructing a Solution</vt:lpstr>
      <vt:lpstr>Analysis</vt:lpstr>
      <vt:lpstr>PowerPoint Presentation</vt:lpstr>
      <vt:lpstr>Outline</vt:lpstr>
      <vt:lpstr>Key Topics</vt:lpstr>
      <vt:lpstr>PowerPoint Presentation</vt:lpstr>
      <vt:lpstr>Uncertainty: Human Bounded Rationality and Observations </vt:lpstr>
      <vt:lpstr>Uncertainty: Human Bounded Rationality and Observations </vt:lpstr>
      <vt:lpstr>Unlimited Observations: Choosing α  </vt:lpstr>
      <vt:lpstr>Prospect Theory </vt:lpstr>
      <vt:lpstr>Empirical weighting function</vt:lpstr>
      <vt:lpstr>Compute Defender Strategy</vt:lpstr>
      <vt:lpstr>Empirical value function</vt:lpstr>
      <vt:lpstr>BRPT: Best Response to PT</vt:lpstr>
      <vt:lpstr>Quantal Response Equilibrium</vt:lpstr>
      <vt:lpstr>Optimal Strategy against QR</vt:lpstr>
      <vt:lpstr>The Online Game</vt:lpstr>
      <vt:lpstr>Experiment Setting</vt:lpstr>
      <vt:lpstr>Evaluate the Strategies</vt:lpstr>
      <vt:lpstr>Average Defender Expected Utility</vt:lpstr>
      <vt:lpstr>Average Defender Expected Utility</vt:lpstr>
      <vt:lpstr>Result Summary</vt:lpstr>
      <vt:lpstr>PowerPoint Presentation</vt:lpstr>
      <vt:lpstr>Uncertainty in Attacker Surveillance:  Stackelberg vs Nash</vt:lpstr>
      <vt:lpstr>Action Execution &amp; Observation Uncertainty</vt:lpstr>
      <vt:lpstr>Outline</vt:lpstr>
      <vt:lpstr>How Do We Evaluate Deployed Systems?</vt:lpstr>
      <vt:lpstr>Key Conclusions</vt:lpstr>
      <vt:lpstr>1. Models and Simulations:  Example from IRIS (FAMS)</vt:lpstr>
      <vt:lpstr>3. Actual Security Schedules Before vs After: Example from PROTECT (Coast Guard)</vt:lpstr>
      <vt:lpstr>4. Expert Evaluation  Example from ARMOR, IRIS &amp; PROTECT</vt:lpstr>
      <vt:lpstr>5. “Red” Teaming, Supportive data Example from PROTECT</vt:lpstr>
      <vt:lpstr>6. What Happened at Checkpoints before and after ARMOR -- Not a Controlled Experiment!</vt:lpstr>
      <vt:lpstr>PowerPoint Presentation</vt:lpstr>
      <vt:lpstr>Thank you!</vt:lpstr>
    </vt:vector>
  </TitlesOfParts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Uncertainty and Dynamics</dc:title>
  <dc:creator>tambe</dc:creator>
  <cp:lastModifiedBy>Albert Xin Jiang</cp:lastModifiedBy>
  <cp:revision>1504</cp:revision>
  <cp:lastPrinted>2002-04-23T01:20:36Z</cp:lastPrinted>
  <dcterms:created xsi:type="dcterms:W3CDTF">2011-07-14T07:23:35Z</dcterms:created>
  <dcterms:modified xsi:type="dcterms:W3CDTF">2012-06-10T13:05:55Z</dcterms:modified>
</cp:coreProperties>
</file>